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67" r:id="rId5"/>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895E92-4961-40C0-BB5A-771B44799BC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a:extLst>
              <a:ext uri="{FF2B5EF4-FFF2-40B4-BE49-F238E27FC236}">
                <a16:creationId xmlns:a16="http://schemas.microsoft.com/office/drawing/2014/main" id="{0DE92CA9-3859-4891-A9D2-0564CB7AFB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a:extLst>
              <a:ext uri="{FF2B5EF4-FFF2-40B4-BE49-F238E27FC236}">
                <a16:creationId xmlns:a16="http://schemas.microsoft.com/office/drawing/2014/main" id="{F07BCD25-9409-4A1F-9E7B-482C78271DC5}"/>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5" name="Marcador de pie de página 4">
            <a:extLst>
              <a:ext uri="{FF2B5EF4-FFF2-40B4-BE49-F238E27FC236}">
                <a16:creationId xmlns:a16="http://schemas.microsoft.com/office/drawing/2014/main" id="{33E1C45E-6FA6-4D71-9D68-9E619C52BC0E}"/>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ADA46FB2-A212-4F6C-BF28-EED6AB28A4CE}"/>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1497264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789C58-7852-4938-8C37-A5022D4FB1F0}"/>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2B490D98-0B12-4DD2-A14F-B1954128333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EE25B86A-D2E2-429B-A650-EB0C76686218}"/>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5" name="Marcador de pie de página 4">
            <a:extLst>
              <a:ext uri="{FF2B5EF4-FFF2-40B4-BE49-F238E27FC236}">
                <a16:creationId xmlns:a16="http://schemas.microsoft.com/office/drawing/2014/main" id="{F1EC6E85-165B-4AEE-A0C2-7BCF5BE9612E}"/>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E68559B1-7E86-45C1-BB46-B2913439594D}"/>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3815355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931C7B1-F91F-4701-AFD4-F9CC92A99D2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EEF5002C-7A12-4977-85FA-199F81068A9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076F7647-9013-4D43-9BA6-B950FCD41D7D}"/>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5" name="Marcador de pie de página 4">
            <a:extLst>
              <a:ext uri="{FF2B5EF4-FFF2-40B4-BE49-F238E27FC236}">
                <a16:creationId xmlns:a16="http://schemas.microsoft.com/office/drawing/2014/main" id="{884DBB36-6ED4-4A07-ACBD-D5F38434B4FF}"/>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A73AF6A6-D4D9-4107-9261-9CF632B1CAAA}"/>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4252448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6BDFAE-AE7E-4896-AD72-D457F16AA24E}"/>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568DD7C9-66AA-43B0-990B-6CE8176A0FE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07C2ACD8-E3DF-40FB-B4F2-2C7B2B7D837C}"/>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5" name="Marcador de pie de página 4">
            <a:extLst>
              <a:ext uri="{FF2B5EF4-FFF2-40B4-BE49-F238E27FC236}">
                <a16:creationId xmlns:a16="http://schemas.microsoft.com/office/drawing/2014/main" id="{22292801-E0E1-46E0-921C-949EECEE1100}"/>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FCE0A9D2-0EA2-4ACF-A33E-387A4DC85699}"/>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459967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1A78F2-F207-43D3-BCAD-B029E9EAFDF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B52919AD-20B3-4E70-B6BF-F5C5783F40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032397A-773B-4A47-9343-B8D6C794FA70}"/>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5" name="Marcador de pie de página 4">
            <a:extLst>
              <a:ext uri="{FF2B5EF4-FFF2-40B4-BE49-F238E27FC236}">
                <a16:creationId xmlns:a16="http://schemas.microsoft.com/office/drawing/2014/main" id="{1BFAA4F0-D782-4C57-86FA-7058B7D30B55}"/>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871E271A-ADDD-407E-B72B-A757C43C5AC7}"/>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3922403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7FEAD5-6653-406A-8876-67A049D7E293}"/>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2ABF0AD3-0C4E-4CF0-9333-A56225770C8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a:extLst>
              <a:ext uri="{FF2B5EF4-FFF2-40B4-BE49-F238E27FC236}">
                <a16:creationId xmlns:a16="http://schemas.microsoft.com/office/drawing/2014/main" id="{719FA3A0-AC58-4F9A-BA7A-83288703BAC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a:extLst>
              <a:ext uri="{FF2B5EF4-FFF2-40B4-BE49-F238E27FC236}">
                <a16:creationId xmlns:a16="http://schemas.microsoft.com/office/drawing/2014/main" id="{A492D88A-BFF1-4E50-81D6-78FBF5F5DEEE}"/>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6" name="Marcador de pie de página 5">
            <a:extLst>
              <a:ext uri="{FF2B5EF4-FFF2-40B4-BE49-F238E27FC236}">
                <a16:creationId xmlns:a16="http://schemas.microsoft.com/office/drawing/2014/main" id="{B4679BFB-C4FB-4AA6-89BC-460CADB2355E}"/>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BB4CF95E-5E6F-43EA-8683-026DC0A17A68}"/>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3137813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14CB24-994C-450D-A6DC-81D874CAD0E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179F3AC5-0735-45C1-A7CD-EC391832FA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58BF716-4EFA-481F-8960-B1DF349DCD2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a:extLst>
              <a:ext uri="{FF2B5EF4-FFF2-40B4-BE49-F238E27FC236}">
                <a16:creationId xmlns:a16="http://schemas.microsoft.com/office/drawing/2014/main" id="{55B13523-5EFD-4163-9095-A9F5F9E5E6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7564A59-A9EE-4A11-AF45-1FDB28AFCB5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a:extLst>
              <a:ext uri="{FF2B5EF4-FFF2-40B4-BE49-F238E27FC236}">
                <a16:creationId xmlns:a16="http://schemas.microsoft.com/office/drawing/2014/main" id="{77A37F09-A744-4D91-A98D-19688D297E9D}"/>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8" name="Marcador de pie de página 7">
            <a:extLst>
              <a:ext uri="{FF2B5EF4-FFF2-40B4-BE49-F238E27FC236}">
                <a16:creationId xmlns:a16="http://schemas.microsoft.com/office/drawing/2014/main" id="{6AFD7C03-E4CC-4A01-8D30-78BF55B5C024}"/>
              </a:ext>
            </a:extLst>
          </p:cNvPr>
          <p:cNvSpPr>
            <a:spLocks noGrp="1"/>
          </p:cNvSpPr>
          <p:nvPr>
            <p:ph type="ftr" sz="quarter" idx="11"/>
          </p:nvPr>
        </p:nvSpPr>
        <p:spPr/>
        <p:txBody>
          <a:bodyPr/>
          <a:lstStyle/>
          <a:p>
            <a:endParaRPr lang="es-UY"/>
          </a:p>
        </p:txBody>
      </p:sp>
      <p:sp>
        <p:nvSpPr>
          <p:cNvPr id="9" name="Marcador de número de diapositiva 8">
            <a:extLst>
              <a:ext uri="{FF2B5EF4-FFF2-40B4-BE49-F238E27FC236}">
                <a16:creationId xmlns:a16="http://schemas.microsoft.com/office/drawing/2014/main" id="{64A255D2-5691-49F3-B9AD-686AEB67FA45}"/>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2326061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130D15-BCB5-46E0-9BCE-9483998190F0}"/>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fecha 2">
            <a:extLst>
              <a:ext uri="{FF2B5EF4-FFF2-40B4-BE49-F238E27FC236}">
                <a16:creationId xmlns:a16="http://schemas.microsoft.com/office/drawing/2014/main" id="{539FDF75-1782-4733-BF87-0D68773F6A50}"/>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4" name="Marcador de pie de página 3">
            <a:extLst>
              <a:ext uri="{FF2B5EF4-FFF2-40B4-BE49-F238E27FC236}">
                <a16:creationId xmlns:a16="http://schemas.microsoft.com/office/drawing/2014/main" id="{E6E039E7-BBA5-447F-B455-DCA995E89336}"/>
              </a:ext>
            </a:extLst>
          </p:cNvPr>
          <p:cNvSpPr>
            <a:spLocks noGrp="1"/>
          </p:cNvSpPr>
          <p:nvPr>
            <p:ph type="ftr" sz="quarter" idx="11"/>
          </p:nvPr>
        </p:nvSpPr>
        <p:spPr/>
        <p:txBody>
          <a:bodyPr/>
          <a:lstStyle/>
          <a:p>
            <a:endParaRPr lang="es-UY"/>
          </a:p>
        </p:txBody>
      </p:sp>
      <p:sp>
        <p:nvSpPr>
          <p:cNvPr id="5" name="Marcador de número de diapositiva 4">
            <a:extLst>
              <a:ext uri="{FF2B5EF4-FFF2-40B4-BE49-F238E27FC236}">
                <a16:creationId xmlns:a16="http://schemas.microsoft.com/office/drawing/2014/main" id="{8ED1F7CC-4289-49F5-9C50-9BA373A38ACE}"/>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3812610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A0C667E-3D24-4283-8CB3-F988118CD5E8}"/>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3" name="Marcador de pie de página 2">
            <a:extLst>
              <a:ext uri="{FF2B5EF4-FFF2-40B4-BE49-F238E27FC236}">
                <a16:creationId xmlns:a16="http://schemas.microsoft.com/office/drawing/2014/main" id="{A81C5442-A6FF-4416-8FD3-36CE05A20945}"/>
              </a:ext>
            </a:extLst>
          </p:cNvPr>
          <p:cNvSpPr>
            <a:spLocks noGrp="1"/>
          </p:cNvSpPr>
          <p:nvPr>
            <p:ph type="ftr" sz="quarter" idx="11"/>
          </p:nvPr>
        </p:nvSpPr>
        <p:spPr/>
        <p:txBody>
          <a:bodyPr/>
          <a:lstStyle/>
          <a:p>
            <a:endParaRPr lang="es-UY"/>
          </a:p>
        </p:txBody>
      </p:sp>
      <p:sp>
        <p:nvSpPr>
          <p:cNvPr id="4" name="Marcador de número de diapositiva 3">
            <a:extLst>
              <a:ext uri="{FF2B5EF4-FFF2-40B4-BE49-F238E27FC236}">
                <a16:creationId xmlns:a16="http://schemas.microsoft.com/office/drawing/2014/main" id="{259EEEB4-5FC2-4B52-8F75-217261AE78BA}"/>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1307922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42575B-5617-4A12-AC94-47690CF5905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C05E2E4F-404F-42A2-8E8C-236291D34B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a:extLst>
              <a:ext uri="{FF2B5EF4-FFF2-40B4-BE49-F238E27FC236}">
                <a16:creationId xmlns:a16="http://schemas.microsoft.com/office/drawing/2014/main" id="{F46F9A7E-0079-463A-9C14-0EFC504D0F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30B57B3-33DE-415F-A1DF-B19B84AAD9C8}"/>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6" name="Marcador de pie de página 5">
            <a:extLst>
              <a:ext uri="{FF2B5EF4-FFF2-40B4-BE49-F238E27FC236}">
                <a16:creationId xmlns:a16="http://schemas.microsoft.com/office/drawing/2014/main" id="{75D3C875-CC75-4349-9EC2-2B0F23CE28B9}"/>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2B445D59-0FB1-4B64-AA88-7C7DD27A5D3E}"/>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412134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63B580-1032-4062-BD6F-85735C450FC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a:extLst>
              <a:ext uri="{FF2B5EF4-FFF2-40B4-BE49-F238E27FC236}">
                <a16:creationId xmlns:a16="http://schemas.microsoft.com/office/drawing/2014/main" id="{F51C530F-FB45-4897-B77C-B2C949BFEC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a:extLst>
              <a:ext uri="{FF2B5EF4-FFF2-40B4-BE49-F238E27FC236}">
                <a16:creationId xmlns:a16="http://schemas.microsoft.com/office/drawing/2014/main" id="{07486079-1216-4934-B02D-120C15288A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1B7B171-F5F6-4862-B3EB-204C05A1AE99}"/>
              </a:ext>
            </a:extLst>
          </p:cNvPr>
          <p:cNvSpPr>
            <a:spLocks noGrp="1"/>
          </p:cNvSpPr>
          <p:nvPr>
            <p:ph type="dt" sz="half" idx="10"/>
          </p:nvPr>
        </p:nvSpPr>
        <p:spPr/>
        <p:txBody>
          <a:bodyPr/>
          <a:lstStyle/>
          <a:p>
            <a:fld id="{F59F454B-4B4D-440D-8387-0BF967256624}" type="datetimeFigureOut">
              <a:rPr lang="es-UY" smtClean="0"/>
              <a:t>9/5/2024</a:t>
            </a:fld>
            <a:endParaRPr lang="es-UY"/>
          </a:p>
        </p:txBody>
      </p:sp>
      <p:sp>
        <p:nvSpPr>
          <p:cNvPr id="6" name="Marcador de pie de página 5">
            <a:extLst>
              <a:ext uri="{FF2B5EF4-FFF2-40B4-BE49-F238E27FC236}">
                <a16:creationId xmlns:a16="http://schemas.microsoft.com/office/drawing/2014/main" id="{ECF74B28-DE97-47A3-83ED-C25F05B56F18}"/>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AB48504D-EAC9-4093-82AD-9E6140E3D0D4}"/>
              </a:ext>
            </a:extLst>
          </p:cNvPr>
          <p:cNvSpPr>
            <a:spLocks noGrp="1"/>
          </p:cNvSpPr>
          <p:nvPr>
            <p:ph type="sldNum" sz="quarter" idx="12"/>
          </p:nvPr>
        </p:nvSpPr>
        <p:spPr/>
        <p:txBody>
          <a:bodyPr/>
          <a:lstStyle/>
          <a:p>
            <a:fld id="{C89491D8-E8D2-4726-98BD-B91DE15B59AF}" type="slidenum">
              <a:rPr lang="es-UY" smtClean="0"/>
              <a:t>‹Nº›</a:t>
            </a:fld>
            <a:endParaRPr lang="es-UY"/>
          </a:p>
        </p:txBody>
      </p:sp>
    </p:spTree>
    <p:extLst>
      <p:ext uri="{BB962C8B-B14F-4D97-AF65-F5344CB8AC3E}">
        <p14:creationId xmlns:p14="http://schemas.microsoft.com/office/powerpoint/2010/main" val="34594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119F718-572E-4EBA-B0AC-A42C6C10DB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256E56E8-CF49-4786-83E1-2BB7E3B7DE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8BB3E1B5-8A0B-4BD0-95B8-AB4E12F0BF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F454B-4B4D-440D-8387-0BF967256624}" type="datetimeFigureOut">
              <a:rPr lang="es-UY" smtClean="0"/>
              <a:t>9/5/2024</a:t>
            </a:fld>
            <a:endParaRPr lang="es-UY"/>
          </a:p>
        </p:txBody>
      </p:sp>
      <p:sp>
        <p:nvSpPr>
          <p:cNvPr id="5" name="Marcador de pie de página 4">
            <a:extLst>
              <a:ext uri="{FF2B5EF4-FFF2-40B4-BE49-F238E27FC236}">
                <a16:creationId xmlns:a16="http://schemas.microsoft.com/office/drawing/2014/main" id="{5DDAFB54-A0A6-4C68-9D40-0B20806308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a:extLst>
              <a:ext uri="{FF2B5EF4-FFF2-40B4-BE49-F238E27FC236}">
                <a16:creationId xmlns:a16="http://schemas.microsoft.com/office/drawing/2014/main" id="{3A4A4C5F-6A9E-4AE7-9DCA-02590CC1A7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9491D8-E8D2-4726-98BD-B91DE15B59AF}" type="slidenum">
              <a:rPr lang="es-UY" smtClean="0"/>
              <a:t>‹Nº›</a:t>
            </a:fld>
            <a:endParaRPr lang="es-UY"/>
          </a:p>
        </p:txBody>
      </p:sp>
    </p:spTree>
    <p:extLst>
      <p:ext uri="{BB962C8B-B14F-4D97-AF65-F5344CB8AC3E}">
        <p14:creationId xmlns:p14="http://schemas.microsoft.com/office/powerpoint/2010/main" val="1411860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s.wikipedia.org/wiki/Frente_Amplio_(Uruguay)"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BBA987-DCF2-497E-8F57-21EF8D40B42C}"/>
              </a:ext>
            </a:extLst>
          </p:cNvPr>
          <p:cNvSpPr>
            <a:spLocks noGrp="1"/>
          </p:cNvSpPr>
          <p:nvPr>
            <p:ph type="ctrTitle"/>
          </p:nvPr>
        </p:nvSpPr>
        <p:spPr/>
        <p:txBody>
          <a:bodyPr/>
          <a:lstStyle/>
          <a:p>
            <a:r>
              <a:rPr lang="es-ES" dirty="0"/>
              <a:t>Frente Amplio</a:t>
            </a:r>
            <a:endParaRPr lang="es-UY" dirty="0"/>
          </a:p>
        </p:txBody>
      </p:sp>
      <p:sp>
        <p:nvSpPr>
          <p:cNvPr id="3" name="Subtítulo 2">
            <a:extLst>
              <a:ext uri="{FF2B5EF4-FFF2-40B4-BE49-F238E27FC236}">
                <a16:creationId xmlns:a16="http://schemas.microsoft.com/office/drawing/2014/main" id="{8364FB66-AB72-4A90-9C1C-F63EE23D70FA}"/>
              </a:ext>
            </a:extLst>
          </p:cNvPr>
          <p:cNvSpPr>
            <a:spLocks noGrp="1"/>
          </p:cNvSpPr>
          <p:nvPr>
            <p:ph type="subTitle" idx="1"/>
          </p:nvPr>
        </p:nvSpPr>
        <p:spPr/>
        <p:txBody>
          <a:bodyPr/>
          <a:lstStyle/>
          <a:p>
            <a:r>
              <a:rPr lang="es-ES" dirty="0"/>
              <a:t>Propuestas para el Turismo </a:t>
            </a:r>
          </a:p>
          <a:p>
            <a:r>
              <a:rPr lang="es-ES" dirty="0"/>
              <a:t>2025-2030</a:t>
            </a:r>
            <a:endParaRPr lang="es-UY" dirty="0"/>
          </a:p>
        </p:txBody>
      </p:sp>
      <p:pic>
        <p:nvPicPr>
          <p:cNvPr id="5" name="Imagen 4">
            <a:extLst>
              <a:ext uri="{FF2B5EF4-FFF2-40B4-BE49-F238E27FC236}">
                <a16:creationId xmlns:a16="http://schemas.microsoft.com/office/drawing/2014/main" id="{70C5D47E-9850-4147-96D8-703D09D500E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186518" y="345083"/>
            <a:ext cx="3688976" cy="2204163"/>
          </a:xfrm>
          <a:prstGeom prst="rect">
            <a:avLst/>
          </a:prstGeom>
        </p:spPr>
      </p:pic>
      <p:pic>
        <p:nvPicPr>
          <p:cNvPr id="6" name="Image 2">
            <a:extLst>
              <a:ext uri="{FF2B5EF4-FFF2-40B4-BE49-F238E27FC236}">
                <a16:creationId xmlns:a16="http://schemas.microsoft.com/office/drawing/2014/main" id="{104E9E4E-954C-4D3C-8D92-D3F765EC757A}"/>
              </a:ext>
            </a:extLst>
          </p:cNvPr>
          <p:cNvPicPr/>
          <p:nvPr/>
        </p:nvPicPr>
        <p:blipFill>
          <a:blip r:embed="rId4" cstate="print"/>
          <a:stretch>
            <a:fillRect/>
          </a:stretch>
        </p:blipFill>
        <p:spPr>
          <a:xfrm>
            <a:off x="3299011" y="5735637"/>
            <a:ext cx="6203575" cy="1010363"/>
          </a:xfrm>
          <a:prstGeom prst="rect">
            <a:avLst/>
          </a:prstGeom>
        </p:spPr>
      </p:pic>
      <p:sp>
        <p:nvSpPr>
          <p:cNvPr id="4" name="Rectángulo 3">
            <a:extLst>
              <a:ext uri="{FF2B5EF4-FFF2-40B4-BE49-F238E27FC236}">
                <a16:creationId xmlns:a16="http://schemas.microsoft.com/office/drawing/2014/main" id="{AE6C56AF-37CC-40FA-9167-E58EF3BBF283}"/>
              </a:ext>
            </a:extLst>
          </p:cNvPr>
          <p:cNvSpPr/>
          <p:nvPr/>
        </p:nvSpPr>
        <p:spPr>
          <a:xfrm>
            <a:off x="4572000" y="6176682"/>
            <a:ext cx="1524000" cy="502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Tree>
    <p:extLst>
      <p:ext uri="{BB962C8B-B14F-4D97-AF65-F5344CB8AC3E}">
        <p14:creationId xmlns:p14="http://schemas.microsoft.com/office/powerpoint/2010/main" val="4105326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9BE184-CB2C-4BA7-AE0D-477ADBD84FD5}"/>
              </a:ext>
            </a:extLst>
          </p:cNvPr>
          <p:cNvSpPr>
            <a:spLocks noGrp="1"/>
          </p:cNvSpPr>
          <p:nvPr>
            <p:ph type="title"/>
          </p:nvPr>
        </p:nvSpPr>
        <p:spPr>
          <a:xfrm>
            <a:off x="918882" y="494572"/>
            <a:ext cx="10515600" cy="1325563"/>
          </a:xfrm>
        </p:spPr>
        <p:txBody>
          <a:bodyPr/>
          <a:lstStyle/>
          <a:p>
            <a:r>
              <a:rPr lang="es-ES" dirty="0"/>
              <a:t>¿Cómo trabajamos?</a:t>
            </a:r>
            <a:endParaRPr lang="es-UY" dirty="0"/>
          </a:p>
        </p:txBody>
      </p:sp>
      <p:sp>
        <p:nvSpPr>
          <p:cNvPr id="3" name="Marcador de contenido 2">
            <a:extLst>
              <a:ext uri="{FF2B5EF4-FFF2-40B4-BE49-F238E27FC236}">
                <a16:creationId xmlns:a16="http://schemas.microsoft.com/office/drawing/2014/main" id="{5F1DDCA0-79A4-4BE9-8F01-AB64786D9FD3}"/>
              </a:ext>
            </a:extLst>
          </p:cNvPr>
          <p:cNvSpPr>
            <a:spLocks noGrp="1"/>
          </p:cNvSpPr>
          <p:nvPr>
            <p:ph idx="1"/>
          </p:nvPr>
        </p:nvSpPr>
        <p:spPr>
          <a:xfrm>
            <a:off x="775447" y="2178997"/>
            <a:ext cx="10515600" cy="4351338"/>
          </a:xfrm>
        </p:spPr>
        <p:txBody>
          <a:bodyPr>
            <a:normAutofit fontScale="77500" lnSpcReduction="20000"/>
          </a:bodyPr>
          <a:lstStyle/>
          <a:p>
            <a:pPr algn="just"/>
            <a:r>
              <a:rPr lang="es-ES" dirty="0"/>
              <a:t>El Frente Amplio cuenta con una Comisión Nacional de Programa encargada de la elaboración de las bases programáticas.  Existe una Unidad Temática (UTT) específica y permanente para el turismo. </a:t>
            </a:r>
          </a:p>
          <a:p>
            <a:pPr algn="just"/>
            <a:endParaRPr lang="es-ES" dirty="0"/>
          </a:p>
          <a:p>
            <a:pPr algn="just"/>
            <a:r>
              <a:rPr lang="es-ES" dirty="0"/>
              <a:t>La UTT cuenta con empresarios, trabajadores, directores de turismo, ex directores, consultores nacionales e internacionales, profesionales, docentes, investigadores, estudiantes, miembros de organizaciones civiles, entre otros. </a:t>
            </a:r>
          </a:p>
          <a:p>
            <a:pPr algn="just"/>
            <a:endParaRPr lang="es-ES" dirty="0"/>
          </a:p>
          <a:p>
            <a:pPr algn="just"/>
            <a:r>
              <a:rPr lang="es-ES" dirty="0"/>
              <a:t>Participó del documento “Propuesta para un Plan Estratégico Nacional en respuesta al impacto de la pandemia”, coordinado por el Dr. Tabaré Vázquez presentado al presidente Dr. Lacalle Pou en 2020 con varias propuestas para sostener el turismo en pandemia.</a:t>
            </a:r>
          </a:p>
          <a:p>
            <a:pPr algn="just"/>
            <a:endParaRPr lang="es-ES" dirty="0"/>
          </a:p>
          <a:p>
            <a:pPr algn="just"/>
            <a:r>
              <a:rPr lang="es-ES" dirty="0"/>
              <a:t>El Programa del FA incluye aspectos ambientales, de ordenamiento territorial, transporte, inteligencia artificial, entre otros que influyen directamente en el turismo. </a:t>
            </a:r>
          </a:p>
          <a:p>
            <a:endParaRPr lang="es-ES" dirty="0"/>
          </a:p>
          <a:p>
            <a:endParaRPr lang="es-ES" dirty="0"/>
          </a:p>
          <a:p>
            <a:endParaRPr lang="es-ES" dirty="0"/>
          </a:p>
          <a:p>
            <a:endParaRPr lang="es-ES" dirty="0"/>
          </a:p>
          <a:p>
            <a:endParaRPr lang="es-ES" dirty="0"/>
          </a:p>
          <a:p>
            <a:endParaRPr lang="es-ES" dirty="0"/>
          </a:p>
          <a:p>
            <a:endParaRPr lang="es-ES" dirty="0"/>
          </a:p>
          <a:p>
            <a:endParaRPr lang="es-UY" dirty="0"/>
          </a:p>
        </p:txBody>
      </p:sp>
      <p:pic>
        <p:nvPicPr>
          <p:cNvPr id="4" name="Image 2">
            <a:extLst>
              <a:ext uri="{FF2B5EF4-FFF2-40B4-BE49-F238E27FC236}">
                <a16:creationId xmlns:a16="http://schemas.microsoft.com/office/drawing/2014/main" id="{734890A5-DCEB-4E72-9A5F-64BA426E890B}"/>
              </a:ext>
            </a:extLst>
          </p:cNvPr>
          <p:cNvPicPr/>
          <p:nvPr/>
        </p:nvPicPr>
        <p:blipFill>
          <a:blip r:embed="rId2" cstate="print"/>
          <a:stretch>
            <a:fillRect/>
          </a:stretch>
        </p:blipFill>
        <p:spPr>
          <a:xfrm>
            <a:off x="7135909" y="0"/>
            <a:ext cx="5056091" cy="750200"/>
          </a:xfrm>
          <a:prstGeom prst="rect">
            <a:avLst/>
          </a:prstGeom>
        </p:spPr>
      </p:pic>
      <p:sp>
        <p:nvSpPr>
          <p:cNvPr id="5" name="Rectángulo 4">
            <a:extLst>
              <a:ext uri="{FF2B5EF4-FFF2-40B4-BE49-F238E27FC236}">
                <a16:creationId xmlns:a16="http://schemas.microsoft.com/office/drawing/2014/main" id="{1119D31E-2FF3-4646-9681-53C3DD574DE5}"/>
              </a:ext>
            </a:extLst>
          </p:cNvPr>
          <p:cNvSpPr/>
          <p:nvPr/>
        </p:nvSpPr>
        <p:spPr>
          <a:xfrm>
            <a:off x="8139954" y="327665"/>
            <a:ext cx="1524000" cy="502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Tree>
    <p:extLst>
      <p:ext uri="{BB962C8B-B14F-4D97-AF65-F5344CB8AC3E}">
        <p14:creationId xmlns:p14="http://schemas.microsoft.com/office/powerpoint/2010/main" val="3705038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24F77F-3CB3-491F-A362-CA182AC5E8A3}"/>
              </a:ext>
            </a:extLst>
          </p:cNvPr>
          <p:cNvSpPr>
            <a:spLocks noGrp="1"/>
          </p:cNvSpPr>
          <p:nvPr>
            <p:ph type="title"/>
          </p:nvPr>
        </p:nvSpPr>
        <p:spPr>
          <a:xfrm>
            <a:off x="838200" y="815974"/>
            <a:ext cx="10515600" cy="1325563"/>
          </a:xfrm>
        </p:spPr>
        <p:txBody>
          <a:bodyPr/>
          <a:lstStyle/>
          <a:p>
            <a:r>
              <a:rPr lang="es-ES" dirty="0"/>
              <a:t>Propuestas Prioritarias</a:t>
            </a:r>
            <a:endParaRPr lang="es-UY" dirty="0"/>
          </a:p>
        </p:txBody>
      </p:sp>
      <p:sp>
        <p:nvSpPr>
          <p:cNvPr id="3" name="Marcador de contenido 2">
            <a:extLst>
              <a:ext uri="{FF2B5EF4-FFF2-40B4-BE49-F238E27FC236}">
                <a16:creationId xmlns:a16="http://schemas.microsoft.com/office/drawing/2014/main" id="{844C934A-B31D-4F12-9E01-82623BCF00B1}"/>
              </a:ext>
            </a:extLst>
          </p:cNvPr>
          <p:cNvSpPr>
            <a:spLocks noGrp="1"/>
          </p:cNvSpPr>
          <p:nvPr>
            <p:ph idx="1"/>
          </p:nvPr>
        </p:nvSpPr>
        <p:spPr>
          <a:xfrm>
            <a:off x="708212" y="2141537"/>
            <a:ext cx="10515600" cy="4351338"/>
          </a:xfrm>
        </p:spPr>
        <p:txBody>
          <a:bodyPr>
            <a:normAutofit fontScale="62500" lnSpcReduction="20000"/>
          </a:bodyPr>
          <a:lstStyle/>
          <a:p>
            <a:pPr algn="just"/>
            <a:r>
              <a:rPr lang="es-ES" dirty="0"/>
              <a:t>Para el FA el </a:t>
            </a:r>
            <a:r>
              <a:rPr lang="es-ES" b="1" dirty="0"/>
              <a:t>turismo</a:t>
            </a:r>
            <a:r>
              <a:rPr lang="es-ES" dirty="0"/>
              <a:t> es una de las </a:t>
            </a:r>
            <a:r>
              <a:rPr lang="es-ES" b="1" dirty="0"/>
              <a:t>prioridades establecidas en el Programa de Gobierno</a:t>
            </a:r>
            <a:r>
              <a:rPr lang="es-ES" dirty="0"/>
              <a:t>. </a:t>
            </a:r>
          </a:p>
          <a:p>
            <a:pPr algn="just"/>
            <a:endParaRPr lang="es-ES" dirty="0"/>
          </a:p>
          <a:p>
            <a:pPr algn="just"/>
            <a:r>
              <a:rPr lang="es-ES" dirty="0"/>
              <a:t>Liderazgo público de la política y la gestión turística en el país a través de un </a:t>
            </a:r>
            <a:r>
              <a:rPr lang="es-ES" b="1" dirty="0"/>
              <a:t>MINTUR fortalecido</a:t>
            </a:r>
            <a:r>
              <a:rPr lang="es-ES" dirty="0"/>
              <a:t>,  de la </a:t>
            </a:r>
            <a:r>
              <a:rPr lang="es-ES" b="1" dirty="0"/>
              <a:t>planificación</a:t>
            </a:r>
            <a:r>
              <a:rPr lang="es-ES" dirty="0"/>
              <a:t>, la </a:t>
            </a:r>
            <a:r>
              <a:rPr lang="es-ES" b="1" dirty="0"/>
              <a:t>profesionalización</a:t>
            </a:r>
            <a:r>
              <a:rPr lang="es-ES" dirty="0"/>
              <a:t> y la </a:t>
            </a:r>
            <a:r>
              <a:rPr lang="es-ES" b="1" dirty="0" err="1"/>
              <a:t>interinstitucionalidad</a:t>
            </a:r>
            <a:r>
              <a:rPr lang="es-ES" dirty="0"/>
              <a:t>. Sin olvidar la búsqueda permanente de fórmulas adecuadas para el trabajo </a:t>
            </a:r>
            <a:r>
              <a:rPr lang="es-ES" b="1" dirty="0"/>
              <a:t>público-privado. </a:t>
            </a:r>
          </a:p>
          <a:p>
            <a:pPr algn="just"/>
            <a:endParaRPr lang="es-ES" dirty="0"/>
          </a:p>
          <a:p>
            <a:pPr algn="just"/>
            <a:r>
              <a:rPr lang="es-ES" dirty="0"/>
              <a:t>Apoyo a </a:t>
            </a:r>
            <a:r>
              <a:rPr lang="es-ES" b="1" dirty="0" err="1"/>
              <a:t>mipymes</a:t>
            </a:r>
            <a:r>
              <a:rPr lang="es-ES" dirty="0"/>
              <a:t> y al </a:t>
            </a:r>
            <a:r>
              <a:rPr lang="es-ES" b="1" dirty="0"/>
              <a:t>empleo calificado </a:t>
            </a:r>
            <a:r>
              <a:rPr lang="es-ES" dirty="0"/>
              <a:t>con asistencias técnicas, fiscales y crediticias. Reducción de costos en los procesos de </a:t>
            </a:r>
            <a:r>
              <a:rPr lang="es-ES" b="1" dirty="0"/>
              <a:t>formalización,</a:t>
            </a:r>
            <a:r>
              <a:rPr lang="es-ES" dirty="0"/>
              <a:t> impulso al acceso a </a:t>
            </a:r>
            <a:r>
              <a:rPr lang="es-ES" b="1" dirty="0"/>
              <a:t>beneficios de inversión a las </a:t>
            </a:r>
            <a:r>
              <a:rPr lang="es-ES" b="1" dirty="0" err="1"/>
              <a:t>mipymes</a:t>
            </a:r>
            <a:r>
              <a:rPr lang="es-ES" dirty="0"/>
              <a:t>.</a:t>
            </a:r>
            <a:r>
              <a:rPr lang="es-ES" b="1" dirty="0"/>
              <a:t> </a:t>
            </a:r>
            <a:r>
              <a:rPr lang="es-ES" dirty="0"/>
              <a:t>Se trabajará en perfeccionar el mecanismo de </a:t>
            </a:r>
            <a:r>
              <a:rPr lang="es-ES" b="1" dirty="0"/>
              <a:t>promoción y exoneración de inversiones.</a:t>
            </a:r>
          </a:p>
          <a:p>
            <a:pPr algn="just"/>
            <a:endParaRPr lang="es-ES" dirty="0"/>
          </a:p>
          <a:p>
            <a:pPr algn="just"/>
            <a:r>
              <a:rPr lang="es-ES" dirty="0"/>
              <a:t>Turismo como </a:t>
            </a:r>
            <a:r>
              <a:rPr lang="es-ES" b="1" dirty="0"/>
              <a:t>derecho humano al ocio y recreación</a:t>
            </a:r>
            <a:r>
              <a:rPr lang="es-ES" dirty="0"/>
              <a:t>: turismo social e inclusivo con enfoque de género y en las diversidades. </a:t>
            </a:r>
          </a:p>
          <a:p>
            <a:pPr algn="just"/>
            <a:endParaRPr lang="es-ES" dirty="0"/>
          </a:p>
          <a:p>
            <a:pPr algn="just"/>
            <a:r>
              <a:rPr lang="es-ES" b="1" dirty="0"/>
              <a:t>Fondo</a:t>
            </a:r>
            <a:r>
              <a:rPr lang="es-ES" dirty="0"/>
              <a:t> de Apoyo al Sector para fortalecer las capacidades de gestión que contemplen al menos dos líneas de acción: </a:t>
            </a:r>
            <a:r>
              <a:rPr lang="es-ES" b="1" dirty="0"/>
              <a:t>apoyo a empresas en situaciones de emergencia</a:t>
            </a:r>
            <a:r>
              <a:rPr lang="es-ES" dirty="0"/>
              <a:t>, y que desarrolle el </a:t>
            </a:r>
            <a:r>
              <a:rPr lang="es-ES" b="1" dirty="0"/>
              <a:t>Programa de Turismo Interno </a:t>
            </a:r>
            <a:r>
              <a:rPr lang="es-ES" dirty="0"/>
              <a:t>relacionado al SNTS que mantengan un mínimo de demanda interna ante </a:t>
            </a:r>
            <a:r>
              <a:rPr lang="es-ES" b="1" dirty="0"/>
              <a:t>shocks externos</a:t>
            </a:r>
            <a:r>
              <a:rPr lang="es-ES" dirty="0"/>
              <a:t>.</a:t>
            </a:r>
          </a:p>
          <a:p>
            <a:endParaRPr lang="es-ES" dirty="0"/>
          </a:p>
          <a:p>
            <a:endParaRPr lang="es-UY" dirty="0"/>
          </a:p>
        </p:txBody>
      </p:sp>
      <p:pic>
        <p:nvPicPr>
          <p:cNvPr id="5" name="Imagen 4">
            <a:extLst>
              <a:ext uri="{FF2B5EF4-FFF2-40B4-BE49-F238E27FC236}">
                <a16:creationId xmlns:a16="http://schemas.microsoft.com/office/drawing/2014/main" id="{A79E0941-55E9-41B0-A944-13EE29CE2233}"/>
              </a:ext>
            </a:extLst>
          </p:cNvPr>
          <p:cNvPicPr>
            <a:picLocks noChangeAspect="1"/>
          </p:cNvPicPr>
          <p:nvPr/>
        </p:nvPicPr>
        <p:blipFill>
          <a:blip r:embed="rId2"/>
          <a:stretch>
            <a:fillRect/>
          </a:stretch>
        </p:blipFill>
        <p:spPr>
          <a:xfrm>
            <a:off x="6514308" y="-120718"/>
            <a:ext cx="5677692" cy="971686"/>
          </a:xfrm>
          <a:prstGeom prst="rect">
            <a:avLst/>
          </a:prstGeom>
        </p:spPr>
      </p:pic>
    </p:spTree>
    <p:extLst>
      <p:ext uri="{BB962C8B-B14F-4D97-AF65-F5344CB8AC3E}">
        <p14:creationId xmlns:p14="http://schemas.microsoft.com/office/powerpoint/2010/main" val="1557815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DDADC41-3E97-494E-A1A3-28DE77A22CD5}"/>
              </a:ext>
            </a:extLst>
          </p:cNvPr>
          <p:cNvSpPr>
            <a:spLocks noGrp="1"/>
          </p:cNvSpPr>
          <p:nvPr>
            <p:ph idx="1"/>
          </p:nvPr>
        </p:nvSpPr>
        <p:spPr>
          <a:xfrm>
            <a:off x="392206" y="1048872"/>
            <a:ext cx="11407588" cy="6123174"/>
          </a:xfrm>
        </p:spPr>
        <p:txBody>
          <a:bodyPr>
            <a:normAutofit fontScale="92500" lnSpcReduction="20000"/>
          </a:bodyPr>
          <a:lstStyle/>
          <a:p>
            <a:pPr algn="just"/>
            <a:r>
              <a:rPr lang="es-ES" sz="2000" dirty="0"/>
              <a:t>Desarrollo de modelos de turismo pilotos y escalables regenerativos. Impulsar herramientas que estimulen la </a:t>
            </a:r>
            <a:r>
              <a:rPr lang="es-ES" sz="2000" b="1" dirty="0"/>
              <a:t>economía circular </a:t>
            </a:r>
            <a:r>
              <a:rPr lang="es-ES" sz="2000" dirty="0"/>
              <a:t>y el </a:t>
            </a:r>
            <a:r>
              <a:rPr lang="es-ES" sz="2000" b="1" dirty="0"/>
              <a:t>turismo regenerativo </a:t>
            </a:r>
            <a:r>
              <a:rPr lang="es-ES" sz="2000" dirty="0"/>
              <a:t>además de infraestructuras necesarias, como saneamiento de Termas de </a:t>
            </a:r>
            <a:r>
              <a:rPr lang="es-ES" sz="2000" dirty="0" err="1"/>
              <a:t>Daymán</a:t>
            </a:r>
            <a:r>
              <a:rPr lang="es-ES" sz="2000" dirty="0"/>
              <a:t>.  El Ordenamiento Territorial es un factor fundamental en el Programa del FA: </a:t>
            </a:r>
          </a:p>
          <a:p>
            <a:pPr algn="just"/>
            <a:endParaRPr lang="es-ES" sz="2000" dirty="0"/>
          </a:p>
          <a:p>
            <a:pPr algn="just"/>
            <a:r>
              <a:rPr lang="es-ES" sz="2000" dirty="0"/>
              <a:t>Incorporar al sector turístico a procesos de </a:t>
            </a:r>
            <a:r>
              <a:rPr lang="es-ES" sz="2000" b="1" dirty="0"/>
              <a:t>digitalización</a:t>
            </a:r>
            <a:r>
              <a:rPr lang="es-ES" sz="2000" dirty="0"/>
              <a:t> y </a:t>
            </a:r>
            <a:r>
              <a:rPr lang="es-ES" sz="2000" b="1" dirty="0"/>
              <a:t>transformación digital </a:t>
            </a:r>
            <a:r>
              <a:rPr lang="es-ES" sz="2000" dirty="0"/>
              <a:t>de forma amplia, generando de forma interinstitucional medidas de facilitación, asistencia, y beneficios financieros para abordar los cambios necesarios e ineludibles. </a:t>
            </a:r>
          </a:p>
          <a:p>
            <a:pPr algn="just"/>
            <a:endParaRPr lang="es-ES" sz="2000" dirty="0"/>
          </a:p>
          <a:p>
            <a:pPr algn="just"/>
            <a:r>
              <a:rPr lang="es-ES" sz="2000" dirty="0"/>
              <a:t>Apoyar y capitalizar el proceso de Montevideo como </a:t>
            </a:r>
            <a:r>
              <a:rPr lang="es-ES" sz="2000" b="1" dirty="0"/>
              <a:t>Destino Turístico Inteligente</a:t>
            </a:r>
            <a:r>
              <a:rPr lang="es-ES" sz="2000" dirty="0"/>
              <a:t>, analizando y estimulando – de corresponder- su aplicación en otros destinos estratégicos del país donde se considere pertinente y viable. </a:t>
            </a:r>
          </a:p>
          <a:p>
            <a:pPr algn="just"/>
            <a:endParaRPr lang="es-ES" sz="2000" dirty="0"/>
          </a:p>
          <a:p>
            <a:pPr algn="just"/>
            <a:r>
              <a:rPr lang="es-ES" sz="2000" dirty="0"/>
              <a:t>Desarrollar el </a:t>
            </a:r>
            <a:r>
              <a:rPr lang="es-ES" sz="2000" b="1" dirty="0"/>
              <a:t>Sistema Nacional de Capacitación Turística </a:t>
            </a:r>
            <a:r>
              <a:rPr lang="es-ES" sz="2000" dirty="0"/>
              <a:t>incorporando instituciones de educación formal y otras instituciones relacionadas. Se propenderá a estimular la investigación, la certificación de saberes de los trabajadores y una amplia discusión sobre </a:t>
            </a:r>
            <a:r>
              <a:rPr lang="es-ES" sz="2000" b="1" dirty="0"/>
              <a:t>las capacidades necesarias en el desarrollo del turismo</a:t>
            </a:r>
            <a:r>
              <a:rPr lang="es-ES" sz="2000" dirty="0"/>
              <a:t>.</a:t>
            </a:r>
          </a:p>
          <a:p>
            <a:pPr algn="just"/>
            <a:endParaRPr lang="es-ES" sz="2000" dirty="0"/>
          </a:p>
          <a:p>
            <a:pPr algn="just"/>
            <a:r>
              <a:rPr lang="es-ES" sz="2000" dirty="0"/>
              <a:t>La búsqueda permanente de incrementar la </a:t>
            </a:r>
            <a:r>
              <a:rPr lang="es-ES" sz="2000" b="1" dirty="0"/>
              <a:t>conectividad aérea y fluvial </a:t>
            </a:r>
            <a:r>
              <a:rPr lang="es-ES" sz="2000" dirty="0"/>
              <a:t>–principalmente de malla regional y multimodal- con la necesaria inversión pública y privada, así como los aspectos de seguridad correspondientes. Retomar el proyecto de terminal de cruceros. </a:t>
            </a:r>
          </a:p>
          <a:p>
            <a:pPr algn="just"/>
            <a:endParaRPr lang="es-ES" sz="2000" dirty="0"/>
          </a:p>
          <a:p>
            <a:pPr algn="just"/>
            <a:r>
              <a:rPr lang="es-ES" sz="2000" dirty="0"/>
              <a:t>La </a:t>
            </a:r>
            <a:r>
              <a:rPr lang="es-ES" sz="2000" b="1" dirty="0"/>
              <a:t>promoción internacional y nacional debe profesionalizarse </a:t>
            </a:r>
            <a:r>
              <a:rPr lang="es-ES" sz="2000" dirty="0"/>
              <a:t>con equipos propios de las instituciones y externos que den continuidad y certezas a al esfuerzo país por posicionarse en el exterior basado en inteligencia de mercado.</a:t>
            </a:r>
          </a:p>
          <a:p>
            <a:pPr marL="0" indent="0" algn="just">
              <a:buNone/>
            </a:pPr>
            <a:endParaRPr lang="es-ES" sz="2000" dirty="0"/>
          </a:p>
          <a:p>
            <a:pPr algn="just"/>
            <a:endParaRPr lang="es-UY" sz="2000" dirty="0"/>
          </a:p>
          <a:p>
            <a:pPr marL="0" indent="0" algn="just">
              <a:buNone/>
            </a:pPr>
            <a:endParaRPr lang="es-UY" dirty="0"/>
          </a:p>
        </p:txBody>
      </p:sp>
      <p:pic>
        <p:nvPicPr>
          <p:cNvPr id="4" name="Imagen 3">
            <a:extLst>
              <a:ext uri="{FF2B5EF4-FFF2-40B4-BE49-F238E27FC236}">
                <a16:creationId xmlns:a16="http://schemas.microsoft.com/office/drawing/2014/main" id="{A8119A92-3917-4DAE-959E-BF7E4E250E71}"/>
              </a:ext>
            </a:extLst>
          </p:cNvPr>
          <p:cNvPicPr>
            <a:picLocks noChangeAspect="1"/>
          </p:cNvPicPr>
          <p:nvPr/>
        </p:nvPicPr>
        <p:blipFill>
          <a:blip r:embed="rId2"/>
          <a:stretch>
            <a:fillRect/>
          </a:stretch>
        </p:blipFill>
        <p:spPr>
          <a:xfrm>
            <a:off x="6514308" y="-19677"/>
            <a:ext cx="5677692" cy="971686"/>
          </a:xfrm>
          <a:prstGeom prst="rect">
            <a:avLst/>
          </a:prstGeom>
        </p:spPr>
      </p:pic>
    </p:spTree>
    <p:extLst>
      <p:ext uri="{BB962C8B-B14F-4D97-AF65-F5344CB8AC3E}">
        <p14:creationId xmlns:p14="http://schemas.microsoft.com/office/powerpoint/2010/main" val="24072527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567</Words>
  <Application>Microsoft Office PowerPoint</Application>
  <PresentationFormat>Panorámica</PresentationFormat>
  <Paragraphs>39</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Frente Amplio</vt:lpstr>
      <vt:lpstr>¿Cómo trabajamos?</vt:lpstr>
      <vt:lpstr>Propuestas Prioritarias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Frente Amplio</dc:title>
  <dc:creator>Cristian Pos</dc:creator>
  <cp:lastModifiedBy>Cristian Pos</cp:lastModifiedBy>
  <cp:revision>22</cp:revision>
  <dcterms:created xsi:type="dcterms:W3CDTF">2024-04-30T22:20:56Z</dcterms:created>
  <dcterms:modified xsi:type="dcterms:W3CDTF">2024-05-09T12:19:17Z</dcterms:modified>
</cp:coreProperties>
</file>