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9" r:id="rId3"/>
    <p:sldId id="259" r:id="rId4"/>
    <p:sldId id="275" r:id="rId5"/>
    <p:sldId id="262" r:id="rId6"/>
    <p:sldId id="263" r:id="rId7"/>
    <p:sldId id="264" r:id="rId8"/>
    <p:sldId id="278" r:id="rId9"/>
    <p:sldId id="265" r:id="rId10"/>
    <p:sldId id="266" r:id="rId11"/>
    <p:sldId id="276" r:id="rId12"/>
    <p:sldId id="277" r:id="rId13"/>
    <p:sldId id="267" r:id="rId14"/>
    <p:sldId id="272" r:id="rId15"/>
    <p:sldId id="281" r:id="rId16"/>
    <p:sldId id="283" r:id="rId17"/>
    <p:sldId id="279" r:id="rId18"/>
    <p:sldId id="280" r:id="rId19"/>
    <p:sldId id="282" r:id="rId20"/>
    <p:sldId id="268" r:id="rId21"/>
  </p:sldIdLst>
  <p:sldSz cx="9144000" cy="5143500" type="screen16x9"/>
  <p:notesSz cx="6858000" cy="9144000"/>
  <p:defaultTextStyle>
    <a:defPPr>
      <a:defRPr lang="es-ES"/>
    </a:defPPr>
    <a:lvl1pPr marL="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D4D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98585" autoAdjust="0"/>
  </p:normalViewPr>
  <p:slideViewPr>
    <p:cSldViewPr snapToGrid="0" snapToObjects="1">
      <p:cViewPr>
        <p:scale>
          <a:sx n="125" d="100"/>
          <a:sy n="125" d="100"/>
        </p:scale>
        <p:origin x="-760" y="-2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4A62A-97EF-5142-9254-94C47E6481C7}" type="datetimeFigureOut">
              <a:rPr lang="es-ES" smtClean="0"/>
              <a:t>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9416B-B8F3-074F-A3A6-EE961DEDBB3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959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8F63E-D879-074B-8004-5B6629788784}" type="datetimeFigureOut">
              <a:rPr lang="es-ES" smtClean="0"/>
              <a:t>4/04/16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83B-ED59-5E43-98A0-213CF438218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0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83B-ED59-5E43-98A0-213CF438218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25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83B-ED59-5E43-98A0-213CF438218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70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83B-ED59-5E43-98A0-213CF438218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70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7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84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5927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26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88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57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8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12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81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199" y="4767264"/>
            <a:ext cx="8499607" cy="273844"/>
          </a:xfrm>
          <a:prstGeom prst="rect">
            <a:avLst/>
          </a:prstGeom>
        </p:spPr>
        <p:txBody>
          <a:bodyPr/>
          <a:lstStyle/>
          <a:p>
            <a:fld id="{91A22704-3373-0947-85FB-09FE75731AFD}" type="datetimeFigureOut">
              <a:rPr lang="es-ES" smtClean="0"/>
              <a:t>4/04/16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F0E7157-8CDC-F044-B87A-C1D37EFF84C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43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0459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4510" y="1200151"/>
            <a:ext cx="8042289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263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www.eltiempo.com/estilo-de-vida/salud/depresion-y-fallas-en-la-salud-mental-humana/16549362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hyperlink" Target="http://www.eltiempo.com/estilo-de-vida/salud/depresion-y-fallas-en-la-salud-mental-humana/16549362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1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6688" t="26368" r="75434" b="53838"/>
          <a:stretch/>
        </p:blipFill>
        <p:spPr>
          <a:xfrm>
            <a:off x="2852912" y="2189125"/>
            <a:ext cx="720335" cy="7012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45" y="2189125"/>
            <a:ext cx="1880185" cy="587558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5835020" y="2358415"/>
            <a:ext cx="502340" cy="161877"/>
            <a:chOff x="6602248" y="2539766"/>
            <a:chExt cx="502340" cy="161877"/>
          </a:xfrm>
        </p:grpSpPr>
        <p:cxnSp>
          <p:nvCxnSpPr>
            <p:cNvPr id="7" name="Conector recto 6"/>
            <p:cNvCxnSpPr/>
            <p:nvPr/>
          </p:nvCxnSpPr>
          <p:spPr>
            <a:xfrm flipV="1">
              <a:off x="6602248" y="2539766"/>
              <a:ext cx="407559" cy="9477"/>
            </a:xfrm>
            <a:prstGeom prst="line">
              <a:avLst/>
            </a:prstGeom>
            <a:ln w="57150" cmpd="sng">
              <a:solidFill>
                <a:srgbClr val="FB3D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 flipV="1">
              <a:off x="6697029" y="2692166"/>
              <a:ext cx="407559" cy="9477"/>
            </a:xfrm>
            <a:prstGeom prst="line">
              <a:avLst/>
            </a:prstGeom>
            <a:ln w="57150" cmpd="sng">
              <a:solidFill>
                <a:srgbClr val="FB3D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ángulo 26"/>
          <p:cNvSpPr/>
          <p:nvPr/>
        </p:nvSpPr>
        <p:spPr>
          <a:xfrm>
            <a:off x="3518223" y="3507224"/>
            <a:ext cx="2244830" cy="400105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+ Valor Agregado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l="25596"/>
          <a:stretch/>
        </p:blipFill>
        <p:spPr>
          <a:xfrm>
            <a:off x="1198841" y="3507224"/>
            <a:ext cx="1654071" cy="1546772"/>
          </a:xfrm>
          <a:prstGeom prst="ellipse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l="17033" r="3422"/>
          <a:stretch/>
        </p:blipFill>
        <p:spPr>
          <a:xfrm>
            <a:off x="1198841" y="174227"/>
            <a:ext cx="1553609" cy="1464831"/>
          </a:xfrm>
          <a:prstGeom prst="ellipse">
            <a:avLst/>
          </a:prstGeom>
        </p:spPr>
      </p:pic>
      <p:cxnSp>
        <p:nvCxnSpPr>
          <p:cNvPr id="18" name="Conector recto de flecha 17"/>
          <p:cNvCxnSpPr>
            <a:stCxn id="5" idx="2"/>
          </p:cNvCxnSpPr>
          <p:nvPr/>
        </p:nvCxnSpPr>
        <p:spPr>
          <a:xfrm flipH="1">
            <a:off x="4635291" y="2776683"/>
            <a:ext cx="5347" cy="56860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6337360" y="1910653"/>
            <a:ext cx="2738059" cy="1200324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Producto Disponible en Red Global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t="275" r="5685"/>
          <a:stretch/>
        </p:blipFill>
        <p:spPr>
          <a:xfrm>
            <a:off x="1198841" y="1746906"/>
            <a:ext cx="1633248" cy="16138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196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08000" y="0"/>
            <a:ext cx="865649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pic>
        <p:nvPicPr>
          <p:cNvPr id="2" name="Imagen 1" descr="Captura de pantalla 2016-04-02 a la(s) 9.0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614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08000" y="-30788"/>
            <a:ext cx="8656490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pic>
        <p:nvPicPr>
          <p:cNvPr id="3" name="Imagen 2" descr="Captura de pantalla 2016-04-02 a la(s) 9.17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1" y="1300789"/>
            <a:ext cx="7929907" cy="293254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600200" y="213001"/>
            <a:ext cx="5943600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400" b="1" dirty="0" smtClean="0">
                <a:solidFill>
                  <a:srgbClr val="660066"/>
                </a:solidFill>
              </a:rPr>
              <a:t>La competencia del “P2P” es bienvenida pero definiendo en que condiciones legales, fiscales y de responsabilidad social</a:t>
            </a:r>
            <a:endParaRPr lang="es-ES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6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73696" y="1560760"/>
            <a:ext cx="8188330" cy="46166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Productos Originales</a:t>
            </a:r>
          </a:p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Divertidos</a:t>
            </a:r>
          </a:p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Experiencias Locales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502339" y="4410440"/>
            <a:ext cx="2873379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err="1" smtClean="0">
                <a:latin typeface="Calibri"/>
                <a:cs typeface="Calibri"/>
              </a:rPr>
              <a:t>Sonesta</a:t>
            </a:r>
            <a:r>
              <a:rPr lang="es-ES" sz="1200" dirty="0" smtClean="0">
                <a:latin typeface="Calibri"/>
                <a:cs typeface="Calibri"/>
              </a:rPr>
              <a:t> Posadas del Inca </a:t>
            </a:r>
            <a:r>
              <a:rPr lang="es-ES" sz="1200" dirty="0" err="1" smtClean="0">
                <a:latin typeface="Calibri"/>
                <a:cs typeface="Calibri"/>
              </a:rPr>
              <a:t>Yucay</a:t>
            </a:r>
            <a:r>
              <a:rPr lang="es-ES" sz="1200" dirty="0" smtClean="0">
                <a:latin typeface="Calibri"/>
                <a:cs typeface="Calibri"/>
              </a:rPr>
              <a:t> · </a:t>
            </a:r>
          </a:p>
          <a:p>
            <a:pPr algn="ctr"/>
            <a:r>
              <a:rPr lang="es-ES" sz="1200" dirty="0" err="1" smtClean="0">
                <a:latin typeface="Calibri"/>
                <a:cs typeface="Calibri"/>
              </a:rPr>
              <a:t>Yucay</a:t>
            </a:r>
            <a:r>
              <a:rPr lang="es-ES" sz="1200" dirty="0" smtClean="0">
                <a:latin typeface="Calibri"/>
                <a:cs typeface="Calibri"/>
              </a:rPr>
              <a:t>, Perú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pic>
        <p:nvPicPr>
          <p:cNvPr id="13" name="Imagen 12" descr="12522999_950131865081438_3290573921933439715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0" y="2353761"/>
            <a:ext cx="2873378" cy="191558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412034" y="4395674"/>
            <a:ext cx="2873379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smtClean="0">
                <a:latin typeface="Calibri"/>
                <a:cs typeface="Calibri"/>
              </a:rPr>
              <a:t>GHL Style Yopal · </a:t>
            </a:r>
          </a:p>
          <a:p>
            <a:pPr algn="ctr"/>
            <a:r>
              <a:rPr lang="es-ES" sz="1200" dirty="0" smtClean="0">
                <a:latin typeface="Calibri"/>
                <a:cs typeface="Calibri"/>
              </a:rPr>
              <a:t>Yopal, Colombia</a:t>
            </a:r>
          </a:p>
        </p:txBody>
      </p:sp>
      <p:pic>
        <p:nvPicPr>
          <p:cNvPr id="4" name="Imagen 3"/>
          <p:cNvPicPr>
            <a:picLocks/>
          </p:cNvPicPr>
          <p:nvPr/>
        </p:nvPicPr>
        <p:blipFill rotWithShape="1">
          <a:blip r:embed="rId5"/>
          <a:srcRect l="14160" t="51122" r="17984" b="4041"/>
          <a:stretch/>
        </p:blipFill>
        <p:spPr>
          <a:xfrm>
            <a:off x="3386375" y="2353762"/>
            <a:ext cx="2880000" cy="191558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285413" y="4393735"/>
            <a:ext cx="2873379" cy="461661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err="1" smtClean="0">
                <a:latin typeface="Calibri"/>
                <a:cs typeface="Calibri"/>
              </a:rPr>
              <a:t>Sonesta</a:t>
            </a:r>
            <a:r>
              <a:rPr lang="es-ES" sz="1200" dirty="0" smtClean="0">
                <a:latin typeface="Calibri"/>
                <a:cs typeface="Calibri"/>
              </a:rPr>
              <a:t> Hotel Cusco · </a:t>
            </a:r>
          </a:p>
          <a:p>
            <a:pPr algn="ctr"/>
            <a:r>
              <a:rPr lang="es-ES" sz="1200" dirty="0" smtClean="0">
                <a:latin typeface="Calibri"/>
                <a:cs typeface="Calibri"/>
              </a:rPr>
              <a:t>Cusco, Perú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10991" b="21997"/>
          <a:stretch/>
        </p:blipFill>
        <p:spPr>
          <a:xfrm>
            <a:off x="6266375" y="2353763"/>
            <a:ext cx="2858587" cy="191558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303503"/>
            <a:ext cx="2225874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91733" y="151143"/>
            <a:ext cx="6891867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400" b="1" dirty="0" smtClean="0">
                <a:solidFill>
                  <a:srgbClr val="376092"/>
                </a:solidFill>
              </a:rPr>
              <a:t>DE LA ESTANDARIZACIÓN A LA </a:t>
            </a:r>
            <a:r>
              <a:rPr lang="es-ES" sz="2400" b="1" dirty="0" smtClean="0">
                <a:solidFill>
                  <a:srgbClr val="376092"/>
                </a:solidFill>
              </a:rPr>
              <a:t>AUTENTICIDAD.  </a:t>
            </a:r>
            <a:endParaRPr lang="es-ES" sz="2400" b="1" dirty="0">
              <a:solidFill>
                <a:srgbClr val="376092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2400" b="1" dirty="0" smtClean="0">
                <a:solidFill>
                  <a:srgbClr val="376092"/>
                </a:solidFill>
              </a:rPr>
              <a:t>BUENAS </a:t>
            </a:r>
            <a:r>
              <a:rPr lang="es-ES" sz="2400" b="1" dirty="0" smtClean="0">
                <a:solidFill>
                  <a:srgbClr val="376092"/>
                </a:solidFill>
              </a:rPr>
              <a:t>PR</a:t>
            </a:r>
            <a:r>
              <a:rPr lang="es-ES" sz="2400" b="1" dirty="0" smtClean="0">
                <a:solidFill>
                  <a:srgbClr val="376092"/>
                </a:solidFill>
              </a:rPr>
              <a:t>Á</a:t>
            </a:r>
            <a:r>
              <a:rPr lang="es-ES" sz="2400" b="1" dirty="0" smtClean="0">
                <a:solidFill>
                  <a:srgbClr val="376092"/>
                </a:solidFill>
              </a:rPr>
              <a:t>CTICAS </a:t>
            </a:r>
            <a:r>
              <a:rPr lang="es-ES" sz="2400" b="1" dirty="0" smtClean="0">
                <a:solidFill>
                  <a:srgbClr val="376092"/>
                </a:solidFill>
              </a:rPr>
              <a:t>GHL HOTELES LATINOAMÉRICA</a:t>
            </a:r>
          </a:p>
          <a:p>
            <a:pPr algn="ctr">
              <a:lnSpc>
                <a:spcPct val="120000"/>
              </a:lnSpc>
            </a:pPr>
            <a:endParaRPr lang="es-ES" sz="24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08001" y="0"/>
            <a:ext cx="8636000" cy="514349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pic>
        <p:nvPicPr>
          <p:cNvPr id="2" name="Yop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" y="161093"/>
            <a:ext cx="7844564" cy="44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09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151143"/>
            <a:ext cx="8161396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89000" y="1138076"/>
            <a:ext cx="7907430" cy="158196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r>
              <a:rPr lang="es-ES" sz="2400" b="1" dirty="0" smtClean="0">
                <a:solidFill>
                  <a:srgbClr val="660066"/>
                </a:solidFill>
              </a:rPr>
              <a:t>Estudiar y entender los cambios en el </a:t>
            </a:r>
            <a:r>
              <a:rPr lang="es-ES" sz="2400" b="1" i="1" u="sng" dirty="0" smtClean="0">
                <a:solidFill>
                  <a:srgbClr val="FF0000"/>
                </a:solidFill>
              </a:rPr>
              <a:t>comportamiento de compra de la demanda</a:t>
            </a: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endParaRPr lang="es-ES" sz="2400" b="1" dirty="0" smtClean="0">
              <a:solidFill>
                <a:srgbClr val="660066"/>
              </a:solidFill>
            </a:endParaRP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r>
              <a:rPr lang="es-ES" sz="2400" b="1" dirty="0" smtClean="0">
                <a:solidFill>
                  <a:srgbClr val="660066"/>
                </a:solidFill>
              </a:rPr>
              <a:t>Profundizar en la comprensión de la tendencia del </a:t>
            </a:r>
            <a:r>
              <a:rPr lang="es-ES" sz="2400" b="1" i="1" u="sng" dirty="0" smtClean="0">
                <a:solidFill>
                  <a:srgbClr val="FF0000"/>
                </a:solidFill>
              </a:rPr>
              <a:t>desarrollo tecnológico</a:t>
            </a:r>
            <a:r>
              <a:rPr lang="es-ES" sz="2400" i="1" u="sng" dirty="0" smtClean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660066"/>
                </a:solidFill>
              </a:rPr>
              <a:t>en los canales de distribución</a:t>
            </a:r>
          </a:p>
        </p:txBody>
      </p:sp>
      <p:pic>
        <p:nvPicPr>
          <p:cNvPr id="7" name="Imagen 6" descr="Captura de pantalla 2016-04-04 a la(s) 10.10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863926"/>
            <a:ext cx="3931920" cy="214696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44600" y="151143"/>
            <a:ext cx="75518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BUENAS </a:t>
            </a:r>
            <a:r>
              <a:rPr lang="es-ES" sz="2400" b="1" dirty="0" smtClean="0">
                <a:solidFill>
                  <a:srgbClr val="376092"/>
                </a:solidFill>
              </a:rPr>
              <a:t>PR</a:t>
            </a:r>
            <a:r>
              <a:rPr lang="es-ES" sz="2400" b="1" dirty="0" smtClean="0">
                <a:solidFill>
                  <a:srgbClr val="376092"/>
                </a:solidFill>
              </a:rPr>
              <a:t>Á</a:t>
            </a:r>
            <a:r>
              <a:rPr lang="es-ES" sz="2400" b="1" dirty="0" smtClean="0">
                <a:solidFill>
                  <a:srgbClr val="376092"/>
                </a:solidFill>
              </a:rPr>
              <a:t>CTICAS </a:t>
            </a:r>
            <a:r>
              <a:rPr lang="es-ES" sz="2400" b="1" dirty="0" smtClean="0">
                <a:solidFill>
                  <a:srgbClr val="376092"/>
                </a:solidFill>
              </a:rPr>
              <a:t>PARA COMPETIR </a:t>
            </a:r>
          </a:p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CON LOS NUEVOS JUGADORES</a:t>
            </a:r>
          </a:p>
          <a:p>
            <a:pPr algn="ctr">
              <a:lnSpc>
                <a:spcPct val="120000"/>
              </a:lnSpc>
            </a:pPr>
            <a:endParaRPr lang="es-ES" sz="24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4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151143"/>
            <a:ext cx="8508966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pic>
        <p:nvPicPr>
          <p:cNvPr id="2" name="Imagen 1" descr="Captura de pantalla 2016-04-04 a la(s) 10.2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0" y="690880"/>
            <a:ext cx="8030100" cy="43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151143"/>
            <a:ext cx="8508966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pic>
        <p:nvPicPr>
          <p:cNvPr id="9" name="Imagen 8" descr="Captura de pantalla 2016-04-04 a la(s) 10.2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42" y="960276"/>
            <a:ext cx="5334558" cy="3621884"/>
          </a:xfrm>
          <a:prstGeom prst="rect">
            <a:avLst/>
          </a:prstGeom>
        </p:spPr>
      </p:pic>
      <p:pic>
        <p:nvPicPr>
          <p:cNvPr id="8" name="Imagen 7" descr="Captura de pantalla 2016-04-04 a la(s) 10.22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7" y="1269878"/>
            <a:ext cx="4059213" cy="22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0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151143"/>
            <a:ext cx="8161396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44600" y="151143"/>
            <a:ext cx="6756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BUENAS </a:t>
            </a:r>
            <a:r>
              <a:rPr lang="es-ES" sz="2400" b="1" dirty="0" smtClean="0">
                <a:solidFill>
                  <a:srgbClr val="376092"/>
                </a:solidFill>
              </a:rPr>
              <a:t>PR</a:t>
            </a:r>
            <a:r>
              <a:rPr lang="es-ES" sz="2400" b="1" dirty="0" smtClean="0">
                <a:solidFill>
                  <a:srgbClr val="376092"/>
                </a:solidFill>
              </a:rPr>
              <a:t>Á</a:t>
            </a:r>
            <a:r>
              <a:rPr lang="es-ES" sz="2400" b="1" dirty="0" smtClean="0">
                <a:solidFill>
                  <a:srgbClr val="376092"/>
                </a:solidFill>
              </a:rPr>
              <a:t>CTICAS </a:t>
            </a:r>
            <a:r>
              <a:rPr lang="es-ES" sz="2400" b="1" dirty="0" smtClean="0">
                <a:solidFill>
                  <a:srgbClr val="376092"/>
                </a:solidFill>
              </a:rPr>
              <a:t>PARA COMPETIR </a:t>
            </a:r>
          </a:p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CON LOS NUEVOS JUGADORES</a:t>
            </a:r>
          </a:p>
          <a:p>
            <a:pPr algn="ctr">
              <a:lnSpc>
                <a:spcPct val="120000"/>
              </a:lnSpc>
            </a:pPr>
            <a:endParaRPr lang="es-ES" sz="2400" b="1" dirty="0">
              <a:solidFill>
                <a:srgbClr val="376092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35034" y="830045"/>
            <a:ext cx="4058886" cy="50577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just">
              <a:lnSpc>
                <a:spcPct val="80000"/>
              </a:lnSpc>
            </a:pPr>
            <a:endParaRPr lang="es-ES" sz="2200" b="1" dirty="0">
              <a:solidFill>
                <a:srgbClr val="660066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solidFill>
                  <a:srgbClr val="660066"/>
                </a:solidFill>
              </a:rPr>
              <a:t>Desarrollar </a:t>
            </a:r>
            <a:r>
              <a:rPr lang="es-ES" sz="2200" b="1" i="1" u="sng" dirty="0" smtClean="0">
                <a:solidFill>
                  <a:srgbClr val="FF0000"/>
                </a:solidFill>
              </a:rPr>
              <a:t>alianzas estratégicas</a:t>
            </a:r>
            <a:r>
              <a:rPr lang="es-ES" sz="2200" b="1" dirty="0" smtClean="0">
                <a:solidFill>
                  <a:srgbClr val="660066"/>
                </a:solidFill>
              </a:rPr>
              <a:t> con facultades de ingeniería de sistemas, centros de innovación y universidades vanguardistas.</a:t>
            </a: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endParaRPr lang="es-ES" sz="2200" b="1" dirty="0" smtClean="0">
              <a:solidFill>
                <a:srgbClr val="660066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200" b="1" dirty="0" smtClean="0">
                <a:solidFill>
                  <a:srgbClr val="660066"/>
                </a:solidFill>
              </a:rPr>
              <a:t>Tomar decisiones para adaptar la </a:t>
            </a:r>
            <a:r>
              <a:rPr lang="es-ES" sz="2200" b="1" i="1" u="sng" dirty="0" smtClean="0">
                <a:solidFill>
                  <a:srgbClr val="FF0000"/>
                </a:solidFill>
              </a:rPr>
              <a:t>estrategia de IT</a:t>
            </a:r>
            <a:r>
              <a:rPr lang="es-ES" sz="2200" b="1" dirty="0" smtClean="0">
                <a:solidFill>
                  <a:srgbClr val="660066"/>
                </a:solidFill>
              </a:rPr>
              <a:t> de nuestros hoteles, con base en los anteriores </a:t>
            </a:r>
            <a:r>
              <a:rPr lang="es-ES" sz="2200" b="1" dirty="0" err="1" smtClean="0">
                <a:solidFill>
                  <a:srgbClr val="660066"/>
                </a:solidFill>
              </a:rPr>
              <a:t>items</a:t>
            </a:r>
            <a:endParaRPr lang="es-ES" sz="2200" b="1" dirty="0" smtClean="0">
              <a:solidFill>
                <a:srgbClr val="660066"/>
              </a:solidFill>
            </a:endParaRPr>
          </a:p>
          <a:p>
            <a:pPr marL="342900" indent="-342900" algn="just">
              <a:lnSpc>
                <a:spcPct val="50000"/>
              </a:lnSpc>
              <a:buFont typeface="Arial"/>
              <a:buChar char="•"/>
            </a:pPr>
            <a:endParaRPr lang="es-ES" sz="22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2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2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200" b="1" dirty="0" smtClean="0">
              <a:solidFill>
                <a:srgbClr val="660066"/>
              </a:solidFill>
            </a:endParaRPr>
          </a:p>
        </p:txBody>
      </p:sp>
      <p:pic>
        <p:nvPicPr>
          <p:cNvPr id="3" name="Imagen 2" descr="Captura de pantalla 2016-04-04 a la(s) 10.54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12" y="1331116"/>
            <a:ext cx="3773698" cy="27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6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5034" y="151143"/>
            <a:ext cx="8161396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44600" y="151143"/>
            <a:ext cx="675640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BUENAS </a:t>
            </a:r>
            <a:r>
              <a:rPr lang="es-ES" sz="2400" b="1" dirty="0" smtClean="0">
                <a:solidFill>
                  <a:srgbClr val="376092"/>
                </a:solidFill>
              </a:rPr>
              <a:t>PR</a:t>
            </a:r>
            <a:r>
              <a:rPr lang="es-ES" sz="2400" b="1" dirty="0" smtClean="0">
                <a:solidFill>
                  <a:srgbClr val="376092"/>
                </a:solidFill>
              </a:rPr>
              <a:t>Á</a:t>
            </a:r>
            <a:r>
              <a:rPr lang="es-ES" sz="2400" b="1" dirty="0" smtClean="0">
                <a:solidFill>
                  <a:srgbClr val="376092"/>
                </a:solidFill>
              </a:rPr>
              <a:t>CTICAS </a:t>
            </a:r>
            <a:r>
              <a:rPr lang="es-ES" sz="2400" b="1" dirty="0" smtClean="0">
                <a:solidFill>
                  <a:srgbClr val="376092"/>
                </a:solidFill>
              </a:rPr>
              <a:t>PARA COMPETIR </a:t>
            </a:r>
          </a:p>
          <a:p>
            <a:pPr algn="ctr"/>
            <a:r>
              <a:rPr lang="es-ES" sz="2400" b="1" dirty="0" smtClean="0">
                <a:solidFill>
                  <a:srgbClr val="376092"/>
                </a:solidFill>
              </a:rPr>
              <a:t>CON LOS NUEVOS JUGADORES</a:t>
            </a:r>
          </a:p>
          <a:p>
            <a:pPr algn="ctr">
              <a:lnSpc>
                <a:spcPct val="120000"/>
              </a:lnSpc>
            </a:pPr>
            <a:endParaRPr lang="es-ES" sz="2400" b="1" dirty="0">
              <a:solidFill>
                <a:srgbClr val="376092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82320" y="1043405"/>
            <a:ext cx="8219439" cy="15696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s-ES" sz="2000" b="1" dirty="0" smtClean="0">
                <a:solidFill>
                  <a:srgbClr val="660066"/>
                </a:solidFill>
              </a:rPr>
              <a:t>El desarrollo de nuevos productos y servicios debe enaltecer la </a:t>
            </a:r>
            <a:r>
              <a:rPr lang="es-ES" sz="2000" b="1" i="1" u="sng" dirty="0" smtClean="0">
                <a:solidFill>
                  <a:srgbClr val="FF0000"/>
                </a:solidFill>
              </a:rPr>
              <a:t>cultura local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smtClean="0">
                <a:solidFill>
                  <a:srgbClr val="660066"/>
                </a:solidFill>
              </a:rPr>
              <a:t>(folklore, gastronomía, prácticas deportivas, muestras </a:t>
            </a:r>
            <a:r>
              <a:rPr lang="es-ES" sz="2000" b="1" dirty="0" smtClean="0">
                <a:solidFill>
                  <a:srgbClr val="660066"/>
                </a:solidFill>
              </a:rPr>
              <a:t>artesanales)</a:t>
            </a:r>
            <a:endParaRPr lang="es-ES" sz="2000" b="1" dirty="0" smtClean="0">
              <a:solidFill>
                <a:srgbClr val="660066"/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es-ES" sz="2000" b="1" dirty="0" smtClean="0">
              <a:solidFill>
                <a:srgbClr val="660066"/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es-ES" sz="2000" b="1" dirty="0" smtClean="0">
              <a:solidFill>
                <a:srgbClr val="660066"/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es-ES" sz="1600" b="1" dirty="0" smtClean="0">
              <a:solidFill>
                <a:srgbClr val="660066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79357" y="2257538"/>
            <a:ext cx="8188330" cy="46166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Productos Originales</a:t>
            </a:r>
          </a:p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Divertidos</a:t>
            </a:r>
          </a:p>
          <a:p>
            <a:pPr marL="342900" indent="-342900" algn="ctr">
              <a:lnSpc>
                <a:spcPct val="120000"/>
              </a:lnSpc>
              <a:buClr>
                <a:schemeClr val="accent1"/>
              </a:buClr>
              <a:buFont typeface="Wingdings" charset="2"/>
              <a:buChar char="§"/>
            </a:pPr>
            <a:r>
              <a:rPr lang="es-ES" sz="2000" dirty="0" smtClean="0"/>
              <a:t>Experiencias Locales</a:t>
            </a:r>
            <a:endParaRPr lang="es-ES" sz="20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055212"/>
            <a:ext cx="2644181" cy="1760033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508000" y="4815245"/>
            <a:ext cx="2644181" cy="276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smtClean="0">
                <a:latin typeface="Calibri"/>
                <a:cs typeface="Calibri"/>
              </a:rPr>
              <a:t>Igloo Village · </a:t>
            </a:r>
            <a:r>
              <a:rPr lang="es-ES" sz="1200" dirty="0" err="1" smtClean="0">
                <a:latin typeface="Calibri"/>
                <a:cs typeface="Calibri"/>
              </a:rPr>
              <a:t>Kakslauttanen</a:t>
            </a:r>
            <a:r>
              <a:rPr lang="es-ES" sz="1200" dirty="0" smtClean="0">
                <a:latin typeface="Calibri"/>
                <a:cs typeface="Calibri"/>
              </a:rPr>
              <a:t>, Finlandia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/>
          <a:srcRect r="21538"/>
          <a:stretch/>
        </p:blipFill>
        <p:spPr>
          <a:xfrm>
            <a:off x="3152181" y="3055213"/>
            <a:ext cx="3383893" cy="1753850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3152181" y="4815245"/>
            <a:ext cx="3383893" cy="276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smtClean="0">
                <a:latin typeface="Calibri"/>
                <a:cs typeface="Calibri"/>
              </a:rPr>
              <a:t>Arte </a:t>
            </a:r>
            <a:r>
              <a:rPr lang="es-ES" sz="1200" dirty="0" err="1" smtClean="0">
                <a:latin typeface="Calibri"/>
                <a:cs typeface="Calibri"/>
              </a:rPr>
              <a:t>Luise</a:t>
            </a:r>
            <a:r>
              <a:rPr lang="es-ES" sz="1200" dirty="0" smtClean="0">
                <a:latin typeface="Calibri"/>
                <a:cs typeface="Calibri"/>
              </a:rPr>
              <a:t> </a:t>
            </a:r>
            <a:r>
              <a:rPr lang="es-ES" sz="1200" dirty="0" err="1" smtClean="0">
                <a:latin typeface="Calibri"/>
                <a:cs typeface="Calibri"/>
              </a:rPr>
              <a:t>Kuns</a:t>
            </a:r>
            <a:r>
              <a:rPr lang="es-ES" sz="1200" dirty="0" err="1">
                <a:latin typeface="Calibri"/>
                <a:cs typeface="Calibri"/>
              </a:rPr>
              <a:t>h</a:t>
            </a:r>
            <a:r>
              <a:rPr lang="es-ES" sz="1200" dirty="0" err="1" smtClean="0">
                <a:latin typeface="Calibri"/>
                <a:cs typeface="Calibri"/>
              </a:rPr>
              <a:t>otel</a:t>
            </a:r>
            <a:r>
              <a:rPr lang="es-ES" sz="1200" dirty="0" smtClean="0">
                <a:latin typeface="Calibri"/>
                <a:cs typeface="Calibri"/>
              </a:rPr>
              <a:t> · </a:t>
            </a:r>
            <a:r>
              <a:rPr lang="es-ES" sz="1200" dirty="0" err="1" smtClean="0">
                <a:latin typeface="Calibri"/>
                <a:cs typeface="Calibri"/>
              </a:rPr>
              <a:t>Berlin</a:t>
            </a:r>
            <a:r>
              <a:rPr lang="es-ES" sz="1200" dirty="0" smtClean="0">
                <a:latin typeface="Calibri"/>
                <a:cs typeface="Calibri"/>
              </a:rPr>
              <a:t>, Alemania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/>
          <a:srcRect r="7004"/>
          <a:stretch/>
        </p:blipFill>
        <p:spPr>
          <a:xfrm>
            <a:off x="6536074" y="3055213"/>
            <a:ext cx="2613587" cy="176003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6536074" y="4829147"/>
            <a:ext cx="2613587" cy="27699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sz="1200" dirty="0" err="1" smtClean="0">
                <a:latin typeface="Calibri"/>
                <a:cs typeface="Calibri"/>
              </a:rPr>
              <a:t>Ecohabs</a:t>
            </a:r>
            <a:r>
              <a:rPr lang="es-ES" sz="1200" dirty="0" smtClean="0">
                <a:latin typeface="Calibri"/>
                <a:cs typeface="Calibri"/>
              </a:rPr>
              <a:t> · Santa Marta, Colombia</a:t>
            </a:r>
          </a:p>
        </p:txBody>
      </p:sp>
    </p:spTree>
    <p:extLst>
      <p:ext uri="{BB962C8B-B14F-4D97-AF65-F5344CB8AC3E}">
        <p14:creationId xmlns:p14="http://schemas.microsoft.com/office/powerpoint/2010/main" val="27264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-146538" y="-119835"/>
            <a:ext cx="9398000" cy="5421923"/>
            <a:chOff x="-146538" y="-119835"/>
            <a:chExt cx="9398000" cy="5421923"/>
          </a:xfrm>
        </p:grpSpPr>
        <p:sp>
          <p:nvSpPr>
            <p:cNvPr id="13" name="Rectángulo 12"/>
            <p:cNvSpPr/>
            <p:nvPr/>
          </p:nvSpPr>
          <p:spPr>
            <a:xfrm>
              <a:off x="-146538" y="-119835"/>
              <a:ext cx="9398000" cy="542192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 descr="Captura de pantalla 2016-02-19 a las 3.54.25 p.m.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" t="1503" r="1130" b="1086"/>
            <a:stretch/>
          </p:blipFill>
          <p:spPr>
            <a:xfrm>
              <a:off x="1328615" y="78154"/>
              <a:ext cx="6760308" cy="5065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5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31793" y="171164"/>
            <a:ext cx="8476740" cy="1095681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400" b="1" dirty="0" smtClean="0">
                <a:solidFill>
                  <a:srgbClr val="004080"/>
                </a:solidFill>
                <a:latin typeface="Calibri"/>
                <a:cs typeface="Calibri"/>
              </a:rPr>
              <a:t>LAS BUENAS </a:t>
            </a:r>
            <a:r>
              <a:rPr lang="es-ES" sz="2400" b="1" dirty="0" smtClean="0">
                <a:solidFill>
                  <a:srgbClr val="004080"/>
                </a:solidFill>
                <a:latin typeface="Calibri"/>
                <a:cs typeface="Calibri"/>
              </a:rPr>
              <a:t>PR</a:t>
            </a:r>
            <a:r>
              <a:rPr lang="es-ES" sz="2400" b="1" dirty="0" smtClean="0">
                <a:solidFill>
                  <a:srgbClr val="004080"/>
                </a:solidFill>
                <a:latin typeface="Calibri"/>
                <a:cs typeface="Calibri"/>
              </a:rPr>
              <a:t>Á</a:t>
            </a:r>
            <a:r>
              <a:rPr lang="es-ES" sz="2400" b="1" dirty="0" smtClean="0">
                <a:solidFill>
                  <a:srgbClr val="004080"/>
                </a:solidFill>
                <a:latin typeface="Calibri"/>
                <a:cs typeface="Calibri"/>
              </a:rPr>
              <a:t>CTICAS </a:t>
            </a:r>
            <a:r>
              <a:rPr lang="es-ES" sz="2400" b="1" dirty="0" smtClean="0">
                <a:solidFill>
                  <a:srgbClr val="004080"/>
                </a:solidFill>
                <a:latin typeface="Calibri"/>
                <a:cs typeface="Calibri"/>
              </a:rPr>
              <a:t>DEBEN INTEGRAR EL PRODUCTO TURÍSTICO CON LA RESPONSABILIDAD SOCIAL</a:t>
            </a:r>
            <a:endParaRPr lang="es-ES" sz="2400" b="1" dirty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24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78044" y="46056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531792" y="1260691"/>
            <a:ext cx="1529524" cy="5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7" tIns="65023" rIns="130047" bIns="65023">
            <a:spAutoFit/>
          </a:bodyPr>
          <a:lstStyle/>
          <a:p>
            <a:pPr algn="ctr" defTabSz="1300480">
              <a:defRPr/>
            </a:pPr>
            <a:r>
              <a:rPr lang="es-MX" sz="1400" b="1" dirty="0">
                <a:solidFill>
                  <a:srgbClr val="FF0000"/>
                </a:solidFill>
                <a:latin typeface="Calibri" pitchFamily="34" charset="0"/>
              </a:rPr>
              <a:t>Recursos y Atractivos</a:t>
            </a:r>
            <a:endParaRPr lang="es-E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7529656" y="1434070"/>
            <a:ext cx="1405828" cy="77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7" tIns="65023" rIns="130047" bIns="65023">
            <a:spAutoFit/>
          </a:bodyPr>
          <a:lstStyle>
            <a:lvl1pPr defTabSz="1300163" eaLnBrk="0" hangingPunct="0"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defTabSz="1300163" eaLnBrk="0" hangingPunct="0"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defTabSz="1300163" eaLnBrk="0" hangingPunct="0"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defTabSz="1300163" eaLnBrk="0" hangingPunct="0"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defTabSz="1300163" eaLnBrk="0" hangingPunct="0"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 eaLnBrk="1" hangingPunct="1"/>
            <a:r>
              <a:rPr lang="es-MX" sz="1400" b="1" dirty="0">
                <a:solidFill>
                  <a:srgbClr val="FF0000"/>
                </a:solidFill>
                <a:latin typeface="Calibri" charset="0"/>
              </a:rPr>
              <a:t>Promoción de destinos y Organización</a:t>
            </a:r>
            <a:endParaRPr lang="es-ES" sz="14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387329" y="2733957"/>
            <a:ext cx="1596332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7" tIns="65023" rIns="130047" bIns="65023">
            <a:spAutoFit/>
          </a:bodyPr>
          <a:lstStyle/>
          <a:p>
            <a:pPr algn="l" defTabSz="1300480">
              <a:defRPr/>
            </a:pPr>
            <a:r>
              <a:rPr lang="es-MX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Experiencias</a:t>
            </a:r>
            <a:endParaRPr lang="es-ES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>
            <a:off x="2983661" y="2953504"/>
            <a:ext cx="55167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17043" tIns="58522" rIns="117043" bIns="58522"/>
          <a:lstStyle/>
          <a:p>
            <a:endParaRPr lang="es-ES" sz="1200"/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529656" y="3801855"/>
            <a:ext cx="1405828" cy="3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7" tIns="65023" rIns="130047" bIns="65023">
            <a:spAutoFit/>
          </a:bodyPr>
          <a:lstStyle/>
          <a:p>
            <a:pPr algn="ctr" defTabSz="1300480">
              <a:defRPr/>
            </a:pPr>
            <a:r>
              <a:rPr lang="es-MX" sz="1400" b="1" dirty="0">
                <a:solidFill>
                  <a:srgbClr val="FF0000"/>
                </a:solidFill>
                <a:latin typeface="Calibri" pitchFamily="34" charset="0"/>
              </a:rPr>
              <a:t>Equipamiento</a:t>
            </a:r>
            <a:endParaRPr lang="es-E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531793" y="3790153"/>
            <a:ext cx="1430178" cy="5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0047" tIns="65023" rIns="130047" bIns="65023">
            <a:spAutoFit/>
          </a:bodyPr>
          <a:lstStyle/>
          <a:p>
            <a:pPr algn="ctr" defTabSz="1300480">
              <a:defRPr/>
            </a:pPr>
            <a:r>
              <a:rPr lang="es-MX" sz="1400" b="1" dirty="0">
                <a:solidFill>
                  <a:srgbClr val="FF0000"/>
                </a:solidFill>
                <a:latin typeface="Calibri" pitchFamily="34" charset="0"/>
              </a:rPr>
              <a:t>Accesibilidad e  Infraestructura</a:t>
            </a:r>
            <a:endParaRPr lang="es-E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2" name="Freeform 13" descr="BICI DE MONTAÑA"/>
          <p:cNvSpPr>
            <a:spLocks/>
          </p:cNvSpPr>
          <p:nvPr/>
        </p:nvSpPr>
        <p:spPr bwMode="auto">
          <a:xfrm>
            <a:off x="3743852" y="1963362"/>
            <a:ext cx="1838753" cy="2014644"/>
          </a:xfrm>
          <a:custGeom>
            <a:avLst/>
            <a:gdLst>
              <a:gd name="T0" fmla="*/ 2147483647 w 1284"/>
              <a:gd name="T1" fmla="*/ 2147483647 h 1407"/>
              <a:gd name="T2" fmla="*/ 2147483647 w 1284"/>
              <a:gd name="T3" fmla="*/ 2147483647 h 1407"/>
              <a:gd name="T4" fmla="*/ 2147483647 w 1284"/>
              <a:gd name="T5" fmla="*/ 2147483647 h 1407"/>
              <a:gd name="T6" fmla="*/ 2147483647 w 1284"/>
              <a:gd name="T7" fmla="*/ 2147483647 h 1407"/>
              <a:gd name="T8" fmla="*/ 2147483647 w 1284"/>
              <a:gd name="T9" fmla="*/ 2147483647 h 1407"/>
              <a:gd name="T10" fmla="*/ 2147483647 w 1284"/>
              <a:gd name="T11" fmla="*/ 2147483647 h 1407"/>
              <a:gd name="T12" fmla="*/ 2147483647 w 1284"/>
              <a:gd name="T13" fmla="*/ 2147483647 h 1407"/>
              <a:gd name="T14" fmla="*/ 2147483647 w 1284"/>
              <a:gd name="T15" fmla="*/ 2147483647 h 1407"/>
              <a:gd name="T16" fmla="*/ 2147483647 w 1284"/>
              <a:gd name="T17" fmla="*/ 2147483647 h 1407"/>
              <a:gd name="T18" fmla="*/ 2147483647 w 1284"/>
              <a:gd name="T19" fmla="*/ 2147483647 h 1407"/>
              <a:gd name="T20" fmla="*/ 2147483647 w 1284"/>
              <a:gd name="T21" fmla="*/ 2147483647 h 1407"/>
              <a:gd name="T22" fmla="*/ 2147483647 w 1284"/>
              <a:gd name="T23" fmla="*/ 2147483647 h 1407"/>
              <a:gd name="T24" fmla="*/ 2147483647 w 1284"/>
              <a:gd name="T25" fmla="*/ 2147483647 h 1407"/>
              <a:gd name="T26" fmla="*/ 2147483647 w 1284"/>
              <a:gd name="T27" fmla="*/ 2147483647 h 1407"/>
              <a:gd name="T28" fmla="*/ 2147483647 w 1284"/>
              <a:gd name="T29" fmla="*/ 2147483647 h 1407"/>
              <a:gd name="T30" fmla="*/ 2147483647 w 1284"/>
              <a:gd name="T31" fmla="*/ 2147483647 h 1407"/>
              <a:gd name="T32" fmla="*/ 2147483647 w 1284"/>
              <a:gd name="T33" fmla="*/ 2147483647 h 1407"/>
              <a:gd name="T34" fmla="*/ 2147483647 w 1284"/>
              <a:gd name="T35" fmla="*/ 2147483647 h 1407"/>
              <a:gd name="T36" fmla="*/ 2147483647 w 1284"/>
              <a:gd name="T37" fmla="*/ 2147483647 h 1407"/>
              <a:gd name="T38" fmla="*/ 2147483647 w 1284"/>
              <a:gd name="T39" fmla="*/ 2147483647 h 1407"/>
              <a:gd name="T40" fmla="*/ 2147483647 w 1284"/>
              <a:gd name="T41" fmla="*/ 2147483647 h 1407"/>
              <a:gd name="T42" fmla="*/ 2147483647 w 1284"/>
              <a:gd name="T43" fmla="*/ 2147483647 h 1407"/>
              <a:gd name="T44" fmla="*/ 2147483647 w 1284"/>
              <a:gd name="T45" fmla="*/ 2147483647 h 1407"/>
              <a:gd name="T46" fmla="*/ 2147483647 w 1284"/>
              <a:gd name="T47" fmla="*/ 2147483647 h 1407"/>
              <a:gd name="T48" fmla="*/ 2147483647 w 1284"/>
              <a:gd name="T49" fmla="*/ 2147483647 h 1407"/>
              <a:gd name="T50" fmla="*/ 2147483647 w 1284"/>
              <a:gd name="T51" fmla="*/ 2147483647 h 1407"/>
              <a:gd name="T52" fmla="*/ 2147483647 w 1284"/>
              <a:gd name="T53" fmla="*/ 2147483647 h 1407"/>
              <a:gd name="T54" fmla="*/ 2147483647 w 1284"/>
              <a:gd name="T55" fmla="*/ 2147483647 h 1407"/>
              <a:gd name="T56" fmla="*/ 2147483647 w 1284"/>
              <a:gd name="T57" fmla="*/ 2147483647 h 1407"/>
              <a:gd name="T58" fmla="*/ 2147483647 w 1284"/>
              <a:gd name="T59" fmla="*/ 2147483647 h 1407"/>
              <a:gd name="T60" fmla="*/ 2147483647 w 1284"/>
              <a:gd name="T61" fmla="*/ 2147483647 h 1407"/>
              <a:gd name="T62" fmla="*/ 2147483647 w 1284"/>
              <a:gd name="T63" fmla="*/ 2147483647 h 1407"/>
              <a:gd name="T64" fmla="*/ 2147483647 w 1284"/>
              <a:gd name="T65" fmla="*/ 2147483647 h 1407"/>
              <a:gd name="T66" fmla="*/ 2147483647 w 1284"/>
              <a:gd name="T67" fmla="*/ 2147483647 h 1407"/>
              <a:gd name="T68" fmla="*/ 2147483647 w 1284"/>
              <a:gd name="T69" fmla="*/ 2147483647 h 1407"/>
              <a:gd name="T70" fmla="*/ 2147483647 w 1284"/>
              <a:gd name="T71" fmla="*/ 2147483647 h 1407"/>
              <a:gd name="T72" fmla="*/ 2147483647 w 1284"/>
              <a:gd name="T73" fmla="*/ 2147483647 h 1407"/>
              <a:gd name="T74" fmla="*/ 2147483647 w 1284"/>
              <a:gd name="T75" fmla="*/ 2147483647 h 1407"/>
              <a:gd name="T76" fmla="*/ 2147483647 w 1284"/>
              <a:gd name="T77" fmla="*/ 2147483647 h 1407"/>
              <a:gd name="T78" fmla="*/ 2147483647 w 1284"/>
              <a:gd name="T79" fmla="*/ 2147483647 h 1407"/>
              <a:gd name="T80" fmla="*/ 2147483647 w 1284"/>
              <a:gd name="T81" fmla="*/ 2147483647 h 1407"/>
              <a:gd name="T82" fmla="*/ 2147483647 w 1284"/>
              <a:gd name="T83" fmla="*/ 2147483647 h 1407"/>
              <a:gd name="T84" fmla="*/ 2147483647 w 1284"/>
              <a:gd name="T85" fmla="*/ 2147483647 h 1407"/>
              <a:gd name="T86" fmla="*/ 2147483647 w 1284"/>
              <a:gd name="T87" fmla="*/ 2147483647 h 1407"/>
              <a:gd name="T88" fmla="*/ 2147483647 w 1284"/>
              <a:gd name="T89" fmla="*/ 2147483647 h 1407"/>
              <a:gd name="T90" fmla="*/ 2147483647 w 1284"/>
              <a:gd name="T91" fmla="*/ 2147483647 h 1407"/>
              <a:gd name="T92" fmla="*/ 2147483647 w 1284"/>
              <a:gd name="T93" fmla="*/ 2147483647 h 1407"/>
              <a:gd name="T94" fmla="*/ 2147483647 w 1284"/>
              <a:gd name="T95" fmla="*/ 2147483647 h 1407"/>
              <a:gd name="T96" fmla="*/ 2147483647 w 1284"/>
              <a:gd name="T97" fmla="*/ 2147483647 h 1407"/>
              <a:gd name="T98" fmla="*/ 2147483647 w 1284"/>
              <a:gd name="T99" fmla="*/ 2147483647 h 1407"/>
              <a:gd name="T100" fmla="*/ 2147483647 w 1284"/>
              <a:gd name="T101" fmla="*/ 2147483647 h 14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4"/>
              <a:gd name="T154" fmla="*/ 0 h 1407"/>
              <a:gd name="T155" fmla="*/ 1284 w 1284"/>
              <a:gd name="T156" fmla="*/ 1407 h 14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4" h="1407">
                <a:moveTo>
                  <a:pt x="489" y="294"/>
                </a:moveTo>
                <a:lnTo>
                  <a:pt x="502" y="278"/>
                </a:lnTo>
                <a:lnTo>
                  <a:pt x="511" y="263"/>
                </a:lnTo>
                <a:lnTo>
                  <a:pt x="516" y="246"/>
                </a:lnTo>
                <a:lnTo>
                  <a:pt x="516" y="224"/>
                </a:lnTo>
                <a:lnTo>
                  <a:pt x="510" y="199"/>
                </a:lnTo>
                <a:lnTo>
                  <a:pt x="505" y="178"/>
                </a:lnTo>
                <a:lnTo>
                  <a:pt x="498" y="152"/>
                </a:lnTo>
                <a:lnTo>
                  <a:pt x="495" y="124"/>
                </a:lnTo>
                <a:lnTo>
                  <a:pt x="498" y="107"/>
                </a:lnTo>
                <a:lnTo>
                  <a:pt x="503" y="86"/>
                </a:lnTo>
                <a:lnTo>
                  <a:pt x="513" y="64"/>
                </a:lnTo>
                <a:lnTo>
                  <a:pt x="527" y="43"/>
                </a:lnTo>
                <a:lnTo>
                  <a:pt x="545" y="26"/>
                </a:lnTo>
                <a:lnTo>
                  <a:pt x="561" y="13"/>
                </a:lnTo>
                <a:lnTo>
                  <a:pt x="583" y="5"/>
                </a:lnTo>
                <a:lnTo>
                  <a:pt x="609" y="1"/>
                </a:lnTo>
                <a:lnTo>
                  <a:pt x="637" y="0"/>
                </a:lnTo>
                <a:lnTo>
                  <a:pt x="675" y="0"/>
                </a:lnTo>
                <a:lnTo>
                  <a:pt x="705" y="3"/>
                </a:lnTo>
                <a:lnTo>
                  <a:pt x="722" y="9"/>
                </a:lnTo>
                <a:lnTo>
                  <a:pt x="735" y="17"/>
                </a:lnTo>
                <a:lnTo>
                  <a:pt x="749" y="26"/>
                </a:lnTo>
                <a:lnTo>
                  <a:pt x="763" y="40"/>
                </a:lnTo>
                <a:lnTo>
                  <a:pt x="776" y="58"/>
                </a:lnTo>
                <a:lnTo>
                  <a:pt x="786" y="74"/>
                </a:lnTo>
                <a:lnTo>
                  <a:pt x="791" y="88"/>
                </a:lnTo>
                <a:lnTo>
                  <a:pt x="795" y="112"/>
                </a:lnTo>
                <a:lnTo>
                  <a:pt x="795" y="133"/>
                </a:lnTo>
                <a:lnTo>
                  <a:pt x="792" y="154"/>
                </a:lnTo>
                <a:lnTo>
                  <a:pt x="788" y="170"/>
                </a:lnTo>
                <a:lnTo>
                  <a:pt x="783" y="196"/>
                </a:lnTo>
                <a:lnTo>
                  <a:pt x="776" y="223"/>
                </a:lnTo>
                <a:lnTo>
                  <a:pt x="773" y="240"/>
                </a:lnTo>
                <a:lnTo>
                  <a:pt x="778" y="257"/>
                </a:lnTo>
                <a:lnTo>
                  <a:pt x="784" y="269"/>
                </a:lnTo>
                <a:lnTo>
                  <a:pt x="795" y="285"/>
                </a:lnTo>
                <a:lnTo>
                  <a:pt x="811" y="298"/>
                </a:lnTo>
                <a:lnTo>
                  <a:pt x="826" y="309"/>
                </a:lnTo>
                <a:lnTo>
                  <a:pt x="848" y="318"/>
                </a:lnTo>
                <a:lnTo>
                  <a:pt x="870" y="324"/>
                </a:lnTo>
                <a:lnTo>
                  <a:pt x="891" y="329"/>
                </a:lnTo>
                <a:lnTo>
                  <a:pt x="913" y="332"/>
                </a:lnTo>
                <a:lnTo>
                  <a:pt x="936" y="338"/>
                </a:lnTo>
                <a:lnTo>
                  <a:pt x="954" y="344"/>
                </a:lnTo>
                <a:lnTo>
                  <a:pt x="968" y="351"/>
                </a:lnTo>
                <a:lnTo>
                  <a:pt x="979" y="359"/>
                </a:lnTo>
                <a:lnTo>
                  <a:pt x="987" y="368"/>
                </a:lnTo>
                <a:lnTo>
                  <a:pt x="993" y="379"/>
                </a:lnTo>
                <a:lnTo>
                  <a:pt x="998" y="392"/>
                </a:lnTo>
                <a:lnTo>
                  <a:pt x="1000" y="404"/>
                </a:lnTo>
                <a:lnTo>
                  <a:pt x="1002" y="415"/>
                </a:lnTo>
                <a:lnTo>
                  <a:pt x="1002" y="430"/>
                </a:lnTo>
                <a:lnTo>
                  <a:pt x="1000" y="447"/>
                </a:lnTo>
                <a:lnTo>
                  <a:pt x="1000" y="460"/>
                </a:lnTo>
                <a:lnTo>
                  <a:pt x="1003" y="476"/>
                </a:lnTo>
                <a:lnTo>
                  <a:pt x="1010" y="490"/>
                </a:lnTo>
                <a:lnTo>
                  <a:pt x="1018" y="502"/>
                </a:lnTo>
                <a:lnTo>
                  <a:pt x="1028" y="511"/>
                </a:lnTo>
                <a:lnTo>
                  <a:pt x="1041" y="521"/>
                </a:lnTo>
                <a:lnTo>
                  <a:pt x="1054" y="527"/>
                </a:lnTo>
                <a:lnTo>
                  <a:pt x="1074" y="531"/>
                </a:lnTo>
                <a:lnTo>
                  <a:pt x="1091" y="533"/>
                </a:lnTo>
                <a:lnTo>
                  <a:pt x="1107" y="534"/>
                </a:lnTo>
                <a:lnTo>
                  <a:pt x="1125" y="533"/>
                </a:lnTo>
                <a:lnTo>
                  <a:pt x="1147" y="531"/>
                </a:lnTo>
                <a:lnTo>
                  <a:pt x="1164" y="530"/>
                </a:lnTo>
                <a:lnTo>
                  <a:pt x="1181" y="528"/>
                </a:lnTo>
                <a:lnTo>
                  <a:pt x="1197" y="527"/>
                </a:lnTo>
                <a:lnTo>
                  <a:pt x="1216" y="528"/>
                </a:lnTo>
                <a:lnTo>
                  <a:pt x="1226" y="530"/>
                </a:lnTo>
                <a:lnTo>
                  <a:pt x="1238" y="533"/>
                </a:lnTo>
                <a:lnTo>
                  <a:pt x="1249" y="539"/>
                </a:lnTo>
                <a:lnTo>
                  <a:pt x="1261" y="548"/>
                </a:lnTo>
                <a:lnTo>
                  <a:pt x="1270" y="558"/>
                </a:lnTo>
                <a:lnTo>
                  <a:pt x="1277" y="573"/>
                </a:lnTo>
                <a:lnTo>
                  <a:pt x="1280" y="586"/>
                </a:lnTo>
                <a:lnTo>
                  <a:pt x="1282" y="602"/>
                </a:lnTo>
                <a:lnTo>
                  <a:pt x="1284" y="631"/>
                </a:lnTo>
                <a:lnTo>
                  <a:pt x="1283" y="665"/>
                </a:lnTo>
                <a:lnTo>
                  <a:pt x="1284" y="701"/>
                </a:lnTo>
                <a:lnTo>
                  <a:pt x="1281" y="743"/>
                </a:lnTo>
                <a:lnTo>
                  <a:pt x="1278" y="772"/>
                </a:lnTo>
                <a:lnTo>
                  <a:pt x="1275" y="795"/>
                </a:lnTo>
                <a:lnTo>
                  <a:pt x="1270" y="808"/>
                </a:lnTo>
                <a:lnTo>
                  <a:pt x="1262" y="820"/>
                </a:lnTo>
                <a:lnTo>
                  <a:pt x="1253" y="828"/>
                </a:lnTo>
                <a:lnTo>
                  <a:pt x="1241" y="835"/>
                </a:lnTo>
                <a:lnTo>
                  <a:pt x="1227" y="839"/>
                </a:lnTo>
                <a:lnTo>
                  <a:pt x="1215" y="842"/>
                </a:lnTo>
                <a:lnTo>
                  <a:pt x="1190" y="843"/>
                </a:lnTo>
                <a:lnTo>
                  <a:pt x="1168" y="842"/>
                </a:lnTo>
                <a:lnTo>
                  <a:pt x="1150" y="839"/>
                </a:lnTo>
                <a:lnTo>
                  <a:pt x="1134" y="838"/>
                </a:lnTo>
                <a:lnTo>
                  <a:pt x="1116" y="837"/>
                </a:lnTo>
                <a:lnTo>
                  <a:pt x="1100" y="837"/>
                </a:lnTo>
                <a:lnTo>
                  <a:pt x="1086" y="838"/>
                </a:lnTo>
                <a:lnTo>
                  <a:pt x="1071" y="839"/>
                </a:lnTo>
                <a:lnTo>
                  <a:pt x="1053" y="844"/>
                </a:lnTo>
                <a:lnTo>
                  <a:pt x="1043" y="848"/>
                </a:lnTo>
                <a:lnTo>
                  <a:pt x="1034" y="852"/>
                </a:lnTo>
                <a:lnTo>
                  <a:pt x="1022" y="860"/>
                </a:lnTo>
                <a:lnTo>
                  <a:pt x="1014" y="870"/>
                </a:lnTo>
                <a:lnTo>
                  <a:pt x="1008" y="879"/>
                </a:lnTo>
                <a:lnTo>
                  <a:pt x="1002" y="890"/>
                </a:lnTo>
                <a:lnTo>
                  <a:pt x="999" y="901"/>
                </a:lnTo>
                <a:lnTo>
                  <a:pt x="998" y="913"/>
                </a:lnTo>
                <a:lnTo>
                  <a:pt x="999" y="926"/>
                </a:lnTo>
                <a:lnTo>
                  <a:pt x="999" y="948"/>
                </a:lnTo>
                <a:lnTo>
                  <a:pt x="998" y="971"/>
                </a:lnTo>
                <a:lnTo>
                  <a:pt x="992" y="988"/>
                </a:lnTo>
                <a:lnTo>
                  <a:pt x="986" y="1002"/>
                </a:lnTo>
                <a:lnTo>
                  <a:pt x="977" y="1012"/>
                </a:lnTo>
                <a:lnTo>
                  <a:pt x="964" y="1020"/>
                </a:lnTo>
                <a:lnTo>
                  <a:pt x="951" y="1027"/>
                </a:lnTo>
                <a:lnTo>
                  <a:pt x="936" y="1031"/>
                </a:lnTo>
                <a:lnTo>
                  <a:pt x="917" y="1035"/>
                </a:lnTo>
                <a:lnTo>
                  <a:pt x="901" y="1040"/>
                </a:lnTo>
                <a:lnTo>
                  <a:pt x="882" y="1043"/>
                </a:lnTo>
                <a:lnTo>
                  <a:pt x="866" y="1046"/>
                </a:lnTo>
                <a:lnTo>
                  <a:pt x="848" y="1050"/>
                </a:lnTo>
                <a:lnTo>
                  <a:pt x="834" y="1057"/>
                </a:lnTo>
                <a:lnTo>
                  <a:pt x="818" y="1064"/>
                </a:lnTo>
                <a:lnTo>
                  <a:pt x="803" y="1073"/>
                </a:lnTo>
                <a:lnTo>
                  <a:pt x="792" y="1085"/>
                </a:lnTo>
                <a:lnTo>
                  <a:pt x="782" y="1099"/>
                </a:lnTo>
                <a:lnTo>
                  <a:pt x="774" y="1116"/>
                </a:lnTo>
                <a:lnTo>
                  <a:pt x="772" y="1131"/>
                </a:lnTo>
                <a:lnTo>
                  <a:pt x="773" y="1148"/>
                </a:lnTo>
                <a:lnTo>
                  <a:pt x="776" y="1164"/>
                </a:lnTo>
                <a:lnTo>
                  <a:pt x="781" y="1181"/>
                </a:lnTo>
                <a:lnTo>
                  <a:pt x="785" y="1200"/>
                </a:lnTo>
                <a:lnTo>
                  <a:pt x="788" y="1217"/>
                </a:lnTo>
                <a:lnTo>
                  <a:pt x="792" y="1239"/>
                </a:lnTo>
                <a:lnTo>
                  <a:pt x="792" y="1261"/>
                </a:lnTo>
                <a:lnTo>
                  <a:pt x="787" y="1283"/>
                </a:lnTo>
                <a:lnTo>
                  <a:pt x="782" y="1300"/>
                </a:lnTo>
                <a:lnTo>
                  <a:pt x="776" y="1317"/>
                </a:lnTo>
                <a:lnTo>
                  <a:pt x="768" y="1333"/>
                </a:lnTo>
                <a:lnTo>
                  <a:pt x="757" y="1353"/>
                </a:lnTo>
                <a:lnTo>
                  <a:pt x="745" y="1366"/>
                </a:lnTo>
                <a:lnTo>
                  <a:pt x="735" y="1375"/>
                </a:lnTo>
                <a:lnTo>
                  <a:pt x="722" y="1386"/>
                </a:lnTo>
                <a:lnTo>
                  <a:pt x="708" y="1396"/>
                </a:lnTo>
                <a:lnTo>
                  <a:pt x="695" y="1401"/>
                </a:lnTo>
                <a:lnTo>
                  <a:pt x="683" y="1404"/>
                </a:lnTo>
                <a:lnTo>
                  <a:pt x="663" y="1406"/>
                </a:lnTo>
                <a:lnTo>
                  <a:pt x="640" y="1407"/>
                </a:lnTo>
                <a:lnTo>
                  <a:pt x="612" y="1406"/>
                </a:lnTo>
                <a:lnTo>
                  <a:pt x="599" y="1406"/>
                </a:lnTo>
                <a:lnTo>
                  <a:pt x="582" y="1403"/>
                </a:lnTo>
                <a:lnTo>
                  <a:pt x="564" y="1398"/>
                </a:lnTo>
                <a:lnTo>
                  <a:pt x="548" y="1389"/>
                </a:lnTo>
                <a:lnTo>
                  <a:pt x="538" y="1381"/>
                </a:lnTo>
                <a:lnTo>
                  <a:pt x="527" y="1370"/>
                </a:lnTo>
                <a:lnTo>
                  <a:pt x="518" y="1360"/>
                </a:lnTo>
                <a:lnTo>
                  <a:pt x="509" y="1347"/>
                </a:lnTo>
                <a:lnTo>
                  <a:pt x="502" y="1334"/>
                </a:lnTo>
                <a:lnTo>
                  <a:pt x="496" y="1318"/>
                </a:lnTo>
                <a:lnTo>
                  <a:pt x="493" y="1301"/>
                </a:lnTo>
                <a:lnTo>
                  <a:pt x="492" y="1288"/>
                </a:lnTo>
                <a:lnTo>
                  <a:pt x="492" y="1270"/>
                </a:lnTo>
                <a:lnTo>
                  <a:pt x="493" y="1255"/>
                </a:lnTo>
                <a:lnTo>
                  <a:pt x="498" y="1239"/>
                </a:lnTo>
                <a:lnTo>
                  <a:pt x="502" y="1220"/>
                </a:lnTo>
                <a:lnTo>
                  <a:pt x="507" y="1202"/>
                </a:lnTo>
                <a:lnTo>
                  <a:pt x="510" y="1186"/>
                </a:lnTo>
                <a:lnTo>
                  <a:pt x="511" y="1171"/>
                </a:lnTo>
                <a:lnTo>
                  <a:pt x="510" y="1159"/>
                </a:lnTo>
                <a:lnTo>
                  <a:pt x="507" y="1147"/>
                </a:lnTo>
                <a:lnTo>
                  <a:pt x="499" y="1132"/>
                </a:lnTo>
                <a:lnTo>
                  <a:pt x="491" y="1122"/>
                </a:lnTo>
                <a:lnTo>
                  <a:pt x="481" y="1111"/>
                </a:lnTo>
                <a:lnTo>
                  <a:pt x="470" y="1103"/>
                </a:lnTo>
                <a:lnTo>
                  <a:pt x="459" y="1095"/>
                </a:lnTo>
                <a:lnTo>
                  <a:pt x="443" y="1089"/>
                </a:lnTo>
                <a:lnTo>
                  <a:pt x="429" y="1085"/>
                </a:lnTo>
                <a:lnTo>
                  <a:pt x="411" y="1081"/>
                </a:lnTo>
                <a:lnTo>
                  <a:pt x="395" y="1079"/>
                </a:lnTo>
                <a:lnTo>
                  <a:pt x="380" y="1075"/>
                </a:lnTo>
                <a:lnTo>
                  <a:pt x="362" y="1071"/>
                </a:lnTo>
                <a:lnTo>
                  <a:pt x="347" y="1065"/>
                </a:lnTo>
                <a:lnTo>
                  <a:pt x="329" y="1060"/>
                </a:lnTo>
                <a:lnTo>
                  <a:pt x="315" y="1054"/>
                </a:lnTo>
                <a:lnTo>
                  <a:pt x="304" y="1045"/>
                </a:lnTo>
                <a:lnTo>
                  <a:pt x="295" y="1033"/>
                </a:lnTo>
                <a:lnTo>
                  <a:pt x="289" y="1018"/>
                </a:lnTo>
                <a:lnTo>
                  <a:pt x="284" y="998"/>
                </a:lnTo>
                <a:lnTo>
                  <a:pt x="283" y="982"/>
                </a:lnTo>
                <a:lnTo>
                  <a:pt x="284" y="964"/>
                </a:lnTo>
                <a:lnTo>
                  <a:pt x="286" y="950"/>
                </a:lnTo>
                <a:lnTo>
                  <a:pt x="284" y="933"/>
                </a:lnTo>
                <a:lnTo>
                  <a:pt x="279" y="920"/>
                </a:lnTo>
                <a:lnTo>
                  <a:pt x="270" y="906"/>
                </a:lnTo>
                <a:lnTo>
                  <a:pt x="261" y="897"/>
                </a:lnTo>
                <a:lnTo>
                  <a:pt x="250" y="888"/>
                </a:lnTo>
                <a:lnTo>
                  <a:pt x="235" y="882"/>
                </a:lnTo>
                <a:lnTo>
                  <a:pt x="218" y="876"/>
                </a:lnTo>
                <a:lnTo>
                  <a:pt x="200" y="874"/>
                </a:lnTo>
                <a:lnTo>
                  <a:pt x="185" y="872"/>
                </a:lnTo>
                <a:lnTo>
                  <a:pt x="168" y="872"/>
                </a:lnTo>
                <a:lnTo>
                  <a:pt x="153" y="874"/>
                </a:lnTo>
                <a:lnTo>
                  <a:pt x="138" y="875"/>
                </a:lnTo>
                <a:lnTo>
                  <a:pt x="123" y="877"/>
                </a:lnTo>
                <a:lnTo>
                  <a:pt x="108" y="879"/>
                </a:lnTo>
                <a:lnTo>
                  <a:pt x="83" y="879"/>
                </a:lnTo>
                <a:lnTo>
                  <a:pt x="67" y="878"/>
                </a:lnTo>
                <a:lnTo>
                  <a:pt x="50" y="874"/>
                </a:lnTo>
                <a:lnTo>
                  <a:pt x="38" y="868"/>
                </a:lnTo>
                <a:lnTo>
                  <a:pt x="25" y="858"/>
                </a:lnTo>
                <a:lnTo>
                  <a:pt x="16" y="847"/>
                </a:lnTo>
                <a:lnTo>
                  <a:pt x="10" y="835"/>
                </a:lnTo>
                <a:lnTo>
                  <a:pt x="3" y="812"/>
                </a:lnTo>
                <a:lnTo>
                  <a:pt x="2" y="788"/>
                </a:lnTo>
                <a:lnTo>
                  <a:pt x="1" y="764"/>
                </a:lnTo>
                <a:lnTo>
                  <a:pt x="0" y="734"/>
                </a:lnTo>
                <a:lnTo>
                  <a:pt x="2" y="708"/>
                </a:lnTo>
                <a:lnTo>
                  <a:pt x="3" y="680"/>
                </a:lnTo>
                <a:lnTo>
                  <a:pt x="4" y="655"/>
                </a:lnTo>
                <a:lnTo>
                  <a:pt x="6" y="629"/>
                </a:lnTo>
                <a:lnTo>
                  <a:pt x="9" y="609"/>
                </a:lnTo>
                <a:lnTo>
                  <a:pt x="12" y="587"/>
                </a:lnTo>
                <a:lnTo>
                  <a:pt x="16" y="570"/>
                </a:lnTo>
                <a:lnTo>
                  <a:pt x="22" y="559"/>
                </a:lnTo>
                <a:lnTo>
                  <a:pt x="31" y="548"/>
                </a:lnTo>
                <a:lnTo>
                  <a:pt x="40" y="541"/>
                </a:lnTo>
                <a:lnTo>
                  <a:pt x="52" y="533"/>
                </a:lnTo>
                <a:lnTo>
                  <a:pt x="63" y="531"/>
                </a:lnTo>
                <a:lnTo>
                  <a:pt x="77" y="528"/>
                </a:lnTo>
                <a:lnTo>
                  <a:pt x="95" y="527"/>
                </a:lnTo>
                <a:lnTo>
                  <a:pt x="111" y="528"/>
                </a:lnTo>
                <a:lnTo>
                  <a:pt x="133" y="531"/>
                </a:lnTo>
                <a:lnTo>
                  <a:pt x="152" y="532"/>
                </a:lnTo>
                <a:lnTo>
                  <a:pt x="168" y="533"/>
                </a:lnTo>
                <a:lnTo>
                  <a:pt x="190" y="534"/>
                </a:lnTo>
                <a:lnTo>
                  <a:pt x="213" y="531"/>
                </a:lnTo>
                <a:lnTo>
                  <a:pt x="232" y="527"/>
                </a:lnTo>
                <a:lnTo>
                  <a:pt x="250" y="520"/>
                </a:lnTo>
                <a:lnTo>
                  <a:pt x="262" y="513"/>
                </a:lnTo>
                <a:lnTo>
                  <a:pt x="274" y="502"/>
                </a:lnTo>
                <a:lnTo>
                  <a:pt x="283" y="488"/>
                </a:lnTo>
                <a:lnTo>
                  <a:pt x="289" y="474"/>
                </a:lnTo>
                <a:lnTo>
                  <a:pt x="291" y="459"/>
                </a:lnTo>
                <a:lnTo>
                  <a:pt x="290" y="448"/>
                </a:lnTo>
                <a:lnTo>
                  <a:pt x="289" y="427"/>
                </a:lnTo>
                <a:lnTo>
                  <a:pt x="290" y="406"/>
                </a:lnTo>
                <a:lnTo>
                  <a:pt x="294" y="390"/>
                </a:lnTo>
                <a:lnTo>
                  <a:pt x="299" y="375"/>
                </a:lnTo>
                <a:lnTo>
                  <a:pt x="306" y="364"/>
                </a:lnTo>
                <a:lnTo>
                  <a:pt x="320" y="353"/>
                </a:lnTo>
                <a:lnTo>
                  <a:pt x="335" y="345"/>
                </a:lnTo>
                <a:lnTo>
                  <a:pt x="354" y="339"/>
                </a:lnTo>
                <a:lnTo>
                  <a:pt x="373" y="334"/>
                </a:lnTo>
                <a:lnTo>
                  <a:pt x="389" y="330"/>
                </a:lnTo>
                <a:lnTo>
                  <a:pt x="409" y="327"/>
                </a:lnTo>
                <a:lnTo>
                  <a:pt x="428" y="323"/>
                </a:lnTo>
                <a:lnTo>
                  <a:pt x="450" y="317"/>
                </a:lnTo>
                <a:lnTo>
                  <a:pt x="471" y="308"/>
                </a:lnTo>
                <a:lnTo>
                  <a:pt x="489" y="294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117043" tIns="58522" rIns="117043" bIns="58522"/>
          <a:lstStyle/>
          <a:p>
            <a:endParaRPr lang="es-ES"/>
          </a:p>
        </p:txBody>
      </p:sp>
      <p:sp>
        <p:nvSpPr>
          <p:cNvPr id="43" name="Freeform 12" descr="irussalto2"/>
          <p:cNvSpPr>
            <a:spLocks/>
          </p:cNvSpPr>
          <p:nvPr/>
        </p:nvSpPr>
        <p:spPr bwMode="auto">
          <a:xfrm>
            <a:off x="2079319" y="1250887"/>
            <a:ext cx="1958356" cy="1317302"/>
          </a:xfrm>
          <a:custGeom>
            <a:avLst/>
            <a:gdLst>
              <a:gd name="T0" fmla="*/ 2147483647 w 1158"/>
              <a:gd name="T1" fmla="*/ 0 h 940"/>
              <a:gd name="T2" fmla="*/ 2147483647 w 1158"/>
              <a:gd name="T3" fmla="*/ 2147483647 h 940"/>
              <a:gd name="T4" fmla="*/ 2147483647 w 1158"/>
              <a:gd name="T5" fmla="*/ 2147483647 h 940"/>
              <a:gd name="T6" fmla="*/ 2147483647 w 1158"/>
              <a:gd name="T7" fmla="*/ 2147483647 h 940"/>
              <a:gd name="T8" fmla="*/ 2147483647 w 1158"/>
              <a:gd name="T9" fmla="*/ 2147483647 h 940"/>
              <a:gd name="T10" fmla="*/ 2147483647 w 1158"/>
              <a:gd name="T11" fmla="*/ 2147483647 h 940"/>
              <a:gd name="T12" fmla="*/ 2147483647 w 1158"/>
              <a:gd name="T13" fmla="*/ 2147483647 h 940"/>
              <a:gd name="T14" fmla="*/ 2147483647 w 1158"/>
              <a:gd name="T15" fmla="*/ 2147483647 h 940"/>
              <a:gd name="T16" fmla="*/ 2147483647 w 1158"/>
              <a:gd name="T17" fmla="*/ 2147483647 h 940"/>
              <a:gd name="T18" fmla="*/ 2147483647 w 1158"/>
              <a:gd name="T19" fmla="*/ 2147483647 h 940"/>
              <a:gd name="T20" fmla="*/ 2147483647 w 1158"/>
              <a:gd name="T21" fmla="*/ 2147483647 h 940"/>
              <a:gd name="T22" fmla="*/ 2147483647 w 1158"/>
              <a:gd name="T23" fmla="*/ 2147483647 h 940"/>
              <a:gd name="T24" fmla="*/ 2147483647 w 1158"/>
              <a:gd name="T25" fmla="*/ 2147483647 h 940"/>
              <a:gd name="T26" fmla="*/ 2147483647 w 1158"/>
              <a:gd name="T27" fmla="*/ 2147483647 h 940"/>
              <a:gd name="T28" fmla="*/ 2147483647 w 1158"/>
              <a:gd name="T29" fmla="*/ 2147483647 h 940"/>
              <a:gd name="T30" fmla="*/ 2147483647 w 1158"/>
              <a:gd name="T31" fmla="*/ 2147483647 h 940"/>
              <a:gd name="T32" fmla="*/ 2147483647 w 1158"/>
              <a:gd name="T33" fmla="*/ 2147483647 h 940"/>
              <a:gd name="T34" fmla="*/ 2147483647 w 1158"/>
              <a:gd name="T35" fmla="*/ 2147483647 h 940"/>
              <a:gd name="T36" fmla="*/ 2147483647 w 1158"/>
              <a:gd name="T37" fmla="*/ 2147483647 h 940"/>
              <a:gd name="T38" fmla="*/ 2147483647 w 1158"/>
              <a:gd name="T39" fmla="*/ 2147483647 h 940"/>
              <a:gd name="T40" fmla="*/ 2147483647 w 1158"/>
              <a:gd name="T41" fmla="*/ 2147483647 h 940"/>
              <a:gd name="T42" fmla="*/ 2147483647 w 1158"/>
              <a:gd name="T43" fmla="*/ 2147483647 h 940"/>
              <a:gd name="T44" fmla="*/ 2147483647 w 1158"/>
              <a:gd name="T45" fmla="*/ 2147483647 h 940"/>
              <a:gd name="T46" fmla="*/ 2147483647 w 1158"/>
              <a:gd name="T47" fmla="*/ 2147483647 h 940"/>
              <a:gd name="T48" fmla="*/ 2147483647 w 1158"/>
              <a:gd name="T49" fmla="*/ 2147483647 h 940"/>
              <a:gd name="T50" fmla="*/ 2147483647 w 1158"/>
              <a:gd name="T51" fmla="*/ 2147483647 h 940"/>
              <a:gd name="T52" fmla="*/ 2147483647 w 1158"/>
              <a:gd name="T53" fmla="*/ 2147483647 h 940"/>
              <a:gd name="T54" fmla="*/ 2147483647 w 1158"/>
              <a:gd name="T55" fmla="*/ 2147483647 h 940"/>
              <a:gd name="T56" fmla="*/ 2147483647 w 1158"/>
              <a:gd name="T57" fmla="*/ 2147483647 h 940"/>
              <a:gd name="T58" fmla="*/ 2147483647 w 1158"/>
              <a:gd name="T59" fmla="*/ 2147483647 h 940"/>
              <a:gd name="T60" fmla="*/ 2147483647 w 1158"/>
              <a:gd name="T61" fmla="*/ 2147483647 h 940"/>
              <a:gd name="T62" fmla="*/ 2147483647 w 1158"/>
              <a:gd name="T63" fmla="*/ 2147483647 h 940"/>
              <a:gd name="T64" fmla="*/ 2147483647 w 1158"/>
              <a:gd name="T65" fmla="*/ 2147483647 h 940"/>
              <a:gd name="T66" fmla="*/ 2147483647 w 1158"/>
              <a:gd name="T67" fmla="*/ 2147483647 h 940"/>
              <a:gd name="T68" fmla="*/ 2147483647 w 1158"/>
              <a:gd name="T69" fmla="*/ 2147483647 h 940"/>
              <a:gd name="T70" fmla="*/ 2147483647 w 1158"/>
              <a:gd name="T71" fmla="*/ 2147483647 h 940"/>
              <a:gd name="T72" fmla="*/ 2147483647 w 1158"/>
              <a:gd name="T73" fmla="*/ 2147483647 h 940"/>
              <a:gd name="T74" fmla="*/ 2147483647 w 1158"/>
              <a:gd name="T75" fmla="*/ 2147483647 h 940"/>
              <a:gd name="T76" fmla="*/ 2147483647 w 1158"/>
              <a:gd name="T77" fmla="*/ 2147483647 h 940"/>
              <a:gd name="T78" fmla="*/ 2147483647 w 1158"/>
              <a:gd name="T79" fmla="*/ 2147483647 h 940"/>
              <a:gd name="T80" fmla="*/ 2147483647 w 1158"/>
              <a:gd name="T81" fmla="*/ 2147483647 h 940"/>
              <a:gd name="T82" fmla="*/ 2147483647 w 1158"/>
              <a:gd name="T83" fmla="*/ 2147483647 h 940"/>
              <a:gd name="T84" fmla="*/ 2147483647 w 1158"/>
              <a:gd name="T85" fmla="*/ 2147483647 h 940"/>
              <a:gd name="T86" fmla="*/ 2147483647 w 1158"/>
              <a:gd name="T87" fmla="*/ 2147483647 h 940"/>
              <a:gd name="T88" fmla="*/ 2147483647 w 1158"/>
              <a:gd name="T89" fmla="*/ 2147483647 h 940"/>
              <a:gd name="T90" fmla="*/ 2147483647 w 1158"/>
              <a:gd name="T91" fmla="*/ 2147483647 h 940"/>
              <a:gd name="T92" fmla="*/ 2147483647 w 1158"/>
              <a:gd name="T93" fmla="*/ 2147483647 h 940"/>
              <a:gd name="T94" fmla="*/ 2147483647 w 1158"/>
              <a:gd name="T95" fmla="*/ 2147483647 h 940"/>
              <a:gd name="T96" fmla="*/ 2147483647 w 1158"/>
              <a:gd name="T97" fmla="*/ 2147483647 h 940"/>
              <a:gd name="T98" fmla="*/ 2147483647 w 1158"/>
              <a:gd name="T99" fmla="*/ 2147483647 h 940"/>
              <a:gd name="T100" fmla="*/ 2147483647 w 1158"/>
              <a:gd name="T101" fmla="*/ 2147483647 h 940"/>
              <a:gd name="T102" fmla="*/ 2147483647 w 1158"/>
              <a:gd name="T103" fmla="*/ 2147483647 h 940"/>
              <a:gd name="T104" fmla="*/ 2147483647 w 1158"/>
              <a:gd name="T105" fmla="*/ 2147483647 h 940"/>
              <a:gd name="T106" fmla="*/ 2147483647 w 1158"/>
              <a:gd name="T107" fmla="*/ 2147483647 h 940"/>
              <a:gd name="T108" fmla="*/ 2147483647 w 1158"/>
              <a:gd name="T109" fmla="*/ 2147483647 h 9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158"/>
              <a:gd name="T166" fmla="*/ 0 h 940"/>
              <a:gd name="T167" fmla="*/ 1158 w 1158"/>
              <a:gd name="T168" fmla="*/ 940 h 94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158" h="940">
                <a:moveTo>
                  <a:pt x="1158" y="234"/>
                </a:moveTo>
                <a:lnTo>
                  <a:pt x="1158" y="0"/>
                </a:lnTo>
                <a:lnTo>
                  <a:pt x="0" y="0"/>
                </a:lnTo>
                <a:lnTo>
                  <a:pt x="1" y="940"/>
                </a:lnTo>
                <a:lnTo>
                  <a:pt x="104" y="940"/>
                </a:lnTo>
                <a:lnTo>
                  <a:pt x="109" y="922"/>
                </a:lnTo>
                <a:lnTo>
                  <a:pt x="109" y="909"/>
                </a:lnTo>
                <a:lnTo>
                  <a:pt x="106" y="891"/>
                </a:lnTo>
                <a:lnTo>
                  <a:pt x="100" y="872"/>
                </a:lnTo>
                <a:lnTo>
                  <a:pt x="94" y="849"/>
                </a:lnTo>
                <a:lnTo>
                  <a:pt x="91" y="831"/>
                </a:lnTo>
                <a:lnTo>
                  <a:pt x="90" y="815"/>
                </a:lnTo>
                <a:lnTo>
                  <a:pt x="93" y="797"/>
                </a:lnTo>
                <a:lnTo>
                  <a:pt x="98" y="780"/>
                </a:lnTo>
                <a:lnTo>
                  <a:pt x="109" y="763"/>
                </a:lnTo>
                <a:lnTo>
                  <a:pt x="122" y="750"/>
                </a:lnTo>
                <a:lnTo>
                  <a:pt x="136" y="737"/>
                </a:lnTo>
                <a:lnTo>
                  <a:pt x="152" y="728"/>
                </a:lnTo>
                <a:lnTo>
                  <a:pt x="171" y="720"/>
                </a:lnTo>
                <a:lnTo>
                  <a:pt x="188" y="717"/>
                </a:lnTo>
                <a:lnTo>
                  <a:pt x="212" y="716"/>
                </a:lnTo>
                <a:lnTo>
                  <a:pt x="240" y="718"/>
                </a:lnTo>
                <a:lnTo>
                  <a:pt x="258" y="720"/>
                </a:lnTo>
                <a:lnTo>
                  <a:pt x="274" y="725"/>
                </a:lnTo>
                <a:lnTo>
                  <a:pt x="289" y="734"/>
                </a:lnTo>
                <a:lnTo>
                  <a:pt x="308" y="749"/>
                </a:lnTo>
                <a:lnTo>
                  <a:pt x="320" y="763"/>
                </a:lnTo>
                <a:lnTo>
                  <a:pt x="331" y="778"/>
                </a:lnTo>
                <a:lnTo>
                  <a:pt x="337" y="794"/>
                </a:lnTo>
                <a:lnTo>
                  <a:pt x="341" y="809"/>
                </a:lnTo>
                <a:lnTo>
                  <a:pt x="341" y="826"/>
                </a:lnTo>
                <a:lnTo>
                  <a:pt x="339" y="843"/>
                </a:lnTo>
                <a:lnTo>
                  <a:pt x="335" y="859"/>
                </a:lnTo>
                <a:lnTo>
                  <a:pt x="331" y="874"/>
                </a:lnTo>
                <a:lnTo>
                  <a:pt x="326" y="890"/>
                </a:lnTo>
                <a:lnTo>
                  <a:pt x="323" y="906"/>
                </a:lnTo>
                <a:lnTo>
                  <a:pt x="323" y="920"/>
                </a:lnTo>
                <a:lnTo>
                  <a:pt x="327" y="936"/>
                </a:lnTo>
                <a:lnTo>
                  <a:pt x="521" y="936"/>
                </a:lnTo>
                <a:lnTo>
                  <a:pt x="519" y="903"/>
                </a:lnTo>
                <a:lnTo>
                  <a:pt x="521" y="879"/>
                </a:lnTo>
                <a:lnTo>
                  <a:pt x="521" y="861"/>
                </a:lnTo>
                <a:lnTo>
                  <a:pt x="522" y="844"/>
                </a:lnTo>
                <a:lnTo>
                  <a:pt x="524" y="826"/>
                </a:lnTo>
                <a:lnTo>
                  <a:pt x="528" y="808"/>
                </a:lnTo>
                <a:lnTo>
                  <a:pt x="533" y="796"/>
                </a:lnTo>
                <a:lnTo>
                  <a:pt x="540" y="785"/>
                </a:lnTo>
                <a:lnTo>
                  <a:pt x="550" y="776"/>
                </a:lnTo>
                <a:lnTo>
                  <a:pt x="561" y="769"/>
                </a:lnTo>
                <a:lnTo>
                  <a:pt x="574" y="765"/>
                </a:lnTo>
                <a:lnTo>
                  <a:pt x="588" y="763"/>
                </a:lnTo>
                <a:lnTo>
                  <a:pt x="601" y="762"/>
                </a:lnTo>
                <a:lnTo>
                  <a:pt x="618" y="762"/>
                </a:lnTo>
                <a:lnTo>
                  <a:pt x="634" y="763"/>
                </a:lnTo>
                <a:lnTo>
                  <a:pt x="647" y="765"/>
                </a:lnTo>
                <a:lnTo>
                  <a:pt x="664" y="766"/>
                </a:lnTo>
                <a:lnTo>
                  <a:pt x="682" y="768"/>
                </a:lnTo>
                <a:lnTo>
                  <a:pt x="702" y="768"/>
                </a:lnTo>
                <a:lnTo>
                  <a:pt x="719" y="766"/>
                </a:lnTo>
                <a:lnTo>
                  <a:pt x="736" y="763"/>
                </a:lnTo>
                <a:lnTo>
                  <a:pt x="754" y="759"/>
                </a:lnTo>
                <a:lnTo>
                  <a:pt x="767" y="752"/>
                </a:lnTo>
                <a:lnTo>
                  <a:pt x="781" y="743"/>
                </a:lnTo>
                <a:lnTo>
                  <a:pt x="790" y="731"/>
                </a:lnTo>
                <a:lnTo>
                  <a:pt x="799" y="718"/>
                </a:lnTo>
                <a:lnTo>
                  <a:pt x="803" y="705"/>
                </a:lnTo>
                <a:lnTo>
                  <a:pt x="805" y="690"/>
                </a:lnTo>
                <a:lnTo>
                  <a:pt x="803" y="675"/>
                </a:lnTo>
                <a:lnTo>
                  <a:pt x="802" y="659"/>
                </a:lnTo>
                <a:lnTo>
                  <a:pt x="803" y="642"/>
                </a:lnTo>
                <a:lnTo>
                  <a:pt x="806" y="629"/>
                </a:lnTo>
                <a:lnTo>
                  <a:pt x="810" y="615"/>
                </a:lnTo>
                <a:lnTo>
                  <a:pt x="816" y="602"/>
                </a:lnTo>
                <a:lnTo>
                  <a:pt x="824" y="593"/>
                </a:lnTo>
                <a:lnTo>
                  <a:pt x="837" y="584"/>
                </a:lnTo>
                <a:lnTo>
                  <a:pt x="853" y="578"/>
                </a:lnTo>
                <a:lnTo>
                  <a:pt x="869" y="573"/>
                </a:lnTo>
                <a:lnTo>
                  <a:pt x="884" y="569"/>
                </a:lnTo>
                <a:lnTo>
                  <a:pt x="900" y="565"/>
                </a:lnTo>
                <a:lnTo>
                  <a:pt x="921" y="561"/>
                </a:lnTo>
                <a:lnTo>
                  <a:pt x="937" y="558"/>
                </a:lnTo>
                <a:lnTo>
                  <a:pt x="954" y="553"/>
                </a:lnTo>
                <a:lnTo>
                  <a:pt x="968" y="548"/>
                </a:lnTo>
                <a:lnTo>
                  <a:pt x="982" y="542"/>
                </a:lnTo>
                <a:lnTo>
                  <a:pt x="993" y="534"/>
                </a:lnTo>
                <a:lnTo>
                  <a:pt x="1003" y="526"/>
                </a:lnTo>
                <a:lnTo>
                  <a:pt x="1014" y="513"/>
                </a:lnTo>
                <a:lnTo>
                  <a:pt x="1021" y="501"/>
                </a:lnTo>
                <a:lnTo>
                  <a:pt x="1027" y="487"/>
                </a:lnTo>
                <a:lnTo>
                  <a:pt x="1030" y="469"/>
                </a:lnTo>
                <a:lnTo>
                  <a:pt x="1028" y="454"/>
                </a:lnTo>
                <a:lnTo>
                  <a:pt x="1026" y="438"/>
                </a:lnTo>
                <a:lnTo>
                  <a:pt x="1021" y="419"/>
                </a:lnTo>
                <a:lnTo>
                  <a:pt x="1016" y="398"/>
                </a:lnTo>
                <a:lnTo>
                  <a:pt x="1011" y="379"/>
                </a:lnTo>
                <a:lnTo>
                  <a:pt x="1010" y="364"/>
                </a:lnTo>
                <a:lnTo>
                  <a:pt x="1010" y="350"/>
                </a:lnTo>
                <a:lnTo>
                  <a:pt x="1012" y="331"/>
                </a:lnTo>
                <a:lnTo>
                  <a:pt x="1017" y="315"/>
                </a:lnTo>
                <a:lnTo>
                  <a:pt x="1022" y="303"/>
                </a:lnTo>
                <a:lnTo>
                  <a:pt x="1029" y="291"/>
                </a:lnTo>
                <a:lnTo>
                  <a:pt x="1039" y="278"/>
                </a:lnTo>
                <a:lnTo>
                  <a:pt x="1050" y="265"/>
                </a:lnTo>
                <a:lnTo>
                  <a:pt x="1064" y="254"/>
                </a:lnTo>
                <a:lnTo>
                  <a:pt x="1079" y="245"/>
                </a:lnTo>
                <a:lnTo>
                  <a:pt x="1093" y="240"/>
                </a:lnTo>
                <a:lnTo>
                  <a:pt x="1107" y="236"/>
                </a:lnTo>
                <a:lnTo>
                  <a:pt x="1122" y="234"/>
                </a:lnTo>
                <a:lnTo>
                  <a:pt x="1140" y="234"/>
                </a:lnTo>
                <a:lnTo>
                  <a:pt x="1158" y="23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117043" tIns="58522" rIns="117043" bIns="58522"/>
          <a:lstStyle/>
          <a:p>
            <a:endParaRPr lang="es-ES"/>
          </a:p>
        </p:txBody>
      </p:sp>
      <p:sp>
        <p:nvSpPr>
          <p:cNvPr id="44" name="Freeform 10" descr="carretera"/>
          <p:cNvSpPr>
            <a:spLocks/>
          </p:cNvSpPr>
          <p:nvPr/>
        </p:nvSpPr>
        <p:spPr bwMode="auto">
          <a:xfrm>
            <a:off x="2061316" y="3227678"/>
            <a:ext cx="1782001" cy="1705159"/>
          </a:xfrm>
          <a:custGeom>
            <a:avLst/>
            <a:gdLst>
              <a:gd name="T0" fmla="*/ 2147483647 w 1153"/>
              <a:gd name="T1" fmla="*/ 2147483647 h 1122"/>
              <a:gd name="T2" fmla="*/ 0 w 1153"/>
              <a:gd name="T3" fmla="*/ 2147483647 h 1122"/>
              <a:gd name="T4" fmla="*/ 2147483647 w 1153"/>
              <a:gd name="T5" fmla="*/ 2147483647 h 1122"/>
              <a:gd name="T6" fmla="*/ 2147483647 w 1153"/>
              <a:gd name="T7" fmla="*/ 2147483647 h 1122"/>
              <a:gd name="T8" fmla="*/ 2147483647 w 1153"/>
              <a:gd name="T9" fmla="*/ 2147483647 h 1122"/>
              <a:gd name="T10" fmla="*/ 2147483647 w 1153"/>
              <a:gd name="T11" fmla="*/ 2147483647 h 1122"/>
              <a:gd name="T12" fmla="*/ 2147483647 w 1153"/>
              <a:gd name="T13" fmla="*/ 2147483647 h 1122"/>
              <a:gd name="T14" fmla="*/ 2147483647 w 1153"/>
              <a:gd name="T15" fmla="*/ 2147483647 h 1122"/>
              <a:gd name="T16" fmla="*/ 2147483647 w 1153"/>
              <a:gd name="T17" fmla="*/ 2147483647 h 1122"/>
              <a:gd name="T18" fmla="*/ 2147483647 w 1153"/>
              <a:gd name="T19" fmla="*/ 2147483647 h 1122"/>
              <a:gd name="T20" fmla="*/ 2147483647 w 1153"/>
              <a:gd name="T21" fmla="*/ 2147483647 h 1122"/>
              <a:gd name="T22" fmla="*/ 2147483647 w 1153"/>
              <a:gd name="T23" fmla="*/ 2147483647 h 1122"/>
              <a:gd name="T24" fmla="*/ 2147483647 w 1153"/>
              <a:gd name="T25" fmla="*/ 2147483647 h 1122"/>
              <a:gd name="T26" fmla="*/ 2147483647 w 1153"/>
              <a:gd name="T27" fmla="*/ 0 h 1122"/>
              <a:gd name="T28" fmla="*/ 2147483647 w 1153"/>
              <a:gd name="T29" fmla="*/ 2147483647 h 1122"/>
              <a:gd name="T30" fmla="*/ 2147483647 w 1153"/>
              <a:gd name="T31" fmla="*/ 2147483647 h 1122"/>
              <a:gd name="T32" fmla="*/ 2147483647 w 1153"/>
              <a:gd name="T33" fmla="*/ 2147483647 h 1122"/>
              <a:gd name="T34" fmla="*/ 2147483647 w 1153"/>
              <a:gd name="T35" fmla="*/ 2147483647 h 1122"/>
              <a:gd name="T36" fmla="*/ 2147483647 w 1153"/>
              <a:gd name="T37" fmla="*/ 2147483647 h 1122"/>
              <a:gd name="T38" fmla="*/ 2147483647 w 1153"/>
              <a:gd name="T39" fmla="*/ 2147483647 h 1122"/>
              <a:gd name="T40" fmla="*/ 2147483647 w 1153"/>
              <a:gd name="T41" fmla="*/ 2147483647 h 1122"/>
              <a:gd name="T42" fmla="*/ 2147483647 w 1153"/>
              <a:gd name="T43" fmla="*/ 2147483647 h 1122"/>
              <a:gd name="T44" fmla="*/ 2147483647 w 1153"/>
              <a:gd name="T45" fmla="*/ 2147483647 h 1122"/>
              <a:gd name="T46" fmla="*/ 2147483647 w 1153"/>
              <a:gd name="T47" fmla="*/ 2147483647 h 1122"/>
              <a:gd name="T48" fmla="*/ 2147483647 w 1153"/>
              <a:gd name="T49" fmla="*/ 2147483647 h 1122"/>
              <a:gd name="T50" fmla="*/ 2147483647 w 1153"/>
              <a:gd name="T51" fmla="*/ 2147483647 h 1122"/>
              <a:gd name="T52" fmla="*/ 2147483647 w 1153"/>
              <a:gd name="T53" fmla="*/ 2147483647 h 1122"/>
              <a:gd name="T54" fmla="*/ 2147483647 w 1153"/>
              <a:gd name="T55" fmla="*/ 2147483647 h 1122"/>
              <a:gd name="T56" fmla="*/ 2147483647 w 1153"/>
              <a:gd name="T57" fmla="*/ 2147483647 h 1122"/>
              <a:gd name="T58" fmla="*/ 2147483647 w 1153"/>
              <a:gd name="T59" fmla="*/ 2147483647 h 1122"/>
              <a:gd name="T60" fmla="*/ 2147483647 w 1153"/>
              <a:gd name="T61" fmla="*/ 2147483647 h 1122"/>
              <a:gd name="T62" fmla="*/ 2147483647 w 1153"/>
              <a:gd name="T63" fmla="*/ 2147483647 h 1122"/>
              <a:gd name="T64" fmla="*/ 2147483647 w 1153"/>
              <a:gd name="T65" fmla="*/ 2147483647 h 1122"/>
              <a:gd name="T66" fmla="*/ 2147483647 w 1153"/>
              <a:gd name="T67" fmla="*/ 2147483647 h 1122"/>
              <a:gd name="T68" fmla="*/ 2147483647 w 1153"/>
              <a:gd name="T69" fmla="*/ 2147483647 h 1122"/>
              <a:gd name="T70" fmla="*/ 2147483647 w 1153"/>
              <a:gd name="T71" fmla="*/ 2147483647 h 1122"/>
              <a:gd name="T72" fmla="*/ 2147483647 w 1153"/>
              <a:gd name="T73" fmla="*/ 2147483647 h 1122"/>
              <a:gd name="T74" fmla="*/ 2147483647 w 1153"/>
              <a:gd name="T75" fmla="*/ 2147483647 h 1122"/>
              <a:gd name="T76" fmla="*/ 2147483647 w 1153"/>
              <a:gd name="T77" fmla="*/ 2147483647 h 1122"/>
              <a:gd name="T78" fmla="*/ 2147483647 w 1153"/>
              <a:gd name="T79" fmla="*/ 2147483647 h 1122"/>
              <a:gd name="T80" fmla="*/ 2147483647 w 1153"/>
              <a:gd name="T81" fmla="*/ 2147483647 h 1122"/>
              <a:gd name="T82" fmla="*/ 2147483647 w 1153"/>
              <a:gd name="T83" fmla="*/ 2147483647 h 1122"/>
              <a:gd name="T84" fmla="*/ 2147483647 w 1153"/>
              <a:gd name="T85" fmla="*/ 2147483647 h 1122"/>
              <a:gd name="T86" fmla="*/ 2147483647 w 1153"/>
              <a:gd name="T87" fmla="*/ 2147483647 h 1122"/>
              <a:gd name="T88" fmla="*/ 2147483647 w 1153"/>
              <a:gd name="T89" fmla="*/ 2147483647 h 1122"/>
              <a:gd name="T90" fmla="*/ 2147483647 w 1153"/>
              <a:gd name="T91" fmla="*/ 2147483647 h 1122"/>
              <a:gd name="T92" fmla="*/ 2147483647 w 1153"/>
              <a:gd name="T93" fmla="*/ 2147483647 h 1122"/>
              <a:gd name="T94" fmla="*/ 2147483647 w 1153"/>
              <a:gd name="T95" fmla="*/ 2147483647 h 1122"/>
              <a:gd name="T96" fmla="*/ 2147483647 w 1153"/>
              <a:gd name="T97" fmla="*/ 2147483647 h 1122"/>
              <a:gd name="T98" fmla="*/ 2147483647 w 1153"/>
              <a:gd name="T99" fmla="*/ 2147483647 h 1122"/>
              <a:gd name="T100" fmla="*/ 2147483647 w 1153"/>
              <a:gd name="T101" fmla="*/ 2147483647 h 1122"/>
              <a:gd name="T102" fmla="*/ 2147483647 w 1153"/>
              <a:gd name="T103" fmla="*/ 2147483647 h 1122"/>
              <a:gd name="T104" fmla="*/ 2147483647 w 1153"/>
              <a:gd name="T105" fmla="*/ 2147483647 h 1122"/>
              <a:gd name="T106" fmla="*/ 2147483647 w 1153"/>
              <a:gd name="T107" fmla="*/ 2147483647 h 1122"/>
              <a:gd name="T108" fmla="*/ 2147483647 w 1153"/>
              <a:gd name="T109" fmla="*/ 2147483647 h 1122"/>
              <a:gd name="T110" fmla="*/ 2147483647 w 1153"/>
              <a:gd name="T111" fmla="*/ 2147483647 h 1122"/>
              <a:gd name="T112" fmla="*/ 2147483647 w 1153"/>
              <a:gd name="T113" fmla="*/ 2147483647 h 1122"/>
              <a:gd name="T114" fmla="*/ 2147483647 w 1153"/>
              <a:gd name="T115" fmla="*/ 2147483647 h 1122"/>
              <a:gd name="T116" fmla="*/ 2147483647 w 1153"/>
              <a:gd name="T117" fmla="*/ 2147483647 h 1122"/>
              <a:gd name="T118" fmla="*/ 2147483647 w 1153"/>
              <a:gd name="T119" fmla="*/ 2147483647 h 112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53"/>
              <a:gd name="T181" fmla="*/ 0 h 1122"/>
              <a:gd name="T182" fmla="*/ 1153 w 1153"/>
              <a:gd name="T183" fmla="*/ 1122 h 112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53" h="1122">
                <a:moveTo>
                  <a:pt x="1153" y="924"/>
                </a:moveTo>
                <a:lnTo>
                  <a:pt x="1153" y="1122"/>
                </a:lnTo>
                <a:lnTo>
                  <a:pt x="1" y="1122"/>
                </a:lnTo>
                <a:lnTo>
                  <a:pt x="0" y="226"/>
                </a:lnTo>
                <a:lnTo>
                  <a:pt x="100" y="226"/>
                </a:lnTo>
                <a:lnTo>
                  <a:pt x="104" y="218"/>
                </a:lnTo>
                <a:lnTo>
                  <a:pt x="107" y="207"/>
                </a:lnTo>
                <a:lnTo>
                  <a:pt x="107" y="198"/>
                </a:lnTo>
                <a:lnTo>
                  <a:pt x="106" y="187"/>
                </a:lnTo>
                <a:lnTo>
                  <a:pt x="102" y="173"/>
                </a:lnTo>
                <a:lnTo>
                  <a:pt x="98" y="155"/>
                </a:lnTo>
                <a:lnTo>
                  <a:pt x="94" y="143"/>
                </a:lnTo>
                <a:lnTo>
                  <a:pt x="90" y="128"/>
                </a:lnTo>
                <a:lnTo>
                  <a:pt x="89" y="114"/>
                </a:lnTo>
                <a:lnTo>
                  <a:pt x="89" y="100"/>
                </a:lnTo>
                <a:lnTo>
                  <a:pt x="90" y="87"/>
                </a:lnTo>
                <a:lnTo>
                  <a:pt x="94" y="73"/>
                </a:lnTo>
                <a:lnTo>
                  <a:pt x="99" y="60"/>
                </a:lnTo>
                <a:lnTo>
                  <a:pt x="107" y="50"/>
                </a:lnTo>
                <a:lnTo>
                  <a:pt x="118" y="38"/>
                </a:lnTo>
                <a:lnTo>
                  <a:pt x="128" y="29"/>
                </a:lnTo>
                <a:lnTo>
                  <a:pt x="139" y="20"/>
                </a:lnTo>
                <a:lnTo>
                  <a:pt x="151" y="13"/>
                </a:lnTo>
                <a:lnTo>
                  <a:pt x="165" y="7"/>
                </a:lnTo>
                <a:lnTo>
                  <a:pt x="181" y="3"/>
                </a:lnTo>
                <a:lnTo>
                  <a:pt x="198" y="1"/>
                </a:lnTo>
                <a:lnTo>
                  <a:pt x="212" y="0"/>
                </a:lnTo>
                <a:lnTo>
                  <a:pt x="227" y="0"/>
                </a:lnTo>
                <a:lnTo>
                  <a:pt x="241" y="1"/>
                </a:lnTo>
                <a:lnTo>
                  <a:pt x="252" y="3"/>
                </a:lnTo>
                <a:lnTo>
                  <a:pt x="265" y="7"/>
                </a:lnTo>
                <a:lnTo>
                  <a:pt x="278" y="11"/>
                </a:lnTo>
                <a:lnTo>
                  <a:pt x="288" y="17"/>
                </a:lnTo>
                <a:lnTo>
                  <a:pt x="299" y="25"/>
                </a:lnTo>
                <a:lnTo>
                  <a:pt x="309" y="35"/>
                </a:lnTo>
                <a:lnTo>
                  <a:pt x="319" y="46"/>
                </a:lnTo>
                <a:lnTo>
                  <a:pt x="328" y="57"/>
                </a:lnTo>
                <a:lnTo>
                  <a:pt x="335" y="69"/>
                </a:lnTo>
                <a:lnTo>
                  <a:pt x="340" y="84"/>
                </a:lnTo>
                <a:lnTo>
                  <a:pt x="344" y="101"/>
                </a:lnTo>
                <a:lnTo>
                  <a:pt x="344" y="117"/>
                </a:lnTo>
                <a:lnTo>
                  <a:pt x="340" y="133"/>
                </a:lnTo>
                <a:lnTo>
                  <a:pt x="336" y="149"/>
                </a:lnTo>
                <a:lnTo>
                  <a:pt x="332" y="165"/>
                </a:lnTo>
                <a:lnTo>
                  <a:pt x="327" y="183"/>
                </a:lnTo>
                <a:lnTo>
                  <a:pt x="324" y="197"/>
                </a:lnTo>
                <a:lnTo>
                  <a:pt x="324" y="205"/>
                </a:lnTo>
                <a:lnTo>
                  <a:pt x="326" y="212"/>
                </a:lnTo>
                <a:lnTo>
                  <a:pt x="329" y="220"/>
                </a:lnTo>
                <a:lnTo>
                  <a:pt x="520" y="220"/>
                </a:lnTo>
                <a:lnTo>
                  <a:pt x="516" y="257"/>
                </a:lnTo>
                <a:lnTo>
                  <a:pt x="515" y="279"/>
                </a:lnTo>
                <a:lnTo>
                  <a:pt x="516" y="297"/>
                </a:lnTo>
                <a:lnTo>
                  <a:pt x="517" y="314"/>
                </a:lnTo>
                <a:lnTo>
                  <a:pt x="519" y="332"/>
                </a:lnTo>
                <a:lnTo>
                  <a:pt x="522" y="350"/>
                </a:lnTo>
                <a:lnTo>
                  <a:pt x="528" y="362"/>
                </a:lnTo>
                <a:lnTo>
                  <a:pt x="535" y="372"/>
                </a:lnTo>
                <a:lnTo>
                  <a:pt x="544" y="381"/>
                </a:lnTo>
                <a:lnTo>
                  <a:pt x="556" y="388"/>
                </a:lnTo>
                <a:lnTo>
                  <a:pt x="569" y="393"/>
                </a:lnTo>
                <a:lnTo>
                  <a:pt x="582" y="395"/>
                </a:lnTo>
                <a:lnTo>
                  <a:pt x="596" y="396"/>
                </a:lnTo>
                <a:lnTo>
                  <a:pt x="612" y="396"/>
                </a:lnTo>
                <a:lnTo>
                  <a:pt x="629" y="394"/>
                </a:lnTo>
                <a:lnTo>
                  <a:pt x="641" y="393"/>
                </a:lnTo>
                <a:lnTo>
                  <a:pt x="659" y="391"/>
                </a:lnTo>
                <a:lnTo>
                  <a:pt x="677" y="389"/>
                </a:lnTo>
                <a:lnTo>
                  <a:pt x="697" y="389"/>
                </a:lnTo>
                <a:lnTo>
                  <a:pt x="714" y="391"/>
                </a:lnTo>
                <a:lnTo>
                  <a:pt x="731" y="394"/>
                </a:lnTo>
                <a:lnTo>
                  <a:pt x="748" y="400"/>
                </a:lnTo>
                <a:lnTo>
                  <a:pt x="762" y="406"/>
                </a:lnTo>
                <a:lnTo>
                  <a:pt x="776" y="416"/>
                </a:lnTo>
                <a:lnTo>
                  <a:pt x="785" y="427"/>
                </a:lnTo>
                <a:lnTo>
                  <a:pt x="793" y="440"/>
                </a:lnTo>
                <a:lnTo>
                  <a:pt x="798" y="454"/>
                </a:lnTo>
                <a:lnTo>
                  <a:pt x="800" y="468"/>
                </a:lnTo>
                <a:lnTo>
                  <a:pt x="798" y="484"/>
                </a:lnTo>
                <a:lnTo>
                  <a:pt x="797" y="500"/>
                </a:lnTo>
                <a:lnTo>
                  <a:pt x="798" y="516"/>
                </a:lnTo>
                <a:lnTo>
                  <a:pt x="800" y="530"/>
                </a:lnTo>
                <a:lnTo>
                  <a:pt x="805" y="543"/>
                </a:lnTo>
                <a:lnTo>
                  <a:pt x="811" y="556"/>
                </a:lnTo>
                <a:lnTo>
                  <a:pt x="819" y="565"/>
                </a:lnTo>
                <a:lnTo>
                  <a:pt x="831" y="574"/>
                </a:lnTo>
                <a:lnTo>
                  <a:pt x="847" y="580"/>
                </a:lnTo>
                <a:lnTo>
                  <a:pt x="864" y="585"/>
                </a:lnTo>
                <a:lnTo>
                  <a:pt x="878" y="589"/>
                </a:lnTo>
                <a:lnTo>
                  <a:pt x="895" y="593"/>
                </a:lnTo>
                <a:lnTo>
                  <a:pt x="915" y="597"/>
                </a:lnTo>
                <a:lnTo>
                  <a:pt x="932" y="600"/>
                </a:lnTo>
                <a:lnTo>
                  <a:pt x="949" y="605"/>
                </a:lnTo>
                <a:lnTo>
                  <a:pt x="963" y="610"/>
                </a:lnTo>
                <a:lnTo>
                  <a:pt x="977" y="616"/>
                </a:lnTo>
                <a:lnTo>
                  <a:pt x="988" y="624"/>
                </a:lnTo>
                <a:lnTo>
                  <a:pt x="997" y="632"/>
                </a:lnTo>
                <a:lnTo>
                  <a:pt x="1009" y="645"/>
                </a:lnTo>
                <a:lnTo>
                  <a:pt x="1016" y="657"/>
                </a:lnTo>
                <a:lnTo>
                  <a:pt x="1022" y="670"/>
                </a:lnTo>
                <a:lnTo>
                  <a:pt x="1025" y="688"/>
                </a:lnTo>
                <a:lnTo>
                  <a:pt x="1023" y="705"/>
                </a:lnTo>
                <a:lnTo>
                  <a:pt x="1020" y="720"/>
                </a:lnTo>
                <a:lnTo>
                  <a:pt x="1016" y="739"/>
                </a:lnTo>
                <a:lnTo>
                  <a:pt x="1011" y="760"/>
                </a:lnTo>
                <a:lnTo>
                  <a:pt x="1006" y="779"/>
                </a:lnTo>
                <a:lnTo>
                  <a:pt x="1004" y="795"/>
                </a:lnTo>
                <a:lnTo>
                  <a:pt x="1004" y="808"/>
                </a:lnTo>
                <a:lnTo>
                  <a:pt x="1007" y="827"/>
                </a:lnTo>
                <a:lnTo>
                  <a:pt x="1011" y="843"/>
                </a:lnTo>
                <a:lnTo>
                  <a:pt x="1017" y="855"/>
                </a:lnTo>
                <a:lnTo>
                  <a:pt x="1024" y="867"/>
                </a:lnTo>
                <a:lnTo>
                  <a:pt x="1034" y="880"/>
                </a:lnTo>
                <a:lnTo>
                  <a:pt x="1045" y="893"/>
                </a:lnTo>
                <a:lnTo>
                  <a:pt x="1058" y="904"/>
                </a:lnTo>
                <a:lnTo>
                  <a:pt x="1073" y="913"/>
                </a:lnTo>
                <a:lnTo>
                  <a:pt x="1087" y="918"/>
                </a:lnTo>
                <a:lnTo>
                  <a:pt x="1102" y="922"/>
                </a:lnTo>
                <a:lnTo>
                  <a:pt x="1117" y="924"/>
                </a:lnTo>
                <a:lnTo>
                  <a:pt x="1135" y="925"/>
                </a:lnTo>
                <a:lnTo>
                  <a:pt x="1153" y="924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117043" tIns="58522" rIns="117043" bIns="58522"/>
          <a:lstStyle/>
          <a:p>
            <a:endParaRPr lang="es-ES"/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6449152" y="2722152"/>
            <a:ext cx="1506564" cy="43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7" tIns="65023" rIns="130047" bIns="65023">
            <a:spAutoFit/>
          </a:bodyPr>
          <a:lstStyle/>
          <a:p>
            <a:pPr algn="l" defTabSz="1300480">
              <a:defRPr/>
            </a:pPr>
            <a:r>
              <a:rPr lang="es-MX" sz="20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Actividades</a:t>
            </a:r>
            <a:endParaRPr lang="es-ES" sz="2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flipH="1" flipV="1">
            <a:off x="5707718" y="2963510"/>
            <a:ext cx="57626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17043" tIns="58522" rIns="117043" bIns="58522"/>
          <a:lstStyle/>
          <a:p>
            <a:endParaRPr lang="es-ES" sz="1200"/>
          </a:p>
        </p:txBody>
      </p:sp>
      <p:sp>
        <p:nvSpPr>
          <p:cNvPr id="47" name="Freeform 6" descr="servicios"/>
          <p:cNvSpPr>
            <a:spLocks/>
          </p:cNvSpPr>
          <p:nvPr/>
        </p:nvSpPr>
        <p:spPr bwMode="auto">
          <a:xfrm>
            <a:off x="5467196" y="1260691"/>
            <a:ext cx="1963912" cy="1317302"/>
          </a:xfrm>
          <a:custGeom>
            <a:avLst/>
            <a:gdLst>
              <a:gd name="T0" fmla="*/ 0 w 1153"/>
              <a:gd name="T1" fmla="*/ 0 h 1122"/>
              <a:gd name="T2" fmla="*/ 2147483647 w 1153"/>
              <a:gd name="T3" fmla="*/ 2147483647 h 1122"/>
              <a:gd name="T4" fmla="*/ 2147483647 w 1153"/>
              <a:gd name="T5" fmla="*/ 2147483647 h 1122"/>
              <a:gd name="T6" fmla="*/ 2147483647 w 1153"/>
              <a:gd name="T7" fmla="*/ 2147483647 h 1122"/>
              <a:gd name="T8" fmla="*/ 2147483647 w 1153"/>
              <a:gd name="T9" fmla="*/ 2147483647 h 1122"/>
              <a:gd name="T10" fmla="*/ 2147483647 w 1153"/>
              <a:gd name="T11" fmla="*/ 2147483647 h 1122"/>
              <a:gd name="T12" fmla="*/ 2147483647 w 1153"/>
              <a:gd name="T13" fmla="*/ 2147483647 h 1122"/>
              <a:gd name="T14" fmla="*/ 2147483647 w 1153"/>
              <a:gd name="T15" fmla="*/ 2147483647 h 1122"/>
              <a:gd name="T16" fmla="*/ 2147483647 w 1153"/>
              <a:gd name="T17" fmla="*/ 2147483647 h 1122"/>
              <a:gd name="T18" fmla="*/ 2147483647 w 1153"/>
              <a:gd name="T19" fmla="*/ 2147483647 h 1122"/>
              <a:gd name="T20" fmla="*/ 2147483647 w 1153"/>
              <a:gd name="T21" fmla="*/ 2147483647 h 1122"/>
              <a:gd name="T22" fmla="*/ 2147483647 w 1153"/>
              <a:gd name="T23" fmla="*/ 2147483647 h 1122"/>
              <a:gd name="T24" fmla="*/ 2147483647 w 1153"/>
              <a:gd name="T25" fmla="*/ 2147483647 h 1122"/>
              <a:gd name="T26" fmla="*/ 2147483647 w 1153"/>
              <a:gd name="T27" fmla="*/ 2147483647 h 1122"/>
              <a:gd name="T28" fmla="*/ 2147483647 w 1153"/>
              <a:gd name="T29" fmla="*/ 2147483647 h 1122"/>
              <a:gd name="T30" fmla="*/ 2147483647 w 1153"/>
              <a:gd name="T31" fmla="*/ 2147483647 h 1122"/>
              <a:gd name="T32" fmla="*/ 2147483647 w 1153"/>
              <a:gd name="T33" fmla="*/ 2147483647 h 1122"/>
              <a:gd name="T34" fmla="*/ 2147483647 w 1153"/>
              <a:gd name="T35" fmla="*/ 2147483647 h 1122"/>
              <a:gd name="T36" fmla="*/ 2147483647 w 1153"/>
              <a:gd name="T37" fmla="*/ 2147483647 h 1122"/>
              <a:gd name="T38" fmla="*/ 2147483647 w 1153"/>
              <a:gd name="T39" fmla="*/ 2147483647 h 1122"/>
              <a:gd name="T40" fmla="*/ 2147483647 w 1153"/>
              <a:gd name="T41" fmla="*/ 2147483647 h 1122"/>
              <a:gd name="T42" fmla="*/ 2147483647 w 1153"/>
              <a:gd name="T43" fmla="*/ 2147483647 h 1122"/>
              <a:gd name="T44" fmla="*/ 2147483647 w 1153"/>
              <a:gd name="T45" fmla="*/ 2147483647 h 1122"/>
              <a:gd name="T46" fmla="*/ 2147483647 w 1153"/>
              <a:gd name="T47" fmla="*/ 2147483647 h 1122"/>
              <a:gd name="T48" fmla="*/ 2147483647 w 1153"/>
              <a:gd name="T49" fmla="*/ 2147483647 h 1122"/>
              <a:gd name="T50" fmla="*/ 2147483647 w 1153"/>
              <a:gd name="T51" fmla="*/ 2147483647 h 1122"/>
              <a:gd name="T52" fmla="*/ 2147483647 w 1153"/>
              <a:gd name="T53" fmla="*/ 2147483647 h 1122"/>
              <a:gd name="T54" fmla="*/ 2147483647 w 1153"/>
              <a:gd name="T55" fmla="*/ 2147483647 h 1122"/>
              <a:gd name="T56" fmla="*/ 2147483647 w 1153"/>
              <a:gd name="T57" fmla="*/ 2147483647 h 1122"/>
              <a:gd name="T58" fmla="*/ 2147483647 w 1153"/>
              <a:gd name="T59" fmla="*/ 2147483647 h 1122"/>
              <a:gd name="T60" fmla="*/ 2147483647 w 1153"/>
              <a:gd name="T61" fmla="*/ 2147483647 h 1122"/>
              <a:gd name="T62" fmla="*/ 2147483647 w 1153"/>
              <a:gd name="T63" fmla="*/ 2147483647 h 1122"/>
              <a:gd name="T64" fmla="*/ 2147483647 w 1153"/>
              <a:gd name="T65" fmla="*/ 2147483647 h 1122"/>
              <a:gd name="T66" fmla="*/ 2147483647 w 1153"/>
              <a:gd name="T67" fmla="*/ 2147483647 h 1122"/>
              <a:gd name="T68" fmla="*/ 2147483647 w 1153"/>
              <a:gd name="T69" fmla="*/ 2147483647 h 1122"/>
              <a:gd name="T70" fmla="*/ 2147483647 w 1153"/>
              <a:gd name="T71" fmla="*/ 2147483647 h 1122"/>
              <a:gd name="T72" fmla="*/ 2147483647 w 1153"/>
              <a:gd name="T73" fmla="*/ 2147483647 h 1122"/>
              <a:gd name="T74" fmla="*/ 2147483647 w 1153"/>
              <a:gd name="T75" fmla="*/ 2147483647 h 1122"/>
              <a:gd name="T76" fmla="*/ 2147483647 w 1153"/>
              <a:gd name="T77" fmla="*/ 2147483647 h 1122"/>
              <a:gd name="T78" fmla="*/ 2147483647 w 1153"/>
              <a:gd name="T79" fmla="*/ 2147483647 h 1122"/>
              <a:gd name="T80" fmla="*/ 2147483647 w 1153"/>
              <a:gd name="T81" fmla="*/ 2147483647 h 1122"/>
              <a:gd name="T82" fmla="*/ 2147483647 w 1153"/>
              <a:gd name="T83" fmla="*/ 2147483647 h 1122"/>
              <a:gd name="T84" fmla="*/ 2147483647 w 1153"/>
              <a:gd name="T85" fmla="*/ 2147483647 h 1122"/>
              <a:gd name="T86" fmla="*/ 2147483647 w 1153"/>
              <a:gd name="T87" fmla="*/ 2147483647 h 1122"/>
              <a:gd name="T88" fmla="*/ 2147483647 w 1153"/>
              <a:gd name="T89" fmla="*/ 2147483647 h 1122"/>
              <a:gd name="T90" fmla="*/ 2147483647 w 1153"/>
              <a:gd name="T91" fmla="*/ 2147483647 h 1122"/>
              <a:gd name="T92" fmla="*/ 2147483647 w 1153"/>
              <a:gd name="T93" fmla="*/ 2147483647 h 1122"/>
              <a:gd name="T94" fmla="*/ 2147483647 w 1153"/>
              <a:gd name="T95" fmla="*/ 2147483647 h 1122"/>
              <a:gd name="T96" fmla="*/ 2147483647 w 1153"/>
              <a:gd name="T97" fmla="*/ 2147483647 h 1122"/>
              <a:gd name="T98" fmla="*/ 2147483647 w 1153"/>
              <a:gd name="T99" fmla="*/ 2147483647 h 1122"/>
              <a:gd name="T100" fmla="*/ 2147483647 w 1153"/>
              <a:gd name="T101" fmla="*/ 2147483647 h 1122"/>
              <a:gd name="T102" fmla="*/ 2147483647 w 1153"/>
              <a:gd name="T103" fmla="*/ 2147483647 h 1122"/>
              <a:gd name="T104" fmla="*/ 2147483647 w 1153"/>
              <a:gd name="T105" fmla="*/ 2147483647 h 1122"/>
              <a:gd name="T106" fmla="*/ 2147483647 w 1153"/>
              <a:gd name="T107" fmla="*/ 2147483647 h 1122"/>
              <a:gd name="T108" fmla="*/ 2147483647 w 1153"/>
              <a:gd name="T109" fmla="*/ 2147483647 h 1122"/>
              <a:gd name="T110" fmla="*/ 2147483647 w 1153"/>
              <a:gd name="T111" fmla="*/ 2147483647 h 1122"/>
              <a:gd name="T112" fmla="*/ 2147483647 w 1153"/>
              <a:gd name="T113" fmla="*/ 2147483647 h 1122"/>
              <a:gd name="T114" fmla="*/ 2147483647 w 1153"/>
              <a:gd name="T115" fmla="*/ 2147483647 h 1122"/>
              <a:gd name="T116" fmla="*/ 2147483647 w 1153"/>
              <a:gd name="T117" fmla="*/ 2147483647 h 1122"/>
              <a:gd name="T118" fmla="*/ 2147483647 w 1153"/>
              <a:gd name="T119" fmla="*/ 2147483647 h 112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53"/>
              <a:gd name="T181" fmla="*/ 0 h 1122"/>
              <a:gd name="T182" fmla="*/ 1153 w 1153"/>
              <a:gd name="T183" fmla="*/ 1122 h 112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53" h="1122">
                <a:moveTo>
                  <a:pt x="0" y="234"/>
                </a:moveTo>
                <a:lnTo>
                  <a:pt x="0" y="0"/>
                </a:lnTo>
                <a:lnTo>
                  <a:pt x="1152" y="0"/>
                </a:lnTo>
                <a:lnTo>
                  <a:pt x="1153" y="896"/>
                </a:lnTo>
                <a:lnTo>
                  <a:pt x="1053" y="896"/>
                </a:lnTo>
                <a:lnTo>
                  <a:pt x="1049" y="904"/>
                </a:lnTo>
                <a:lnTo>
                  <a:pt x="1046" y="915"/>
                </a:lnTo>
                <a:lnTo>
                  <a:pt x="1046" y="924"/>
                </a:lnTo>
                <a:lnTo>
                  <a:pt x="1047" y="935"/>
                </a:lnTo>
                <a:lnTo>
                  <a:pt x="1051" y="949"/>
                </a:lnTo>
                <a:lnTo>
                  <a:pt x="1055" y="967"/>
                </a:lnTo>
                <a:lnTo>
                  <a:pt x="1059" y="979"/>
                </a:lnTo>
                <a:lnTo>
                  <a:pt x="1062" y="994"/>
                </a:lnTo>
                <a:lnTo>
                  <a:pt x="1064" y="1008"/>
                </a:lnTo>
                <a:lnTo>
                  <a:pt x="1064" y="1022"/>
                </a:lnTo>
                <a:lnTo>
                  <a:pt x="1062" y="1035"/>
                </a:lnTo>
                <a:lnTo>
                  <a:pt x="1059" y="1049"/>
                </a:lnTo>
                <a:lnTo>
                  <a:pt x="1054" y="1062"/>
                </a:lnTo>
                <a:lnTo>
                  <a:pt x="1046" y="1072"/>
                </a:lnTo>
                <a:lnTo>
                  <a:pt x="1035" y="1084"/>
                </a:lnTo>
                <a:lnTo>
                  <a:pt x="1024" y="1093"/>
                </a:lnTo>
                <a:lnTo>
                  <a:pt x="1014" y="1102"/>
                </a:lnTo>
                <a:lnTo>
                  <a:pt x="1002" y="1109"/>
                </a:lnTo>
                <a:lnTo>
                  <a:pt x="988" y="1114"/>
                </a:lnTo>
                <a:lnTo>
                  <a:pt x="971" y="1119"/>
                </a:lnTo>
                <a:lnTo>
                  <a:pt x="955" y="1121"/>
                </a:lnTo>
                <a:lnTo>
                  <a:pt x="941" y="1122"/>
                </a:lnTo>
                <a:lnTo>
                  <a:pt x="926" y="1122"/>
                </a:lnTo>
                <a:lnTo>
                  <a:pt x="912" y="1121"/>
                </a:lnTo>
                <a:lnTo>
                  <a:pt x="901" y="1119"/>
                </a:lnTo>
                <a:lnTo>
                  <a:pt x="888" y="1115"/>
                </a:lnTo>
                <a:lnTo>
                  <a:pt x="875" y="1111"/>
                </a:lnTo>
                <a:lnTo>
                  <a:pt x="865" y="1105"/>
                </a:lnTo>
                <a:lnTo>
                  <a:pt x="854" y="1097"/>
                </a:lnTo>
                <a:lnTo>
                  <a:pt x="844" y="1087"/>
                </a:lnTo>
                <a:lnTo>
                  <a:pt x="834" y="1076"/>
                </a:lnTo>
                <a:lnTo>
                  <a:pt x="825" y="1065"/>
                </a:lnTo>
                <a:lnTo>
                  <a:pt x="818" y="1053"/>
                </a:lnTo>
                <a:lnTo>
                  <a:pt x="813" y="1038"/>
                </a:lnTo>
                <a:lnTo>
                  <a:pt x="809" y="1021"/>
                </a:lnTo>
                <a:lnTo>
                  <a:pt x="809" y="1005"/>
                </a:lnTo>
                <a:lnTo>
                  <a:pt x="813" y="989"/>
                </a:lnTo>
                <a:lnTo>
                  <a:pt x="817" y="973"/>
                </a:lnTo>
                <a:lnTo>
                  <a:pt x="821" y="957"/>
                </a:lnTo>
                <a:lnTo>
                  <a:pt x="826" y="939"/>
                </a:lnTo>
                <a:lnTo>
                  <a:pt x="828" y="925"/>
                </a:lnTo>
                <a:lnTo>
                  <a:pt x="828" y="917"/>
                </a:lnTo>
                <a:lnTo>
                  <a:pt x="827" y="910"/>
                </a:lnTo>
                <a:lnTo>
                  <a:pt x="824" y="902"/>
                </a:lnTo>
                <a:lnTo>
                  <a:pt x="632" y="902"/>
                </a:lnTo>
                <a:lnTo>
                  <a:pt x="635" y="868"/>
                </a:lnTo>
                <a:lnTo>
                  <a:pt x="634" y="849"/>
                </a:lnTo>
                <a:lnTo>
                  <a:pt x="632" y="831"/>
                </a:lnTo>
                <a:lnTo>
                  <a:pt x="630" y="814"/>
                </a:lnTo>
                <a:lnTo>
                  <a:pt x="627" y="803"/>
                </a:lnTo>
                <a:lnTo>
                  <a:pt x="622" y="793"/>
                </a:lnTo>
                <a:lnTo>
                  <a:pt x="616" y="784"/>
                </a:lnTo>
                <a:lnTo>
                  <a:pt x="606" y="776"/>
                </a:lnTo>
                <a:lnTo>
                  <a:pt x="595" y="769"/>
                </a:lnTo>
                <a:lnTo>
                  <a:pt x="584" y="765"/>
                </a:lnTo>
                <a:lnTo>
                  <a:pt x="574" y="763"/>
                </a:lnTo>
                <a:lnTo>
                  <a:pt x="557" y="762"/>
                </a:lnTo>
                <a:lnTo>
                  <a:pt x="537" y="762"/>
                </a:lnTo>
                <a:lnTo>
                  <a:pt x="518" y="764"/>
                </a:lnTo>
                <a:lnTo>
                  <a:pt x="497" y="765"/>
                </a:lnTo>
                <a:lnTo>
                  <a:pt x="481" y="767"/>
                </a:lnTo>
                <a:lnTo>
                  <a:pt x="460" y="768"/>
                </a:lnTo>
                <a:lnTo>
                  <a:pt x="443" y="767"/>
                </a:lnTo>
                <a:lnTo>
                  <a:pt x="428" y="765"/>
                </a:lnTo>
                <a:lnTo>
                  <a:pt x="405" y="760"/>
                </a:lnTo>
                <a:lnTo>
                  <a:pt x="390" y="753"/>
                </a:lnTo>
                <a:lnTo>
                  <a:pt x="376" y="743"/>
                </a:lnTo>
                <a:lnTo>
                  <a:pt x="367" y="732"/>
                </a:lnTo>
                <a:lnTo>
                  <a:pt x="359" y="720"/>
                </a:lnTo>
                <a:lnTo>
                  <a:pt x="353" y="705"/>
                </a:lnTo>
                <a:lnTo>
                  <a:pt x="352" y="689"/>
                </a:lnTo>
                <a:lnTo>
                  <a:pt x="352" y="669"/>
                </a:lnTo>
                <a:lnTo>
                  <a:pt x="353" y="654"/>
                </a:lnTo>
                <a:lnTo>
                  <a:pt x="352" y="639"/>
                </a:lnTo>
                <a:lnTo>
                  <a:pt x="348" y="622"/>
                </a:lnTo>
                <a:lnTo>
                  <a:pt x="345" y="612"/>
                </a:lnTo>
                <a:lnTo>
                  <a:pt x="340" y="602"/>
                </a:lnTo>
                <a:lnTo>
                  <a:pt x="334" y="595"/>
                </a:lnTo>
                <a:lnTo>
                  <a:pt x="328" y="589"/>
                </a:lnTo>
                <a:lnTo>
                  <a:pt x="315" y="583"/>
                </a:lnTo>
                <a:lnTo>
                  <a:pt x="300" y="576"/>
                </a:lnTo>
                <a:lnTo>
                  <a:pt x="283" y="571"/>
                </a:lnTo>
                <a:lnTo>
                  <a:pt x="263" y="566"/>
                </a:lnTo>
                <a:lnTo>
                  <a:pt x="243" y="562"/>
                </a:lnTo>
                <a:lnTo>
                  <a:pt x="222" y="559"/>
                </a:lnTo>
                <a:lnTo>
                  <a:pt x="207" y="554"/>
                </a:lnTo>
                <a:lnTo>
                  <a:pt x="191" y="549"/>
                </a:lnTo>
                <a:lnTo>
                  <a:pt x="175" y="543"/>
                </a:lnTo>
                <a:lnTo>
                  <a:pt x="164" y="534"/>
                </a:lnTo>
                <a:lnTo>
                  <a:pt x="151" y="523"/>
                </a:lnTo>
                <a:lnTo>
                  <a:pt x="142" y="513"/>
                </a:lnTo>
                <a:lnTo>
                  <a:pt x="134" y="501"/>
                </a:lnTo>
                <a:lnTo>
                  <a:pt x="128" y="487"/>
                </a:lnTo>
                <a:lnTo>
                  <a:pt x="126" y="472"/>
                </a:lnTo>
                <a:lnTo>
                  <a:pt x="126" y="458"/>
                </a:lnTo>
                <a:lnTo>
                  <a:pt x="129" y="445"/>
                </a:lnTo>
                <a:lnTo>
                  <a:pt x="134" y="426"/>
                </a:lnTo>
                <a:lnTo>
                  <a:pt x="139" y="407"/>
                </a:lnTo>
                <a:lnTo>
                  <a:pt x="141" y="390"/>
                </a:lnTo>
                <a:lnTo>
                  <a:pt x="145" y="373"/>
                </a:lnTo>
                <a:lnTo>
                  <a:pt x="147" y="356"/>
                </a:lnTo>
                <a:lnTo>
                  <a:pt x="145" y="338"/>
                </a:lnTo>
                <a:lnTo>
                  <a:pt x="141" y="322"/>
                </a:lnTo>
                <a:lnTo>
                  <a:pt x="135" y="306"/>
                </a:lnTo>
                <a:lnTo>
                  <a:pt x="127" y="291"/>
                </a:lnTo>
                <a:lnTo>
                  <a:pt x="118" y="279"/>
                </a:lnTo>
                <a:lnTo>
                  <a:pt x="113" y="272"/>
                </a:lnTo>
                <a:lnTo>
                  <a:pt x="104" y="263"/>
                </a:lnTo>
                <a:lnTo>
                  <a:pt x="95" y="255"/>
                </a:lnTo>
                <a:lnTo>
                  <a:pt x="86" y="249"/>
                </a:lnTo>
                <a:lnTo>
                  <a:pt x="74" y="243"/>
                </a:lnTo>
                <a:lnTo>
                  <a:pt x="62" y="239"/>
                </a:lnTo>
                <a:lnTo>
                  <a:pt x="47" y="235"/>
                </a:lnTo>
                <a:lnTo>
                  <a:pt x="30" y="234"/>
                </a:lnTo>
                <a:lnTo>
                  <a:pt x="15" y="234"/>
                </a:lnTo>
                <a:lnTo>
                  <a:pt x="0" y="234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/>
            </a:stretch>
          </a:blip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117043" tIns="58522" rIns="117043" bIns="58522"/>
          <a:lstStyle/>
          <a:p>
            <a:endParaRPr lang="es-ES"/>
          </a:p>
        </p:txBody>
      </p:sp>
      <p:sp>
        <p:nvSpPr>
          <p:cNvPr id="48" name="Freeform 8" descr="Equipamiento"/>
          <p:cNvSpPr>
            <a:spLocks/>
          </p:cNvSpPr>
          <p:nvPr/>
        </p:nvSpPr>
        <p:spPr bwMode="auto">
          <a:xfrm>
            <a:off x="5549762" y="3227678"/>
            <a:ext cx="1881346" cy="1705159"/>
          </a:xfrm>
          <a:custGeom>
            <a:avLst/>
            <a:gdLst>
              <a:gd name="T0" fmla="*/ 0 w 1158"/>
              <a:gd name="T1" fmla="*/ 2147483647 h 940"/>
              <a:gd name="T2" fmla="*/ 2147483647 w 1158"/>
              <a:gd name="T3" fmla="*/ 0 h 940"/>
              <a:gd name="T4" fmla="*/ 2147483647 w 1158"/>
              <a:gd name="T5" fmla="*/ 2147483647 h 940"/>
              <a:gd name="T6" fmla="*/ 2147483647 w 1158"/>
              <a:gd name="T7" fmla="*/ 2147483647 h 940"/>
              <a:gd name="T8" fmla="*/ 2147483647 w 1158"/>
              <a:gd name="T9" fmla="*/ 2147483647 h 940"/>
              <a:gd name="T10" fmla="*/ 2147483647 w 1158"/>
              <a:gd name="T11" fmla="*/ 2147483647 h 940"/>
              <a:gd name="T12" fmla="*/ 2147483647 w 1158"/>
              <a:gd name="T13" fmla="*/ 2147483647 h 940"/>
              <a:gd name="T14" fmla="*/ 2147483647 w 1158"/>
              <a:gd name="T15" fmla="*/ 2147483647 h 940"/>
              <a:gd name="T16" fmla="*/ 2147483647 w 1158"/>
              <a:gd name="T17" fmla="*/ 2147483647 h 940"/>
              <a:gd name="T18" fmla="*/ 2147483647 w 1158"/>
              <a:gd name="T19" fmla="*/ 2147483647 h 940"/>
              <a:gd name="T20" fmla="*/ 2147483647 w 1158"/>
              <a:gd name="T21" fmla="*/ 2147483647 h 940"/>
              <a:gd name="T22" fmla="*/ 2147483647 w 1158"/>
              <a:gd name="T23" fmla="*/ 2147483647 h 940"/>
              <a:gd name="T24" fmla="*/ 2147483647 w 1158"/>
              <a:gd name="T25" fmla="*/ 2147483647 h 940"/>
              <a:gd name="T26" fmla="*/ 2147483647 w 1158"/>
              <a:gd name="T27" fmla="*/ 2147483647 h 940"/>
              <a:gd name="T28" fmla="*/ 2147483647 w 1158"/>
              <a:gd name="T29" fmla="*/ 2147483647 h 940"/>
              <a:gd name="T30" fmla="*/ 2147483647 w 1158"/>
              <a:gd name="T31" fmla="*/ 2147483647 h 940"/>
              <a:gd name="T32" fmla="*/ 2147483647 w 1158"/>
              <a:gd name="T33" fmla="*/ 2147483647 h 940"/>
              <a:gd name="T34" fmla="*/ 2147483647 w 1158"/>
              <a:gd name="T35" fmla="*/ 2147483647 h 940"/>
              <a:gd name="T36" fmla="*/ 2147483647 w 1158"/>
              <a:gd name="T37" fmla="*/ 2147483647 h 940"/>
              <a:gd name="T38" fmla="*/ 2147483647 w 1158"/>
              <a:gd name="T39" fmla="*/ 2147483647 h 940"/>
              <a:gd name="T40" fmla="*/ 2147483647 w 1158"/>
              <a:gd name="T41" fmla="*/ 2147483647 h 940"/>
              <a:gd name="T42" fmla="*/ 2147483647 w 1158"/>
              <a:gd name="T43" fmla="*/ 2147483647 h 940"/>
              <a:gd name="T44" fmla="*/ 2147483647 w 1158"/>
              <a:gd name="T45" fmla="*/ 2147483647 h 940"/>
              <a:gd name="T46" fmla="*/ 2147483647 w 1158"/>
              <a:gd name="T47" fmla="*/ 2147483647 h 940"/>
              <a:gd name="T48" fmla="*/ 2147483647 w 1158"/>
              <a:gd name="T49" fmla="*/ 2147483647 h 940"/>
              <a:gd name="T50" fmla="*/ 2147483647 w 1158"/>
              <a:gd name="T51" fmla="*/ 2147483647 h 940"/>
              <a:gd name="T52" fmla="*/ 2147483647 w 1158"/>
              <a:gd name="T53" fmla="*/ 2147483647 h 940"/>
              <a:gd name="T54" fmla="*/ 2147483647 w 1158"/>
              <a:gd name="T55" fmla="*/ 2147483647 h 940"/>
              <a:gd name="T56" fmla="*/ 2147483647 w 1158"/>
              <a:gd name="T57" fmla="*/ 2147483647 h 940"/>
              <a:gd name="T58" fmla="*/ 2147483647 w 1158"/>
              <a:gd name="T59" fmla="*/ 2147483647 h 940"/>
              <a:gd name="T60" fmla="*/ 2147483647 w 1158"/>
              <a:gd name="T61" fmla="*/ 2147483647 h 940"/>
              <a:gd name="T62" fmla="*/ 2147483647 w 1158"/>
              <a:gd name="T63" fmla="*/ 2147483647 h 940"/>
              <a:gd name="T64" fmla="*/ 2147483647 w 1158"/>
              <a:gd name="T65" fmla="*/ 2147483647 h 940"/>
              <a:gd name="T66" fmla="*/ 2147483647 w 1158"/>
              <a:gd name="T67" fmla="*/ 2147483647 h 940"/>
              <a:gd name="T68" fmla="*/ 2147483647 w 1158"/>
              <a:gd name="T69" fmla="*/ 2147483647 h 940"/>
              <a:gd name="T70" fmla="*/ 2147483647 w 1158"/>
              <a:gd name="T71" fmla="*/ 2147483647 h 940"/>
              <a:gd name="T72" fmla="*/ 2147483647 w 1158"/>
              <a:gd name="T73" fmla="*/ 2147483647 h 940"/>
              <a:gd name="T74" fmla="*/ 2147483647 w 1158"/>
              <a:gd name="T75" fmla="*/ 2147483647 h 940"/>
              <a:gd name="T76" fmla="*/ 2147483647 w 1158"/>
              <a:gd name="T77" fmla="*/ 2147483647 h 940"/>
              <a:gd name="T78" fmla="*/ 2147483647 w 1158"/>
              <a:gd name="T79" fmla="*/ 2147483647 h 940"/>
              <a:gd name="T80" fmla="*/ 2147483647 w 1158"/>
              <a:gd name="T81" fmla="*/ 2147483647 h 940"/>
              <a:gd name="T82" fmla="*/ 2147483647 w 1158"/>
              <a:gd name="T83" fmla="*/ 2147483647 h 940"/>
              <a:gd name="T84" fmla="*/ 2147483647 w 1158"/>
              <a:gd name="T85" fmla="*/ 2147483647 h 940"/>
              <a:gd name="T86" fmla="*/ 2147483647 w 1158"/>
              <a:gd name="T87" fmla="*/ 2147483647 h 940"/>
              <a:gd name="T88" fmla="*/ 2147483647 w 1158"/>
              <a:gd name="T89" fmla="*/ 2147483647 h 940"/>
              <a:gd name="T90" fmla="*/ 2147483647 w 1158"/>
              <a:gd name="T91" fmla="*/ 2147483647 h 940"/>
              <a:gd name="T92" fmla="*/ 2147483647 w 1158"/>
              <a:gd name="T93" fmla="*/ 2147483647 h 940"/>
              <a:gd name="T94" fmla="*/ 2147483647 w 1158"/>
              <a:gd name="T95" fmla="*/ 2147483647 h 940"/>
              <a:gd name="T96" fmla="*/ 2147483647 w 1158"/>
              <a:gd name="T97" fmla="*/ 2147483647 h 940"/>
              <a:gd name="T98" fmla="*/ 2147483647 w 1158"/>
              <a:gd name="T99" fmla="*/ 2147483647 h 940"/>
              <a:gd name="T100" fmla="*/ 2147483647 w 1158"/>
              <a:gd name="T101" fmla="*/ 2147483647 h 940"/>
              <a:gd name="T102" fmla="*/ 2147483647 w 1158"/>
              <a:gd name="T103" fmla="*/ 2147483647 h 940"/>
              <a:gd name="T104" fmla="*/ 2147483647 w 1158"/>
              <a:gd name="T105" fmla="*/ 2147483647 h 940"/>
              <a:gd name="T106" fmla="*/ 2147483647 w 1158"/>
              <a:gd name="T107" fmla="*/ 2147483647 h 940"/>
              <a:gd name="T108" fmla="*/ 2147483647 w 1158"/>
              <a:gd name="T109" fmla="*/ 2147483647 h 94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158"/>
              <a:gd name="T166" fmla="*/ 0 h 940"/>
              <a:gd name="T167" fmla="*/ 1158 w 1158"/>
              <a:gd name="T168" fmla="*/ 940 h 94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158" h="940">
                <a:moveTo>
                  <a:pt x="0" y="743"/>
                </a:moveTo>
                <a:lnTo>
                  <a:pt x="0" y="940"/>
                </a:lnTo>
                <a:lnTo>
                  <a:pt x="1158" y="940"/>
                </a:lnTo>
                <a:lnTo>
                  <a:pt x="1157" y="0"/>
                </a:lnTo>
                <a:lnTo>
                  <a:pt x="1054" y="0"/>
                </a:lnTo>
                <a:lnTo>
                  <a:pt x="1049" y="18"/>
                </a:lnTo>
                <a:lnTo>
                  <a:pt x="1049" y="31"/>
                </a:lnTo>
                <a:lnTo>
                  <a:pt x="1052" y="49"/>
                </a:lnTo>
                <a:lnTo>
                  <a:pt x="1058" y="68"/>
                </a:lnTo>
                <a:lnTo>
                  <a:pt x="1064" y="91"/>
                </a:lnTo>
                <a:lnTo>
                  <a:pt x="1067" y="109"/>
                </a:lnTo>
                <a:lnTo>
                  <a:pt x="1067" y="125"/>
                </a:lnTo>
                <a:lnTo>
                  <a:pt x="1065" y="143"/>
                </a:lnTo>
                <a:lnTo>
                  <a:pt x="1060" y="160"/>
                </a:lnTo>
                <a:lnTo>
                  <a:pt x="1049" y="176"/>
                </a:lnTo>
                <a:lnTo>
                  <a:pt x="1036" y="190"/>
                </a:lnTo>
                <a:lnTo>
                  <a:pt x="1022" y="203"/>
                </a:lnTo>
                <a:lnTo>
                  <a:pt x="1006" y="212"/>
                </a:lnTo>
                <a:lnTo>
                  <a:pt x="987" y="219"/>
                </a:lnTo>
                <a:lnTo>
                  <a:pt x="970" y="223"/>
                </a:lnTo>
                <a:lnTo>
                  <a:pt x="946" y="224"/>
                </a:lnTo>
                <a:lnTo>
                  <a:pt x="918" y="222"/>
                </a:lnTo>
                <a:lnTo>
                  <a:pt x="900" y="219"/>
                </a:lnTo>
                <a:lnTo>
                  <a:pt x="884" y="215"/>
                </a:lnTo>
                <a:lnTo>
                  <a:pt x="869" y="206"/>
                </a:lnTo>
                <a:lnTo>
                  <a:pt x="850" y="191"/>
                </a:lnTo>
                <a:lnTo>
                  <a:pt x="838" y="177"/>
                </a:lnTo>
                <a:lnTo>
                  <a:pt x="827" y="162"/>
                </a:lnTo>
                <a:lnTo>
                  <a:pt x="821" y="146"/>
                </a:lnTo>
                <a:lnTo>
                  <a:pt x="817" y="131"/>
                </a:lnTo>
                <a:lnTo>
                  <a:pt x="817" y="114"/>
                </a:lnTo>
                <a:lnTo>
                  <a:pt x="819" y="97"/>
                </a:lnTo>
                <a:lnTo>
                  <a:pt x="823" y="81"/>
                </a:lnTo>
                <a:lnTo>
                  <a:pt x="827" y="66"/>
                </a:lnTo>
                <a:lnTo>
                  <a:pt x="832" y="50"/>
                </a:lnTo>
                <a:lnTo>
                  <a:pt x="835" y="34"/>
                </a:lnTo>
                <a:lnTo>
                  <a:pt x="835" y="20"/>
                </a:lnTo>
                <a:lnTo>
                  <a:pt x="831" y="4"/>
                </a:lnTo>
                <a:lnTo>
                  <a:pt x="637" y="4"/>
                </a:lnTo>
                <a:lnTo>
                  <a:pt x="639" y="37"/>
                </a:lnTo>
                <a:lnTo>
                  <a:pt x="637" y="60"/>
                </a:lnTo>
                <a:lnTo>
                  <a:pt x="636" y="79"/>
                </a:lnTo>
                <a:lnTo>
                  <a:pt x="636" y="96"/>
                </a:lnTo>
                <a:lnTo>
                  <a:pt x="634" y="114"/>
                </a:lnTo>
                <a:lnTo>
                  <a:pt x="630" y="132"/>
                </a:lnTo>
                <a:lnTo>
                  <a:pt x="625" y="144"/>
                </a:lnTo>
                <a:lnTo>
                  <a:pt x="618" y="155"/>
                </a:lnTo>
                <a:lnTo>
                  <a:pt x="608" y="164"/>
                </a:lnTo>
                <a:lnTo>
                  <a:pt x="597" y="171"/>
                </a:lnTo>
                <a:lnTo>
                  <a:pt x="584" y="175"/>
                </a:lnTo>
                <a:lnTo>
                  <a:pt x="570" y="177"/>
                </a:lnTo>
                <a:lnTo>
                  <a:pt x="557" y="178"/>
                </a:lnTo>
                <a:lnTo>
                  <a:pt x="540" y="178"/>
                </a:lnTo>
                <a:lnTo>
                  <a:pt x="524" y="176"/>
                </a:lnTo>
                <a:lnTo>
                  <a:pt x="511" y="175"/>
                </a:lnTo>
                <a:lnTo>
                  <a:pt x="494" y="174"/>
                </a:lnTo>
                <a:lnTo>
                  <a:pt x="476" y="172"/>
                </a:lnTo>
                <a:lnTo>
                  <a:pt x="456" y="172"/>
                </a:lnTo>
                <a:lnTo>
                  <a:pt x="439" y="174"/>
                </a:lnTo>
                <a:lnTo>
                  <a:pt x="422" y="176"/>
                </a:lnTo>
                <a:lnTo>
                  <a:pt x="404" y="181"/>
                </a:lnTo>
                <a:lnTo>
                  <a:pt x="391" y="188"/>
                </a:lnTo>
                <a:lnTo>
                  <a:pt x="377" y="197"/>
                </a:lnTo>
                <a:lnTo>
                  <a:pt x="368" y="209"/>
                </a:lnTo>
                <a:lnTo>
                  <a:pt x="359" y="222"/>
                </a:lnTo>
                <a:lnTo>
                  <a:pt x="355" y="235"/>
                </a:lnTo>
                <a:lnTo>
                  <a:pt x="353" y="250"/>
                </a:lnTo>
                <a:lnTo>
                  <a:pt x="355" y="265"/>
                </a:lnTo>
                <a:lnTo>
                  <a:pt x="356" y="281"/>
                </a:lnTo>
                <a:lnTo>
                  <a:pt x="355" y="298"/>
                </a:lnTo>
                <a:lnTo>
                  <a:pt x="352" y="311"/>
                </a:lnTo>
                <a:lnTo>
                  <a:pt x="348" y="325"/>
                </a:lnTo>
                <a:lnTo>
                  <a:pt x="342" y="338"/>
                </a:lnTo>
                <a:lnTo>
                  <a:pt x="334" y="347"/>
                </a:lnTo>
                <a:lnTo>
                  <a:pt x="321" y="356"/>
                </a:lnTo>
                <a:lnTo>
                  <a:pt x="305" y="362"/>
                </a:lnTo>
                <a:lnTo>
                  <a:pt x="289" y="367"/>
                </a:lnTo>
                <a:lnTo>
                  <a:pt x="274" y="371"/>
                </a:lnTo>
                <a:lnTo>
                  <a:pt x="258" y="375"/>
                </a:lnTo>
                <a:lnTo>
                  <a:pt x="237" y="379"/>
                </a:lnTo>
                <a:lnTo>
                  <a:pt x="221" y="382"/>
                </a:lnTo>
                <a:lnTo>
                  <a:pt x="204" y="387"/>
                </a:lnTo>
                <a:lnTo>
                  <a:pt x="190" y="392"/>
                </a:lnTo>
                <a:lnTo>
                  <a:pt x="176" y="398"/>
                </a:lnTo>
                <a:lnTo>
                  <a:pt x="165" y="406"/>
                </a:lnTo>
                <a:lnTo>
                  <a:pt x="155" y="414"/>
                </a:lnTo>
                <a:lnTo>
                  <a:pt x="144" y="427"/>
                </a:lnTo>
                <a:lnTo>
                  <a:pt x="137" y="439"/>
                </a:lnTo>
                <a:lnTo>
                  <a:pt x="131" y="453"/>
                </a:lnTo>
                <a:lnTo>
                  <a:pt x="128" y="470"/>
                </a:lnTo>
                <a:lnTo>
                  <a:pt x="130" y="486"/>
                </a:lnTo>
                <a:lnTo>
                  <a:pt x="132" y="502"/>
                </a:lnTo>
                <a:lnTo>
                  <a:pt x="137" y="521"/>
                </a:lnTo>
                <a:lnTo>
                  <a:pt x="142" y="542"/>
                </a:lnTo>
                <a:lnTo>
                  <a:pt x="146" y="561"/>
                </a:lnTo>
                <a:lnTo>
                  <a:pt x="148" y="576"/>
                </a:lnTo>
                <a:lnTo>
                  <a:pt x="148" y="590"/>
                </a:lnTo>
                <a:lnTo>
                  <a:pt x="146" y="609"/>
                </a:lnTo>
                <a:lnTo>
                  <a:pt x="141" y="625"/>
                </a:lnTo>
                <a:lnTo>
                  <a:pt x="137" y="639"/>
                </a:lnTo>
                <a:lnTo>
                  <a:pt x="131" y="652"/>
                </a:lnTo>
                <a:lnTo>
                  <a:pt x="123" y="669"/>
                </a:lnTo>
                <a:lnTo>
                  <a:pt x="112" y="688"/>
                </a:lnTo>
                <a:lnTo>
                  <a:pt x="100" y="702"/>
                </a:lnTo>
                <a:lnTo>
                  <a:pt x="88" y="713"/>
                </a:lnTo>
                <a:lnTo>
                  <a:pt x="77" y="723"/>
                </a:lnTo>
                <a:lnTo>
                  <a:pt x="65" y="731"/>
                </a:lnTo>
                <a:lnTo>
                  <a:pt x="53" y="736"/>
                </a:lnTo>
                <a:lnTo>
                  <a:pt x="36" y="740"/>
                </a:lnTo>
                <a:lnTo>
                  <a:pt x="17" y="743"/>
                </a:lnTo>
                <a:lnTo>
                  <a:pt x="0" y="743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lIns="117043" tIns="58522" rIns="117043" bIns="58522"/>
          <a:lstStyle/>
          <a:p>
            <a:endParaRPr lang="es-ES"/>
          </a:p>
        </p:txBody>
      </p:sp>
      <p:pic>
        <p:nvPicPr>
          <p:cNvPr id="17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78044" y="46056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556075" y="312732"/>
            <a:ext cx="3111951" cy="9950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0" y="427166"/>
            <a:ext cx="868990" cy="4978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8201" t="10502" r="30434" b="25748"/>
          <a:stretch/>
        </p:blipFill>
        <p:spPr>
          <a:xfrm>
            <a:off x="2730444" y="373768"/>
            <a:ext cx="653476" cy="5694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5292" t="16447" r="3428" b="18397"/>
          <a:stretch/>
        </p:blipFill>
        <p:spPr>
          <a:xfrm>
            <a:off x="4229634" y="509304"/>
            <a:ext cx="2436211" cy="3807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9866" t="9145" r="5952"/>
          <a:stretch/>
        </p:blipFill>
        <p:spPr>
          <a:xfrm>
            <a:off x="7708507" y="373337"/>
            <a:ext cx="935523" cy="5694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27641" y="1210956"/>
            <a:ext cx="8597403" cy="36276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1a REUNIÓN </a:t>
            </a: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IBEROAMERICANA </a:t>
            </a:r>
            <a:r>
              <a:rPr lang="es-ES" sz="2800" b="1" dirty="0" smtClean="0">
                <a:solidFill>
                  <a:schemeClr val="accent1">
                    <a:lumMod val="75000"/>
                  </a:schemeClr>
                </a:solidFill>
              </a:rPr>
              <a:t>SOBRE ECONOMÍA COLABORATIVA EN EL ALOJAMIENTO TURÍSTICO </a:t>
            </a:r>
          </a:p>
          <a:p>
            <a:pPr algn="ctr">
              <a:lnSpc>
                <a:spcPct val="120000"/>
              </a:lnSpc>
            </a:pPr>
            <a:endParaRPr lang="es-ES" sz="2800" b="1" dirty="0">
              <a:solidFill>
                <a:srgbClr val="FB3D4D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2000" dirty="0" smtClean="0">
                <a:solidFill>
                  <a:srgbClr val="FB3D4D"/>
                </a:solidFill>
              </a:rPr>
              <a:t> </a:t>
            </a:r>
            <a:r>
              <a:rPr lang="es-ES" sz="2000" b="1" dirty="0" smtClean="0">
                <a:solidFill>
                  <a:srgbClr val="FB3D4D"/>
                </a:solidFill>
              </a:rPr>
              <a:t>Panel IV · Buenas Prácticas En La Interacción Entre Los Distintos Actores Del Sector Empresarial Del Alojamiento Turístico</a:t>
            </a:r>
          </a:p>
          <a:p>
            <a:pPr algn="ctr">
              <a:lnSpc>
                <a:spcPct val="120000"/>
              </a:lnSpc>
            </a:pPr>
            <a:endParaRPr lang="es-ES" sz="20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Juan Rodríguez Medina </a:t>
            </a:r>
            <a:endParaRPr lang="es-ES" sz="2800" b="1" dirty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120000"/>
              </a:lnSpc>
            </a:pPr>
            <a:r>
              <a:rPr lang="es-ES" sz="1600" b="1" dirty="0" smtClean="0">
                <a:solidFill>
                  <a:srgbClr val="FB3D4D"/>
                </a:solidFill>
                <a:latin typeface="Calibri"/>
                <a:cs typeface="Calibri"/>
              </a:rPr>
              <a:t>Montevideo, Uruguay. Abril de 2016</a:t>
            </a:r>
            <a:endParaRPr lang="es-ES" sz="1600" b="1" dirty="0" smtClean="0">
              <a:solidFill>
                <a:srgbClr val="FB3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9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78044" y="46056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556075" y="312732"/>
            <a:ext cx="3111951" cy="9950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20" y="427166"/>
            <a:ext cx="868990" cy="4978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8201" t="10502" r="30434" b="25748"/>
          <a:stretch/>
        </p:blipFill>
        <p:spPr>
          <a:xfrm>
            <a:off x="2730444" y="373768"/>
            <a:ext cx="653476" cy="5694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/>
          <a:srcRect l="5292" t="16447" r="3428" b="18397"/>
          <a:stretch/>
        </p:blipFill>
        <p:spPr>
          <a:xfrm>
            <a:off x="4229634" y="509304"/>
            <a:ext cx="2436211" cy="3807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9866" t="9145" r="5952"/>
          <a:stretch/>
        </p:blipFill>
        <p:spPr>
          <a:xfrm>
            <a:off x="7708507" y="373337"/>
            <a:ext cx="935523" cy="5694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557867" y="1240278"/>
            <a:ext cx="6993466" cy="488954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es-ES" sz="2800" b="1" dirty="0" smtClean="0">
                <a:solidFill>
                  <a:srgbClr val="660066"/>
                </a:solidFill>
              </a:rPr>
              <a:t>Dos reflexiones</a:t>
            </a:r>
          </a:p>
          <a:p>
            <a:pPr algn="just">
              <a:lnSpc>
                <a:spcPct val="50000"/>
              </a:lnSpc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r>
              <a:rPr lang="es-ES" sz="2800" b="1" dirty="0">
                <a:solidFill>
                  <a:srgbClr val="660066"/>
                </a:solidFill>
              </a:rPr>
              <a:t>N</a:t>
            </a:r>
            <a:r>
              <a:rPr lang="es-ES" sz="2800" b="1" dirty="0" smtClean="0">
                <a:solidFill>
                  <a:srgbClr val="660066"/>
                </a:solidFill>
              </a:rPr>
              <a:t>uevos valores agregados en el Producto Turístico</a:t>
            </a:r>
          </a:p>
          <a:p>
            <a:pPr marL="342900" indent="-342900" algn="just">
              <a:lnSpc>
                <a:spcPct val="50000"/>
              </a:lnSpc>
              <a:buFont typeface="Arial"/>
              <a:buChar char="•"/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r>
              <a:rPr lang="es-ES" sz="2800" b="1" dirty="0" smtClean="0">
                <a:solidFill>
                  <a:srgbClr val="660066"/>
                </a:solidFill>
              </a:rPr>
              <a:t>Los estados deben regularizar el P2P para competir sanamente</a:t>
            </a:r>
          </a:p>
          <a:p>
            <a:pPr marL="342900" indent="-342900" algn="just">
              <a:lnSpc>
                <a:spcPct val="50000"/>
              </a:lnSpc>
              <a:buFont typeface="Arial"/>
              <a:buChar char="•"/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just">
              <a:lnSpc>
                <a:spcPct val="80000"/>
              </a:lnSpc>
              <a:buFont typeface="Arial"/>
              <a:buChar char="•"/>
            </a:pPr>
            <a:r>
              <a:rPr lang="es-ES" sz="2800" b="1" dirty="0" smtClean="0">
                <a:solidFill>
                  <a:srgbClr val="660066"/>
                </a:solidFill>
              </a:rPr>
              <a:t>El reto:  la estandarización con autenticidad</a:t>
            </a: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800" b="1" dirty="0" smtClean="0">
              <a:solidFill>
                <a:srgbClr val="660066"/>
              </a:solidFill>
            </a:endParaRPr>
          </a:p>
          <a:p>
            <a:pPr marL="342900" indent="-342900" algn="ctr">
              <a:lnSpc>
                <a:spcPct val="120000"/>
              </a:lnSpc>
              <a:buFont typeface="Arial"/>
              <a:buChar char="•"/>
            </a:pPr>
            <a:endParaRPr lang="es-ES" sz="2000" b="1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7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pic>
        <p:nvPicPr>
          <p:cNvPr id="4" name="Imagen 3" descr="Captura de pantalla 2016-03-31 a las 10.42.10 a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19716" r="19979" b="39709"/>
          <a:stretch/>
        </p:blipFill>
        <p:spPr>
          <a:xfrm>
            <a:off x="778979" y="559127"/>
            <a:ext cx="8067780" cy="29756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940107" y="4506493"/>
            <a:ext cx="7950353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" sz="1200" b="1" dirty="0" smtClean="0"/>
              <a:t>Fuente:</a:t>
            </a:r>
            <a:r>
              <a:rPr lang="es-ES" sz="1200" dirty="0" smtClean="0"/>
              <a:t> </a:t>
            </a:r>
            <a:r>
              <a:rPr lang="es-ES" sz="1200" dirty="0" smtClean="0">
                <a:hlinkClick r:id="rId4"/>
              </a:rPr>
              <a:t>http</a:t>
            </a:r>
            <a:r>
              <a:rPr lang="es-ES" sz="1200" dirty="0">
                <a:hlinkClick r:id="rId4"/>
              </a:rPr>
              <a:t>://www.eltiempo.com/estilo-de-vida/salud/depresion-y-fallas-en-la-salud-mental-humana/</a:t>
            </a:r>
            <a:r>
              <a:rPr lang="es-ES" sz="1200" dirty="0" smtClean="0">
                <a:hlinkClick r:id="rId4"/>
              </a:rPr>
              <a:t>16549362</a:t>
            </a:r>
            <a:r>
              <a:rPr lang="es-ES" sz="1200" dirty="0" smtClean="0"/>
              <a:t> </a:t>
            </a:r>
          </a:p>
          <a:p>
            <a:r>
              <a:rPr lang="es-ES" sz="1200" dirty="0" smtClean="0"/>
              <a:t>Miércoles 30 de marzo de 2016</a:t>
            </a:r>
            <a:endParaRPr lang="es-E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331494" y="3605921"/>
            <a:ext cx="44641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err="1" smtClean="0">
                <a:solidFill>
                  <a:srgbClr val="800000"/>
                </a:solidFill>
              </a:rPr>
              <a:t>Dinesh</a:t>
            </a:r>
            <a:r>
              <a:rPr lang="es-ES" sz="1600" b="1" i="1" dirty="0" smtClean="0">
                <a:solidFill>
                  <a:srgbClr val="800000"/>
                </a:solidFill>
              </a:rPr>
              <a:t> </a:t>
            </a:r>
            <a:r>
              <a:rPr lang="es-ES" sz="1600" b="1" i="1" dirty="0" err="1" smtClean="0">
                <a:solidFill>
                  <a:srgbClr val="800000"/>
                </a:solidFill>
              </a:rPr>
              <a:t>Bhugra</a:t>
            </a:r>
            <a:r>
              <a:rPr lang="es-ES" sz="1600" b="1" i="1" dirty="0" smtClean="0">
                <a:solidFill>
                  <a:srgbClr val="800000"/>
                </a:solidFill>
              </a:rPr>
              <a:t>, </a:t>
            </a:r>
          </a:p>
          <a:p>
            <a:r>
              <a:rPr lang="es-ES" sz="1600" dirty="0" smtClean="0">
                <a:solidFill>
                  <a:srgbClr val="800000"/>
                </a:solidFill>
              </a:rPr>
              <a:t>presidente de la Asociación Mundial de Psiquiatría </a:t>
            </a:r>
            <a:endParaRPr lang="es-ES" sz="1600" dirty="0">
              <a:solidFill>
                <a:srgbClr val="800000"/>
              </a:solidFill>
            </a:endParaRPr>
          </a:p>
        </p:txBody>
      </p:sp>
      <p:pic>
        <p:nvPicPr>
          <p:cNvPr id="5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2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40107" y="4506493"/>
            <a:ext cx="7950353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" sz="1200" b="1" dirty="0" smtClean="0"/>
              <a:t>Fuente:</a:t>
            </a:r>
            <a:r>
              <a:rPr lang="es-ES" sz="1200" dirty="0" smtClean="0"/>
              <a:t> </a:t>
            </a:r>
            <a:r>
              <a:rPr lang="es-ES" sz="1200" dirty="0" smtClean="0">
                <a:hlinkClick r:id="rId4"/>
              </a:rPr>
              <a:t>http</a:t>
            </a:r>
            <a:r>
              <a:rPr lang="es-ES" sz="1200" dirty="0">
                <a:hlinkClick r:id="rId4"/>
              </a:rPr>
              <a:t>://www.eltiempo.com/estilo-de-vida/salud/depresion-y-fallas-en-la-salud-mental-humana/</a:t>
            </a:r>
            <a:r>
              <a:rPr lang="es-ES" sz="1200" dirty="0" smtClean="0">
                <a:hlinkClick r:id="rId4"/>
              </a:rPr>
              <a:t>16549362</a:t>
            </a:r>
            <a:r>
              <a:rPr lang="es-ES" sz="1200" dirty="0" smtClean="0"/>
              <a:t> </a:t>
            </a:r>
          </a:p>
          <a:p>
            <a:r>
              <a:rPr lang="es-ES" sz="1200" dirty="0" smtClean="0"/>
              <a:t>Miércoles 30 de marzo de 2016</a:t>
            </a:r>
            <a:endParaRPr lang="es-ES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964000" y="3379412"/>
            <a:ext cx="31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err="1" smtClean="0">
                <a:solidFill>
                  <a:srgbClr val="800000"/>
                </a:solidFill>
              </a:rPr>
              <a:t>Dinesh</a:t>
            </a:r>
            <a:r>
              <a:rPr lang="es-ES" sz="1200" b="1" i="1" dirty="0" smtClean="0">
                <a:solidFill>
                  <a:srgbClr val="800000"/>
                </a:solidFill>
              </a:rPr>
              <a:t> </a:t>
            </a:r>
            <a:r>
              <a:rPr lang="es-ES" sz="1200" b="1" i="1" dirty="0" err="1" smtClean="0">
                <a:solidFill>
                  <a:srgbClr val="800000"/>
                </a:solidFill>
              </a:rPr>
              <a:t>Bhugra</a:t>
            </a:r>
            <a:r>
              <a:rPr lang="es-ES" sz="1200" b="1" i="1" dirty="0" smtClean="0">
                <a:solidFill>
                  <a:srgbClr val="800000"/>
                </a:solidFill>
              </a:rPr>
              <a:t>,</a:t>
            </a:r>
            <a:endParaRPr lang="es-ES" sz="1200" dirty="0"/>
          </a:p>
          <a:p>
            <a:r>
              <a:rPr lang="es-ES" sz="1200" dirty="0" smtClean="0">
                <a:solidFill>
                  <a:srgbClr val="800000"/>
                </a:solidFill>
              </a:rPr>
              <a:t>Presidente de la Asociación Mundial de Psiquiatría </a:t>
            </a:r>
            <a:endParaRPr lang="es-ES" sz="1200" dirty="0">
              <a:solidFill>
                <a:srgbClr val="800000"/>
              </a:solidFill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5705818" y="1181676"/>
            <a:ext cx="0" cy="273792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r="20105"/>
          <a:stretch/>
        </p:blipFill>
        <p:spPr>
          <a:xfrm>
            <a:off x="5964000" y="1181676"/>
            <a:ext cx="2926459" cy="2197736"/>
          </a:xfrm>
          <a:prstGeom prst="rect">
            <a:avLst/>
          </a:prstGeom>
        </p:spPr>
      </p:pic>
      <p:pic>
        <p:nvPicPr>
          <p:cNvPr id="8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41962" y="992157"/>
            <a:ext cx="5468115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000" dirty="0" smtClean="0"/>
              <a:t>“La salud mental de la humanidad pasa por un momento de incertidumbre, porque el mundo avanza más rápido que la capacidad de las personas para adaptarse”</a:t>
            </a:r>
          </a:p>
          <a:p>
            <a:pPr algn="ctr">
              <a:lnSpc>
                <a:spcPct val="120000"/>
              </a:lnSpc>
            </a:pPr>
            <a:endParaRPr lang="es-ES" sz="2000" dirty="0"/>
          </a:p>
          <a:p>
            <a:pPr algn="ctr">
              <a:lnSpc>
                <a:spcPct val="120000"/>
              </a:lnSpc>
            </a:pPr>
            <a:r>
              <a:rPr lang="es-ES" sz="2000" b="1" u="sng" dirty="0" smtClean="0">
                <a:solidFill>
                  <a:srgbClr val="FF0000"/>
                </a:solidFill>
              </a:rPr>
              <a:t>Y en el mundo empresarial Hotelero</a:t>
            </a:r>
          </a:p>
          <a:p>
            <a:pPr algn="ctr">
              <a:lnSpc>
                <a:spcPct val="120000"/>
              </a:lnSpc>
            </a:pPr>
            <a:r>
              <a:rPr lang="es-ES" sz="2000" b="1" u="sng" dirty="0" smtClean="0">
                <a:solidFill>
                  <a:srgbClr val="FF0000"/>
                </a:solidFill>
              </a:rPr>
              <a:t>No estará ocurriendo algo similar?</a:t>
            </a:r>
            <a:endParaRPr lang="es-E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8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cxnSp>
        <p:nvCxnSpPr>
          <p:cNvPr id="92" name="Conector recto 91"/>
          <p:cNvCxnSpPr/>
          <p:nvPr/>
        </p:nvCxnSpPr>
        <p:spPr bwMode="auto">
          <a:xfrm>
            <a:off x="7403084" y="2779336"/>
            <a:ext cx="0" cy="701279"/>
          </a:xfrm>
          <a:prstGeom prst="line">
            <a:avLst/>
          </a:prstGeom>
          <a:solidFill>
            <a:srgbClr val="29417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8" name="Conector recto 87"/>
          <p:cNvCxnSpPr/>
          <p:nvPr/>
        </p:nvCxnSpPr>
        <p:spPr bwMode="auto">
          <a:xfrm>
            <a:off x="4492555" y="2767217"/>
            <a:ext cx="0" cy="701279"/>
          </a:xfrm>
          <a:prstGeom prst="line">
            <a:avLst/>
          </a:prstGeom>
          <a:solidFill>
            <a:srgbClr val="29417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Conector recto 78"/>
          <p:cNvCxnSpPr/>
          <p:nvPr/>
        </p:nvCxnSpPr>
        <p:spPr bwMode="auto">
          <a:xfrm>
            <a:off x="1638340" y="2767217"/>
            <a:ext cx="0" cy="701279"/>
          </a:xfrm>
          <a:prstGeom prst="line">
            <a:avLst/>
          </a:prstGeom>
          <a:solidFill>
            <a:srgbClr val="29417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8" name="Flecha derecha 77"/>
          <p:cNvSpPr/>
          <p:nvPr/>
        </p:nvSpPr>
        <p:spPr bwMode="auto">
          <a:xfrm flipV="1">
            <a:off x="613707" y="3294194"/>
            <a:ext cx="8435512" cy="644418"/>
          </a:xfrm>
          <a:prstGeom prst="rightArrow">
            <a:avLst/>
          </a:prstGeom>
          <a:solidFill>
            <a:srgbClr val="254B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778037" y="1228863"/>
            <a:ext cx="1749872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Economía Fabril · Industrial </a:t>
            </a:r>
          </a:p>
        </p:txBody>
      </p:sp>
      <p:sp>
        <p:nvSpPr>
          <p:cNvPr id="82" name="CuadroTexto 81"/>
          <p:cNvSpPr txBox="1"/>
          <p:nvPr/>
        </p:nvSpPr>
        <p:spPr>
          <a:xfrm>
            <a:off x="659281" y="3477975"/>
            <a:ext cx="1958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Rev. Industrial </a:t>
            </a:r>
            <a:r>
              <a:rPr lang="es-ES" sz="1100" b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 Años 70s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7" name="CuadroTexto 86"/>
          <p:cNvSpPr txBox="1"/>
          <p:nvPr/>
        </p:nvSpPr>
        <p:spPr>
          <a:xfrm>
            <a:off x="3617619" y="1228863"/>
            <a:ext cx="1749872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Economía de Servicios</a:t>
            </a:r>
          </a:p>
        </p:txBody>
      </p:sp>
      <p:sp>
        <p:nvSpPr>
          <p:cNvPr id="91" name="CuadroTexto 90"/>
          <p:cNvSpPr txBox="1"/>
          <p:nvPr/>
        </p:nvSpPr>
        <p:spPr>
          <a:xfrm>
            <a:off x="6302491" y="1228863"/>
            <a:ext cx="2201185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14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Economía de la Información</a:t>
            </a:r>
          </a:p>
        </p:txBody>
      </p:sp>
      <p:sp>
        <p:nvSpPr>
          <p:cNvPr id="94" name="CuadroTexto 93"/>
          <p:cNvSpPr txBox="1"/>
          <p:nvPr/>
        </p:nvSpPr>
        <p:spPr>
          <a:xfrm>
            <a:off x="6822825" y="3480615"/>
            <a:ext cx="121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Siglo XXI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330201" y="3843845"/>
            <a:ext cx="2853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rgbClr val="800000"/>
                </a:solidFill>
              </a:rPr>
              <a:t>T</a:t>
            </a:r>
            <a:r>
              <a:rPr lang="es-ES" sz="1400" b="1" dirty="0" smtClean="0">
                <a:solidFill>
                  <a:srgbClr val="800000"/>
                </a:solidFill>
              </a:rPr>
              <a:t>ransformación y ensamble</a:t>
            </a:r>
          </a:p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automatizado de Productos </a:t>
            </a:r>
          </a:p>
        </p:txBody>
      </p:sp>
      <p:pic>
        <p:nvPicPr>
          <p:cNvPr id="98" name="Imagen 97"/>
          <p:cNvPicPr>
            <a:picLocks noChangeAspect="1"/>
          </p:cNvPicPr>
          <p:nvPr/>
        </p:nvPicPr>
        <p:blipFill rotWithShape="1">
          <a:blip r:embed="rId3"/>
          <a:srcRect l="4477" r="25996"/>
          <a:stretch/>
        </p:blipFill>
        <p:spPr>
          <a:xfrm>
            <a:off x="918004" y="1928573"/>
            <a:ext cx="1440671" cy="1365621"/>
          </a:xfrm>
          <a:prstGeom prst="ellipse">
            <a:avLst/>
          </a:prstGeom>
        </p:spPr>
      </p:pic>
      <p:sp>
        <p:nvSpPr>
          <p:cNvPr id="99" name="Rectángulo 98"/>
          <p:cNvSpPr/>
          <p:nvPr/>
        </p:nvSpPr>
        <p:spPr>
          <a:xfrm>
            <a:off x="3503882" y="3849610"/>
            <a:ext cx="2371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Intangibilidad · Variabilidad Inseparabilidad · Perecedero</a:t>
            </a:r>
            <a:endParaRPr lang="es-ES" sz="1400" b="1" dirty="0">
              <a:solidFill>
                <a:srgbClr val="800000"/>
              </a:solidFill>
            </a:endParaRPr>
          </a:p>
        </p:txBody>
      </p:sp>
      <p:pic>
        <p:nvPicPr>
          <p:cNvPr id="101" name="Imagen 100"/>
          <p:cNvPicPr>
            <a:picLocks/>
          </p:cNvPicPr>
          <p:nvPr/>
        </p:nvPicPr>
        <p:blipFill rotWithShape="1">
          <a:blip r:embed="rId4"/>
          <a:srcRect l="15940" t="19941" r="31130"/>
          <a:stretch/>
        </p:blipFill>
        <p:spPr>
          <a:xfrm>
            <a:off x="3810434" y="1924264"/>
            <a:ext cx="1443320" cy="1369930"/>
          </a:xfrm>
          <a:prstGeom prst="ellipse">
            <a:avLst/>
          </a:prstGeom>
        </p:spPr>
      </p:pic>
      <p:sp>
        <p:nvSpPr>
          <p:cNvPr id="102" name="Rectángulo 101"/>
          <p:cNvSpPr/>
          <p:nvPr/>
        </p:nvSpPr>
        <p:spPr>
          <a:xfrm>
            <a:off x="6442739" y="3849610"/>
            <a:ext cx="2286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Innovación Disruptiva</a:t>
            </a:r>
          </a:p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· Tecnología</a:t>
            </a:r>
            <a:endParaRPr lang="es-ES" sz="1400" b="1" dirty="0">
              <a:solidFill>
                <a:srgbClr val="800000"/>
              </a:solidFill>
            </a:endParaRPr>
          </a:p>
        </p:txBody>
      </p:sp>
      <p:pic>
        <p:nvPicPr>
          <p:cNvPr id="103" name="Imagen 102"/>
          <p:cNvPicPr>
            <a:picLocks/>
          </p:cNvPicPr>
          <p:nvPr/>
        </p:nvPicPr>
        <p:blipFill rotWithShape="1">
          <a:blip r:embed="rId5"/>
          <a:srcRect r="10628"/>
          <a:stretch/>
        </p:blipFill>
        <p:spPr>
          <a:xfrm>
            <a:off x="6681424" y="1928288"/>
            <a:ext cx="1443320" cy="1365906"/>
          </a:xfrm>
          <a:prstGeom prst="ellipse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3513496" y="3480615"/>
            <a:ext cx="1958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Años 80s </a:t>
            </a:r>
            <a:r>
              <a:rPr lang="es-ES" sz="1100" b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 Años 90s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87433" y="159570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3200" b="1" dirty="0" smtClean="0">
                <a:solidFill>
                  <a:srgbClr val="004080"/>
                </a:solidFill>
                <a:latin typeface="Calibri"/>
                <a:cs typeface="Calibri"/>
              </a:rPr>
              <a:t>LA </a:t>
            </a:r>
            <a:r>
              <a:rPr lang="es-ES" sz="3200" b="1" dirty="0" smtClean="0">
                <a:solidFill>
                  <a:srgbClr val="004080"/>
                </a:solidFill>
                <a:latin typeface="Calibri"/>
                <a:cs typeface="Calibri"/>
              </a:rPr>
              <a:t>EVOLUCI</a:t>
            </a:r>
            <a:r>
              <a:rPr lang="es-ES" sz="3200" b="1" dirty="0" smtClean="0">
                <a:solidFill>
                  <a:srgbClr val="004080"/>
                </a:solidFill>
                <a:latin typeface="Calibri"/>
                <a:cs typeface="Calibri"/>
              </a:rPr>
              <a:t>Ó</a:t>
            </a:r>
            <a:r>
              <a:rPr lang="es-ES" sz="3200" b="1" dirty="0" smtClean="0">
                <a:solidFill>
                  <a:srgbClr val="004080"/>
                </a:solidFill>
                <a:latin typeface="Calibri"/>
                <a:cs typeface="Calibri"/>
              </a:rPr>
              <a:t>N </a:t>
            </a:r>
            <a:r>
              <a:rPr lang="es-ES" sz="3200" b="1" dirty="0" smtClean="0">
                <a:solidFill>
                  <a:srgbClr val="004080"/>
                </a:solidFill>
                <a:latin typeface="Calibri"/>
                <a:cs typeface="Calibri"/>
              </a:rPr>
              <a:t>DE LA ECONOMIA</a:t>
            </a: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28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78" name="Flecha derecha 77"/>
          <p:cNvSpPr/>
          <p:nvPr/>
        </p:nvSpPr>
        <p:spPr bwMode="auto">
          <a:xfrm flipV="1">
            <a:off x="613707" y="3294194"/>
            <a:ext cx="8435512" cy="644418"/>
          </a:xfrm>
          <a:prstGeom prst="rightArrow">
            <a:avLst/>
          </a:prstGeom>
          <a:solidFill>
            <a:srgbClr val="254B7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659282" y="3477975"/>
            <a:ext cx="14319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1ª 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REVOLUCI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4" name="CuadroTexto 93"/>
          <p:cNvSpPr txBox="1"/>
          <p:nvPr/>
        </p:nvSpPr>
        <p:spPr>
          <a:xfrm>
            <a:off x="6942667" y="3471288"/>
            <a:ext cx="2201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4ª  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REVOLUCI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2446868" y="4016607"/>
            <a:ext cx="2371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Potencia la Energía eléctrica para crear producción en</a:t>
            </a:r>
          </a:p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masa</a:t>
            </a:r>
            <a:endParaRPr lang="es-ES" sz="1400" b="1" dirty="0">
              <a:solidFill>
                <a:srgbClr val="80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730444" y="4758095"/>
            <a:ext cx="6065986" cy="3271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2400247" y="3480615"/>
            <a:ext cx="2480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2ª 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REVOLUCI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048000" y="151103"/>
            <a:ext cx="5900080" cy="875107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EL INMINENTE SURGIMIENTO DE</a:t>
            </a:r>
          </a:p>
          <a:p>
            <a:pPr algn="ctr">
              <a:lnSpc>
                <a:spcPct val="90000"/>
              </a:lnSpc>
            </a:pP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LA 4ª </a:t>
            </a: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REVOLUCI</a:t>
            </a: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Ó</a:t>
            </a: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N </a:t>
            </a:r>
            <a:r>
              <a:rPr lang="es-ES" sz="2800" b="1" dirty="0" smtClean="0">
                <a:solidFill>
                  <a:srgbClr val="004080"/>
                </a:solidFill>
                <a:latin typeface="Calibri"/>
                <a:cs typeface="Calibri"/>
              </a:rPr>
              <a:t>INDUSTRIAL</a:t>
            </a:r>
            <a:endParaRPr lang="es-ES" sz="28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739853" y="3477975"/>
            <a:ext cx="2480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ª 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REVOLUCI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Ó</a:t>
            </a:r>
            <a:r>
              <a:rPr lang="es-ES" sz="1100" b="1" dirty="0" smtClean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endParaRPr lang="es-ES" sz="11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Imagen 1" descr="Captura de pantalla 2016-04-03 a la(s) 16.05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1" y="132564"/>
            <a:ext cx="2143185" cy="320197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491068" y="3976509"/>
            <a:ext cx="195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Usa la Energía del agua y del vapor </a:t>
            </a:r>
            <a:r>
              <a:rPr lang="es-ES" sz="1400" b="1" dirty="0">
                <a:solidFill>
                  <a:srgbClr val="800000"/>
                </a:solidFill>
              </a:rPr>
              <a:t>p</a:t>
            </a:r>
            <a:r>
              <a:rPr lang="es-ES" sz="1400" b="1" dirty="0" smtClean="0">
                <a:solidFill>
                  <a:srgbClr val="800000"/>
                </a:solidFill>
              </a:rPr>
              <a:t>ara mecanizar procesos </a:t>
            </a:r>
            <a:endParaRPr lang="es-ES" sz="1400" b="1" dirty="0">
              <a:solidFill>
                <a:srgbClr val="800000"/>
              </a:solidFill>
            </a:endParaRPr>
          </a:p>
        </p:txBody>
      </p:sp>
      <p:sp>
        <p:nvSpPr>
          <p:cNvPr id="102" name="Rectángulo 101"/>
          <p:cNvSpPr/>
          <p:nvPr/>
        </p:nvSpPr>
        <p:spPr>
          <a:xfrm>
            <a:off x="4739853" y="3973685"/>
            <a:ext cx="2480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La tecnología de la información y la electrónica son el eje de la automatización de productos y servicios</a:t>
            </a:r>
            <a:endParaRPr lang="es-ES" sz="1400" b="1" dirty="0">
              <a:solidFill>
                <a:srgbClr val="800000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154332" y="3973685"/>
            <a:ext cx="1989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800000"/>
                </a:solidFill>
              </a:rPr>
              <a:t>Fusión de tecnologías físicas, digitales y biológicas</a:t>
            </a:r>
            <a:endParaRPr lang="es-ES" sz="1400" b="1" dirty="0">
              <a:solidFill>
                <a:srgbClr val="800000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471334" y="1486602"/>
            <a:ext cx="4326466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000" b="1" u="sng" dirty="0" smtClean="0">
                <a:solidFill>
                  <a:srgbClr val="FF0000"/>
                </a:solidFill>
              </a:rPr>
              <a:t>La  industria hotelera estará  evolucionando  al mismo ritmo de los cambios de </a:t>
            </a:r>
            <a:r>
              <a:rPr lang="es-ES" sz="2000" b="1" u="sng" dirty="0" smtClean="0">
                <a:solidFill>
                  <a:srgbClr val="FF0000"/>
                </a:solidFill>
              </a:rPr>
              <a:t>“</a:t>
            </a:r>
            <a:r>
              <a:rPr lang="es-ES" sz="2000" b="1" u="sng" dirty="0" err="1">
                <a:solidFill>
                  <a:srgbClr val="FF0000"/>
                </a:solidFill>
              </a:rPr>
              <a:t>B</a:t>
            </a:r>
            <a:r>
              <a:rPr lang="es-ES" sz="2000" b="1" u="sng" dirty="0" err="1" smtClean="0">
                <a:solidFill>
                  <a:srgbClr val="FF0000"/>
                </a:solidFill>
              </a:rPr>
              <a:t>aby</a:t>
            </a:r>
            <a:r>
              <a:rPr lang="es-ES" sz="2000" b="1" u="sng" dirty="0" smtClean="0">
                <a:solidFill>
                  <a:srgbClr val="FF0000"/>
                </a:solidFill>
              </a:rPr>
              <a:t> </a:t>
            </a:r>
            <a:r>
              <a:rPr lang="es-ES" sz="2000" b="1" u="sng" dirty="0" err="1">
                <a:solidFill>
                  <a:srgbClr val="FF0000"/>
                </a:solidFill>
              </a:rPr>
              <a:t>B</a:t>
            </a:r>
            <a:r>
              <a:rPr lang="es-ES" sz="2000" b="1" u="sng" dirty="0" err="1" smtClean="0">
                <a:solidFill>
                  <a:srgbClr val="FF0000"/>
                </a:solidFill>
              </a:rPr>
              <a:t>oomers</a:t>
            </a:r>
            <a:r>
              <a:rPr lang="es-ES" sz="2000" b="1" u="sng" dirty="0" smtClean="0">
                <a:solidFill>
                  <a:srgbClr val="FF0000"/>
                </a:solidFill>
              </a:rPr>
              <a:t>” a “</a:t>
            </a:r>
            <a:r>
              <a:rPr lang="es-ES" sz="2000" b="1" u="sng" dirty="0" err="1" smtClean="0">
                <a:solidFill>
                  <a:srgbClr val="FF0000"/>
                </a:solidFill>
              </a:rPr>
              <a:t>Millennials</a:t>
            </a:r>
            <a:r>
              <a:rPr lang="es-ES" sz="2000" b="1" u="sng" dirty="0" smtClean="0">
                <a:solidFill>
                  <a:srgbClr val="FF0000"/>
                </a:solidFill>
              </a:rPr>
              <a:t>”</a:t>
            </a:r>
            <a:r>
              <a:rPr lang="es-ES" sz="2000" b="1" u="sng" dirty="0" smtClean="0">
                <a:solidFill>
                  <a:srgbClr val="FF0000"/>
                </a:solidFill>
              </a:rPr>
              <a:t>?</a:t>
            </a:r>
            <a:endParaRPr lang="es-E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6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35033" y="303503"/>
            <a:ext cx="8160647" cy="986933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90000"/>
              </a:lnSpc>
            </a:pPr>
            <a:endParaRPr lang="es-ES" sz="3200" b="1" dirty="0" smtClean="0">
              <a:solidFill>
                <a:srgbClr val="004080"/>
              </a:solidFill>
              <a:latin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endParaRPr lang="es-ES" sz="3200" b="1" dirty="0">
              <a:solidFill>
                <a:srgbClr val="004080"/>
              </a:solidFill>
              <a:latin typeface="Calibri"/>
              <a:cs typeface="Calibri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08078" y="1896663"/>
            <a:ext cx="2169006" cy="1754322"/>
          </a:xfrm>
          <a:prstGeom prst="rect">
            <a:avLst/>
          </a:prstGeom>
          <a:solidFill>
            <a:srgbClr val="FFFFFF"/>
          </a:solidFill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s-ES" dirty="0" smtClean="0">
                <a:solidFill>
                  <a:srgbClr val="004080"/>
                </a:solidFill>
                <a:latin typeface="Calibri"/>
                <a:cs typeface="Calibri"/>
              </a:rPr>
              <a:t>Los canales de distribución electrónicos dan valores agregados a la Industria del Turismo.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00" y="355486"/>
            <a:ext cx="6105378" cy="4579033"/>
          </a:xfrm>
          <a:prstGeom prst="rect">
            <a:avLst/>
          </a:prstGeom>
        </p:spPr>
      </p:pic>
      <p:pic>
        <p:nvPicPr>
          <p:cNvPr id="4" name="Imagen 1" descr="Captura de pantalla 2016-02-19 a las 3.54.25 p.m.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503" r="91637" b="1086"/>
          <a:stretch/>
        </p:blipFill>
        <p:spPr>
          <a:xfrm>
            <a:off x="0" y="9477"/>
            <a:ext cx="50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576</Words>
  <Application>Microsoft Macintosh PowerPoint</Application>
  <PresentationFormat>Presentación en pantalla (16:9)</PresentationFormat>
  <Paragraphs>99</Paragraphs>
  <Slides>20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</dc:creator>
  <cp:lastModifiedBy>Juan  Rodriguez Medina</cp:lastModifiedBy>
  <cp:revision>96</cp:revision>
  <dcterms:created xsi:type="dcterms:W3CDTF">2014-02-17T22:51:38Z</dcterms:created>
  <dcterms:modified xsi:type="dcterms:W3CDTF">2016-04-04T19:29:00Z</dcterms:modified>
</cp:coreProperties>
</file>