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3"/>
  </p:notesMasterIdLst>
  <p:sldIdLst>
    <p:sldId id="275" r:id="rId2"/>
    <p:sldId id="274" r:id="rId3"/>
    <p:sldId id="295" r:id="rId4"/>
    <p:sldId id="271" r:id="rId5"/>
    <p:sldId id="288" r:id="rId6"/>
    <p:sldId id="257" r:id="rId7"/>
    <p:sldId id="289" r:id="rId8"/>
    <p:sldId id="293" r:id="rId9"/>
    <p:sldId id="260" r:id="rId10"/>
    <p:sldId id="273" r:id="rId11"/>
    <p:sldId id="272" r:id="rId12"/>
    <p:sldId id="261" r:id="rId13"/>
    <p:sldId id="264" r:id="rId14"/>
    <p:sldId id="265" r:id="rId15"/>
    <p:sldId id="266" r:id="rId16"/>
    <p:sldId id="269" r:id="rId17"/>
    <p:sldId id="268" r:id="rId18"/>
    <p:sldId id="276" r:id="rId19"/>
    <p:sldId id="278" r:id="rId20"/>
    <p:sldId id="279" r:id="rId21"/>
    <p:sldId id="280" r:id="rId22"/>
    <p:sldId id="282" r:id="rId23"/>
    <p:sldId id="287" r:id="rId24"/>
    <p:sldId id="283" r:id="rId25"/>
    <p:sldId id="285" r:id="rId26"/>
    <p:sldId id="286" r:id="rId27"/>
    <p:sldId id="270" r:id="rId28"/>
    <p:sldId id="292" r:id="rId29"/>
    <p:sldId id="291" r:id="rId30"/>
    <p:sldId id="290" r:id="rId31"/>
    <p:sldId id="294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9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ARCHIVOS%20P&#218;BLICOS%20+%20+%20+%20+%20+%20+%20+\Aviaci&#243;n\Consultor&#237;as%20y%20Pol&#237;tica\CCM%20-%202015\Presentaci&#243;n\Estad&#237;sticas%20presentaci&#243;n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ARCHIVOS%20P&#218;BLICOS%20+%20+%20+%20+%20+%20+%20+\Aviaci&#243;n\Consultor&#237;as%20y%20Pol&#237;tica\CCM%20-%202015\Presentaci&#243;n\Estad&#237;sticas%20presentaci&#243;n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ARCHIVOS%20P&#218;BLICOS%20+%20+%20+%20+%20+%20+%20+\Aviaci&#243;n\Consultor&#237;as%20y%20Pol&#237;tica\CCM%20-%202015\Presentaci&#243;n\Estad&#237;sticas%20presentaci&#243;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ARCHIVOS%20P&#218;BLICOS%20+%20+%20+%20+%20+%20+%20+\Aviaci&#243;n\Consultor&#237;as%20y%20Pol&#237;tica\CCM%20-%202015\Presentaci&#243;n\Estad&#237;sticas%20presentaci&#243;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ARCHIVOS%20P&#218;BLICOS%20+%20+%20+%20+%20+%20+%20+\Aviaci&#243;n\Consultor&#237;as%20y%20Pol&#237;tica\CCM%20-%202015\Presentaci&#243;n\Estad&#237;sticas%20presentaci&#243;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ARCHIVOS%20P&#218;BLICOS%20+%20+%20+%20+%20+%20+%20+\Aviaci&#243;n\Consultor&#237;as%20y%20Pol&#237;tica\CCM%20-%202015\Presentaci&#243;n\Estad&#237;sticas%20presentaci&#243;n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ARCHIVOS%20P&#218;BLICOS%20+%20+%20+%20+%20+%20+%20+\Aviaci&#243;n\Consultor&#237;as%20y%20Pol&#237;tica\CCM%20-%202015\Presentaci&#243;n\Estad&#237;sticas%20presentaci&#243;n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ARCHIVOS%20P&#218;BLICOS%20+%20+%20+%20+%20+%20+%20+\Aviaci&#243;n\Consultor&#237;as%20y%20Pol&#237;tica\CCM%20-%202015\Presentaci&#243;n\Estad&#237;sticas%20presentaci&#243;n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ARCHIVOS%20P&#218;BLICOS%20+%20+%20+%20+%20+%20+%20+\Aviaci&#243;n\Consultor&#237;as%20y%20Pol&#237;tica\CCM%20-%202015\Presentaci&#243;n\Estad&#237;sticas%20presentaci&#243;n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ARCHIVOS%20P&#218;BLICOS%20+%20+%20+%20+%20+%20+%20+\Aviaci&#243;n\Consultor&#237;as%20y%20Pol&#237;tica\CCM%20-%202015\Presentaci&#243;n\Estad&#237;sticas%20presentaci&#243;n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ARCHIVOS%20P&#218;BLICOS%20+%20+%20+%20+%20+%20+%20+\Aviaci&#243;n\Consultor&#237;as%20y%20Pol&#237;tica\CCM%20-%202015\Presentaci&#243;n\Estad&#237;sticas%20presentaci&#243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2125240594925669"/>
          <c:y val="0.307988867163417"/>
          <c:w val="0.79655446194224877"/>
          <c:h val="0.5092236960312847"/>
        </c:manualLayout>
      </c:layout>
      <c:barChart>
        <c:barDir val="col"/>
        <c:grouping val="clustered"/>
        <c:ser>
          <c:idx val="1"/>
          <c:order val="0"/>
          <c:dLbls>
            <c:txPr>
              <a:bodyPr/>
              <a:lstStyle/>
              <a:p>
                <a:pPr>
                  <a:defRPr sz="1100" baseline="0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Básicos!$A$2:$A$6</c:f>
              <c:strCache>
                <c:ptCount val="5"/>
                <c:pt idx="0">
                  <c:v>Argentina</c:v>
                </c:pt>
                <c:pt idx="1">
                  <c:v>Bolivia</c:v>
                </c:pt>
                <c:pt idx="2">
                  <c:v>Chile</c:v>
                </c:pt>
                <c:pt idx="3">
                  <c:v>Paraguay</c:v>
                </c:pt>
                <c:pt idx="4">
                  <c:v>Uruguay</c:v>
                </c:pt>
              </c:strCache>
            </c:strRef>
          </c:cat>
          <c:val>
            <c:numRef>
              <c:f>Básicos!$B$47:$B$51</c:f>
              <c:numCache>
                <c:formatCode>0.0</c:formatCode>
                <c:ptCount val="5"/>
                <c:pt idx="0">
                  <c:v>14.428534023881456</c:v>
                </c:pt>
                <c:pt idx="1">
                  <c:v>9.8740797378481702</c:v>
                </c:pt>
                <c:pt idx="2">
                  <c:v>23.806374818145748</c:v>
                </c:pt>
                <c:pt idx="3">
                  <c:v>16.717803477303125</c:v>
                </c:pt>
                <c:pt idx="4">
                  <c:v>18.649456629685329</c:v>
                </c:pt>
              </c:numCache>
            </c:numRef>
          </c:val>
        </c:ser>
        <c:dLbls>
          <c:showVal val="1"/>
        </c:dLbls>
        <c:axId val="116640384"/>
        <c:axId val="117586176"/>
      </c:barChart>
      <c:catAx>
        <c:axId val="116640384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FFC000"/>
            </a:solidFill>
          </a:ln>
        </c:spPr>
        <c:txPr>
          <a:bodyPr/>
          <a:lstStyle/>
          <a:p>
            <a:pPr>
              <a:defRPr sz="1100" baseline="0">
                <a:solidFill>
                  <a:srgbClr val="FFC000"/>
                </a:solidFill>
              </a:defRPr>
            </a:pPr>
            <a:endParaRPr lang="es-ES"/>
          </a:p>
        </c:txPr>
        <c:crossAx val="117586176"/>
        <c:crosses val="autoZero"/>
        <c:auto val="1"/>
        <c:lblAlgn val="ctr"/>
        <c:lblOffset val="100"/>
      </c:catAx>
      <c:valAx>
        <c:axId val="117586176"/>
        <c:scaling>
          <c:orientation val="minMax"/>
        </c:scaling>
        <c:axPos val="l"/>
        <c:numFmt formatCode="0.0" sourceLinked="1"/>
        <c:majorTickMark val="none"/>
        <c:tickLblPos val="none"/>
        <c:spPr>
          <a:noFill/>
          <a:ln w="25400">
            <a:solidFill>
              <a:srgbClr val="FFC000"/>
            </a:solidFill>
          </a:ln>
        </c:spPr>
        <c:crossAx val="116640384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2125240594925669"/>
          <c:y val="0.31024950995049688"/>
          <c:w val="0.79655446194224655"/>
          <c:h val="0.50696313277295713"/>
        </c:manualLayout>
      </c:layout>
      <c:barChart>
        <c:barDir val="col"/>
        <c:grouping val="clustered"/>
        <c:ser>
          <c:idx val="1"/>
          <c:order val="0"/>
          <c:tx>
            <c:strRef>
              <c:f>Económicos!$B$46</c:f>
              <c:strCache>
                <c:ptCount val="1"/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100" baseline="0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Económicos!$A$38:$A$40</c:f>
              <c:strCache>
                <c:ptCount val="3"/>
                <c:pt idx="0">
                  <c:v>5 países</c:v>
                </c:pt>
                <c:pt idx="1">
                  <c:v>Brasil</c:v>
                </c:pt>
                <c:pt idx="2">
                  <c:v>México</c:v>
                </c:pt>
              </c:strCache>
            </c:strRef>
          </c:cat>
          <c:val>
            <c:numRef>
              <c:f>Económicos!$C$38:$C$40</c:f>
              <c:numCache>
                <c:formatCode>0.00</c:formatCode>
                <c:ptCount val="3"/>
                <c:pt idx="0">
                  <c:v>12.243682004259867</c:v>
                </c:pt>
                <c:pt idx="1">
                  <c:v>11.382823871906842</c:v>
                </c:pt>
                <c:pt idx="2">
                  <c:v>10.326953748006378</c:v>
                </c:pt>
              </c:numCache>
            </c:numRef>
          </c:val>
        </c:ser>
        <c:dLbls>
          <c:showVal val="1"/>
        </c:dLbls>
        <c:axId val="115151232"/>
        <c:axId val="115153152"/>
      </c:barChart>
      <c:catAx>
        <c:axId val="115151232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FFC000"/>
            </a:solidFill>
          </a:ln>
        </c:spPr>
        <c:txPr>
          <a:bodyPr/>
          <a:lstStyle/>
          <a:p>
            <a:pPr>
              <a:defRPr sz="1100" baseline="0">
                <a:solidFill>
                  <a:srgbClr val="FFC000"/>
                </a:solidFill>
              </a:defRPr>
            </a:pPr>
            <a:endParaRPr lang="es-ES"/>
          </a:p>
        </c:txPr>
        <c:crossAx val="115153152"/>
        <c:crosses val="autoZero"/>
        <c:auto val="1"/>
        <c:lblAlgn val="ctr"/>
        <c:lblOffset val="100"/>
      </c:catAx>
      <c:valAx>
        <c:axId val="115153152"/>
        <c:scaling>
          <c:orientation val="minMax"/>
          <c:min val="0"/>
        </c:scaling>
        <c:axPos val="l"/>
        <c:numFmt formatCode="0.00" sourceLinked="1"/>
        <c:majorTickMark val="none"/>
        <c:tickLblPos val="none"/>
        <c:spPr>
          <a:noFill/>
          <a:ln w="25400">
            <a:solidFill>
              <a:srgbClr val="FFC000"/>
            </a:solidFill>
          </a:ln>
        </c:spPr>
        <c:crossAx val="115151232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2125240594925669"/>
          <c:y val="0.22586132429648825"/>
          <c:w val="0.79655446194224744"/>
          <c:h val="0.59135131842696775"/>
        </c:manualLayout>
      </c:layout>
      <c:barChart>
        <c:barDir val="col"/>
        <c:grouping val="clustered"/>
        <c:ser>
          <c:idx val="1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numFmt formatCode="#,##0.00" sourceLinked="0"/>
            <c:txPr>
              <a:bodyPr/>
              <a:lstStyle/>
              <a:p>
                <a:pPr>
                  <a:defRPr sz="1200" baseline="0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Básicos!$A$2:$A$6</c:f>
              <c:strCache>
                <c:ptCount val="5"/>
                <c:pt idx="0">
                  <c:v>Argentina</c:v>
                </c:pt>
                <c:pt idx="1">
                  <c:v>Bolivia</c:v>
                </c:pt>
                <c:pt idx="2">
                  <c:v>Chile</c:v>
                </c:pt>
                <c:pt idx="3">
                  <c:v>Paraguay</c:v>
                </c:pt>
                <c:pt idx="4">
                  <c:v>Uruguay</c:v>
                </c:pt>
              </c:strCache>
            </c:strRef>
          </c:cat>
          <c:val>
            <c:numRef>
              <c:f>Aeronáuticos!$B$57:$F$57</c:f>
              <c:numCache>
                <c:formatCode>General</c:formatCode>
                <c:ptCount val="5"/>
                <c:pt idx="0">
                  <c:v>0.5150503914839698</c:v>
                </c:pt>
                <c:pt idx="1">
                  <c:v>0.22333259953479384</c:v>
                </c:pt>
                <c:pt idx="2">
                  <c:v>0.95733166666666669</c:v>
                </c:pt>
                <c:pt idx="3">
                  <c:v>0.1339820588235294</c:v>
                </c:pt>
                <c:pt idx="4">
                  <c:v>0.53558576569372252</c:v>
                </c:pt>
              </c:numCache>
            </c:numRef>
          </c:val>
        </c:ser>
        <c:dLbls>
          <c:showVal val="1"/>
        </c:dLbls>
        <c:axId val="70716416"/>
        <c:axId val="81936384"/>
      </c:barChart>
      <c:catAx>
        <c:axId val="70716416"/>
        <c:scaling>
          <c:orientation val="minMax"/>
        </c:scaling>
        <c:axPos val="b"/>
        <c:numFmt formatCode="General" sourceLinked="1"/>
        <c:tickLblPos val="low"/>
        <c:spPr>
          <a:ln w="25400">
            <a:solidFill>
              <a:srgbClr val="FFC000"/>
            </a:solidFill>
          </a:ln>
        </c:spPr>
        <c:txPr>
          <a:bodyPr/>
          <a:lstStyle/>
          <a:p>
            <a:pPr>
              <a:defRPr sz="1200" baseline="0">
                <a:solidFill>
                  <a:srgbClr val="FFC000"/>
                </a:solidFill>
              </a:defRPr>
            </a:pPr>
            <a:endParaRPr lang="es-ES"/>
          </a:p>
        </c:txPr>
        <c:crossAx val="81936384"/>
        <c:crosses val="autoZero"/>
        <c:auto val="1"/>
        <c:lblAlgn val="ctr"/>
        <c:lblOffset val="100"/>
      </c:catAx>
      <c:valAx>
        <c:axId val="81936384"/>
        <c:scaling>
          <c:orientation val="minMax"/>
        </c:scaling>
        <c:axPos val="l"/>
        <c:numFmt formatCode="General" sourceLinked="1"/>
        <c:majorTickMark val="none"/>
        <c:tickLblPos val="none"/>
        <c:spPr>
          <a:noFill/>
          <a:ln w="25400">
            <a:solidFill>
              <a:srgbClr val="FFC000"/>
            </a:solidFill>
          </a:ln>
        </c:spPr>
        <c:crossAx val="70716416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2125240594925669"/>
          <c:y val="0.28798503197949638"/>
          <c:w val="0.79655446194224966"/>
          <c:h val="0.52922747004086912"/>
        </c:manualLayout>
      </c:layout>
      <c:barChart>
        <c:barDir val="col"/>
        <c:grouping val="clustered"/>
        <c:ser>
          <c:idx val="1"/>
          <c:order val="0"/>
          <c:dLbls>
            <c:txPr>
              <a:bodyPr/>
              <a:lstStyle/>
              <a:p>
                <a:pPr>
                  <a:defRPr sz="1100" baseline="0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Básicos!$A$2:$A$6</c:f>
              <c:strCache>
                <c:ptCount val="5"/>
                <c:pt idx="0">
                  <c:v>Argentina</c:v>
                </c:pt>
                <c:pt idx="1">
                  <c:v>Bolivia</c:v>
                </c:pt>
                <c:pt idx="2">
                  <c:v>Chile</c:v>
                </c:pt>
                <c:pt idx="3">
                  <c:v>Paraguay</c:v>
                </c:pt>
                <c:pt idx="4">
                  <c:v>Uruguay</c:v>
                </c:pt>
              </c:strCache>
            </c:strRef>
          </c:cat>
          <c:val>
            <c:numRef>
              <c:f>Básicos!$B$2:$B$6</c:f>
              <c:numCache>
                <c:formatCode>#,##0</c:formatCode>
                <c:ptCount val="5"/>
                <c:pt idx="0">
                  <c:v>2780400</c:v>
                </c:pt>
                <c:pt idx="1">
                  <c:v>1098600</c:v>
                </c:pt>
                <c:pt idx="2">
                  <c:v>756100</c:v>
                </c:pt>
                <c:pt idx="3">
                  <c:v>406752</c:v>
                </c:pt>
                <c:pt idx="4">
                  <c:v>176215</c:v>
                </c:pt>
              </c:numCache>
            </c:numRef>
          </c:val>
        </c:ser>
        <c:dLbls>
          <c:showVal val="1"/>
        </c:dLbls>
        <c:axId val="115563904"/>
        <c:axId val="115566080"/>
      </c:barChart>
      <c:catAx>
        <c:axId val="115563904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FFC000"/>
            </a:solidFill>
          </a:ln>
        </c:spPr>
        <c:txPr>
          <a:bodyPr/>
          <a:lstStyle/>
          <a:p>
            <a:pPr>
              <a:defRPr sz="1100" baseline="0">
                <a:solidFill>
                  <a:srgbClr val="FFC000"/>
                </a:solidFill>
              </a:defRPr>
            </a:pPr>
            <a:endParaRPr lang="es-ES"/>
          </a:p>
        </c:txPr>
        <c:crossAx val="115566080"/>
        <c:crosses val="autoZero"/>
        <c:auto val="1"/>
        <c:lblAlgn val="ctr"/>
        <c:lblOffset val="100"/>
      </c:catAx>
      <c:valAx>
        <c:axId val="115566080"/>
        <c:scaling>
          <c:orientation val="minMax"/>
        </c:scaling>
        <c:axPos val="l"/>
        <c:numFmt formatCode="#,##0" sourceLinked="1"/>
        <c:majorTickMark val="none"/>
        <c:tickLblPos val="none"/>
        <c:spPr>
          <a:noFill/>
          <a:ln w="25400">
            <a:solidFill>
              <a:srgbClr val="FFC000"/>
            </a:solidFill>
          </a:ln>
        </c:spPr>
        <c:crossAx val="115563904"/>
        <c:crosses val="autoZero"/>
        <c:crossBetween val="between"/>
        <c:majorUnit val="500000"/>
      </c:valAx>
    </c:plotArea>
    <c:plotVisOnly val="1"/>
  </c:chart>
  <c:spPr>
    <a:noFill/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2125240594925669"/>
          <c:y val="0.2530346417539629"/>
          <c:w val="0.79655446194224921"/>
          <c:h val="0.56417806026616191"/>
        </c:manualLayout>
      </c:layout>
      <c:barChart>
        <c:barDir val="col"/>
        <c:grouping val="clustered"/>
        <c:ser>
          <c:idx val="1"/>
          <c:order val="0"/>
          <c:dLbls>
            <c:txPr>
              <a:bodyPr/>
              <a:lstStyle/>
              <a:p>
                <a:pPr>
                  <a:defRPr sz="1100" baseline="0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Básicos!$A$2:$A$6</c:f>
              <c:strCache>
                <c:ptCount val="5"/>
                <c:pt idx="0">
                  <c:v>Argentina</c:v>
                </c:pt>
                <c:pt idx="1">
                  <c:v>Bolivia</c:v>
                </c:pt>
                <c:pt idx="2">
                  <c:v>Chile</c:v>
                </c:pt>
                <c:pt idx="3">
                  <c:v>Paraguay</c:v>
                </c:pt>
                <c:pt idx="4">
                  <c:v>Uruguay</c:v>
                </c:pt>
              </c:strCache>
            </c:strRef>
          </c:cat>
          <c:val>
            <c:numRef>
              <c:f>Básicos!$B$29:$B$33</c:f>
              <c:numCache>
                <c:formatCode>#,##0</c:formatCode>
                <c:ptCount val="5"/>
                <c:pt idx="0">
                  <c:v>40117096</c:v>
                </c:pt>
                <c:pt idx="1">
                  <c:v>10847664</c:v>
                </c:pt>
                <c:pt idx="2">
                  <c:v>18000000</c:v>
                </c:pt>
                <c:pt idx="3">
                  <c:v>6800000</c:v>
                </c:pt>
                <c:pt idx="4">
                  <c:v>3286314</c:v>
                </c:pt>
              </c:numCache>
            </c:numRef>
          </c:val>
        </c:ser>
        <c:dLbls>
          <c:showVal val="1"/>
        </c:dLbls>
        <c:axId val="88681088"/>
        <c:axId val="100573952"/>
      </c:barChart>
      <c:catAx>
        <c:axId val="8868108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FFC000"/>
            </a:solidFill>
          </a:ln>
        </c:spPr>
        <c:txPr>
          <a:bodyPr/>
          <a:lstStyle/>
          <a:p>
            <a:pPr>
              <a:defRPr sz="1100" baseline="0">
                <a:solidFill>
                  <a:srgbClr val="FFC000"/>
                </a:solidFill>
              </a:defRPr>
            </a:pPr>
            <a:endParaRPr lang="es-ES"/>
          </a:p>
        </c:txPr>
        <c:crossAx val="100573952"/>
        <c:crosses val="autoZero"/>
        <c:auto val="1"/>
        <c:lblAlgn val="ctr"/>
        <c:lblOffset val="100"/>
      </c:catAx>
      <c:valAx>
        <c:axId val="100573952"/>
        <c:scaling>
          <c:orientation val="minMax"/>
        </c:scaling>
        <c:axPos val="l"/>
        <c:numFmt formatCode="#,##0" sourceLinked="1"/>
        <c:majorTickMark val="none"/>
        <c:tickLblPos val="none"/>
        <c:spPr>
          <a:noFill/>
          <a:ln w="25400">
            <a:solidFill>
              <a:srgbClr val="FFC000"/>
            </a:solidFill>
          </a:ln>
        </c:spPr>
        <c:crossAx val="88681088"/>
        <c:crosses val="autoZero"/>
        <c:crossBetween val="between"/>
        <c:majorUnit val="500000"/>
      </c:valAx>
    </c:plotArea>
    <c:plotVisOnly val="1"/>
  </c:chart>
  <c:spPr>
    <a:noFill/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2125240594925669"/>
          <c:y val="0.31024950995049688"/>
          <c:w val="0.79655446194224744"/>
          <c:h val="0.5069631327729579"/>
        </c:manualLayout>
      </c:layout>
      <c:barChart>
        <c:barDir val="col"/>
        <c:grouping val="clustered"/>
        <c:ser>
          <c:idx val="1"/>
          <c:order val="0"/>
          <c:tx>
            <c:strRef>
              <c:f>Económicos!$F$38:$F$40</c:f>
              <c:strCache>
                <c:ptCount val="1"/>
                <c:pt idx="0">
                  <c:v>5.218.067 8.515.770 1.964.380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100" baseline="0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Económicos!$A$38:$A$40</c:f>
              <c:strCache>
                <c:ptCount val="3"/>
                <c:pt idx="0">
                  <c:v>5 países</c:v>
                </c:pt>
                <c:pt idx="1">
                  <c:v>Brasil</c:v>
                </c:pt>
                <c:pt idx="2">
                  <c:v>México</c:v>
                </c:pt>
              </c:strCache>
            </c:strRef>
          </c:cat>
          <c:val>
            <c:numRef>
              <c:f>Económicos!$F$38:$F$40</c:f>
              <c:numCache>
                <c:formatCode>#,##0</c:formatCode>
                <c:ptCount val="3"/>
                <c:pt idx="0">
                  <c:v>5218067</c:v>
                </c:pt>
                <c:pt idx="1">
                  <c:v>8515770</c:v>
                </c:pt>
                <c:pt idx="2">
                  <c:v>1964380</c:v>
                </c:pt>
              </c:numCache>
            </c:numRef>
          </c:val>
        </c:ser>
        <c:dLbls>
          <c:showVal val="1"/>
        </c:dLbls>
        <c:axId val="88699264"/>
        <c:axId val="88701952"/>
      </c:barChart>
      <c:catAx>
        <c:axId val="88699264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FFC000"/>
            </a:solidFill>
          </a:ln>
        </c:spPr>
        <c:txPr>
          <a:bodyPr/>
          <a:lstStyle/>
          <a:p>
            <a:pPr>
              <a:defRPr sz="1100" baseline="0">
                <a:solidFill>
                  <a:srgbClr val="FFC000"/>
                </a:solidFill>
              </a:defRPr>
            </a:pPr>
            <a:endParaRPr lang="es-ES"/>
          </a:p>
        </c:txPr>
        <c:crossAx val="88701952"/>
        <c:crosses val="autoZero"/>
        <c:auto val="1"/>
        <c:lblAlgn val="ctr"/>
        <c:lblOffset val="100"/>
      </c:catAx>
      <c:valAx>
        <c:axId val="88701952"/>
        <c:scaling>
          <c:orientation val="minMax"/>
        </c:scaling>
        <c:axPos val="l"/>
        <c:numFmt formatCode="#,##0" sourceLinked="1"/>
        <c:majorTickMark val="none"/>
        <c:tickLblPos val="none"/>
        <c:spPr>
          <a:noFill/>
          <a:ln w="25400">
            <a:solidFill>
              <a:srgbClr val="FFC000"/>
            </a:solidFill>
          </a:ln>
        </c:spPr>
        <c:crossAx val="88699264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2125240594925669"/>
          <c:y val="0.31024950995049688"/>
          <c:w val="0.79655446194224699"/>
          <c:h val="0.50696313277295746"/>
        </c:manualLayout>
      </c:layout>
      <c:barChart>
        <c:barDir val="col"/>
        <c:grouping val="clustered"/>
        <c:ser>
          <c:idx val="1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100" baseline="0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Económicos!$A$38:$A$40</c:f>
              <c:strCache>
                <c:ptCount val="3"/>
                <c:pt idx="0">
                  <c:v>5 países</c:v>
                </c:pt>
                <c:pt idx="1">
                  <c:v>Brasil</c:v>
                </c:pt>
                <c:pt idx="2">
                  <c:v>México</c:v>
                </c:pt>
              </c:strCache>
            </c:strRef>
          </c:cat>
          <c:val>
            <c:numRef>
              <c:f>Económicos!$D$38:$D$40</c:f>
              <c:numCache>
                <c:formatCode>General</c:formatCode>
                <c:ptCount val="3"/>
                <c:pt idx="0" formatCode="0.0">
                  <c:v>80.751852233340259</c:v>
                </c:pt>
                <c:pt idx="1">
                  <c:v>206.1</c:v>
                </c:pt>
                <c:pt idx="2">
                  <c:v>125.4</c:v>
                </c:pt>
              </c:numCache>
            </c:numRef>
          </c:val>
        </c:ser>
        <c:dLbls>
          <c:showVal val="1"/>
        </c:dLbls>
        <c:axId val="90068096"/>
        <c:axId val="90069632"/>
      </c:barChart>
      <c:catAx>
        <c:axId val="90068096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FFC000"/>
            </a:solidFill>
          </a:ln>
        </c:spPr>
        <c:txPr>
          <a:bodyPr/>
          <a:lstStyle/>
          <a:p>
            <a:pPr>
              <a:defRPr sz="1100" baseline="0">
                <a:solidFill>
                  <a:srgbClr val="FFC000"/>
                </a:solidFill>
              </a:defRPr>
            </a:pPr>
            <a:endParaRPr lang="es-ES"/>
          </a:p>
        </c:txPr>
        <c:crossAx val="90069632"/>
        <c:crosses val="autoZero"/>
        <c:auto val="1"/>
        <c:lblAlgn val="ctr"/>
        <c:lblOffset val="100"/>
      </c:catAx>
      <c:valAx>
        <c:axId val="90069632"/>
        <c:scaling>
          <c:orientation val="minMax"/>
        </c:scaling>
        <c:axPos val="l"/>
        <c:numFmt formatCode="0.0" sourceLinked="1"/>
        <c:majorTickMark val="none"/>
        <c:tickLblPos val="none"/>
        <c:spPr>
          <a:noFill/>
          <a:ln w="25400">
            <a:solidFill>
              <a:srgbClr val="FFC000"/>
            </a:solidFill>
          </a:ln>
        </c:spPr>
        <c:crossAx val="90068096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2125240594925669"/>
          <c:y val="0.31024950995049688"/>
          <c:w val="0.7965544811960783"/>
          <c:h val="0.50696313277295713"/>
        </c:manualLayout>
      </c:layout>
      <c:barChart>
        <c:barDir val="col"/>
        <c:grouping val="clustered"/>
        <c:ser>
          <c:idx val="1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100" baseline="0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Económicos!$A$38:$A$40</c:f>
              <c:strCache>
                <c:ptCount val="3"/>
                <c:pt idx="0">
                  <c:v>5 países</c:v>
                </c:pt>
                <c:pt idx="1">
                  <c:v>Brasil</c:v>
                </c:pt>
                <c:pt idx="2">
                  <c:v>México</c:v>
                </c:pt>
              </c:strCache>
            </c:strRef>
          </c:cat>
          <c:val>
            <c:numRef>
              <c:f>Económicos!$G$38:$G$40</c:f>
              <c:numCache>
                <c:formatCode>0.00</c:formatCode>
                <c:ptCount val="3"/>
                <c:pt idx="0">
                  <c:v>15.475434147039557</c:v>
                </c:pt>
                <c:pt idx="1">
                  <c:v>24.202156704561066</c:v>
                </c:pt>
                <c:pt idx="2">
                  <c:v>63.836935827080303</c:v>
                </c:pt>
              </c:numCache>
            </c:numRef>
          </c:val>
        </c:ser>
        <c:dLbls>
          <c:showVal val="1"/>
        </c:dLbls>
        <c:axId val="101465088"/>
        <c:axId val="111715072"/>
      </c:barChart>
      <c:catAx>
        <c:axId val="10146508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FFC000"/>
            </a:solidFill>
          </a:ln>
        </c:spPr>
        <c:txPr>
          <a:bodyPr/>
          <a:lstStyle/>
          <a:p>
            <a:pPr>
              <a:defRPr sz="1100" baseline="0">
                <a:solidFill>
                  <a:srgbClr val="FFC000"/>
                </a:solidFill>
              </a:defRPr>
            </a:pPr>
            <a:endParaRPr lang="es-ES"/>
          </a:p>
        </c:txPr>
        <c:crossAx val="111715072"/>
        <c:crosses val="autoZero"/>
        <c:auto val="1"/>
        <c:lblAlgn val="ctr"/>
        <c:lblOffset val="100"/>
      </c:catAx>
      <c:valAx>
        <c:axId val="111715072"/>
        <c:scaling>
          <c:orientation val="minMax"/>
        </c:scaling>
        <c:axPos val="l"/>
        <c:numFmt formatCode="0.00" sourceLinked="1"/>
        <c:majorTickMark val="none"/>
        <c:tickLblPos val="none"/>
        <c:spPr>
          <a:noFill/>
          <a:ln w="25400">
            <a:solidFill>
              <a:srgbClr val="FFC000"/>
            </a:solidFill>
          </a:ln>
        </c:spPr>
        <c:crossAx val="101465088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2125240594925669"/>
          <c:y val="0.31024950995049688"/>
          <c:w val="0.79655446194224788"/>
          <c:h val="0.50696313277295835"/>
        </c:manualLayout>
      </c:layout>
      <c:barChart>
        <c:barDir val="col"/>
        <c:grouping val="clustered"/>
        <c:ser>
          <c:idx val="1"/>
          <c:order val="0"/>
          <c:tx>
            <c:strRef>
              <c:f>Económicos!$C$5:$C$9</c:f>
              <c:strCache>
                <c:ptCount val="1"/>
                <c:pt idx="0">
                  <c:v>14.560 2.830 14.900 4.150 16.360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100" baseline="0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Básicos!$A$2:$A$6</c:f>
              <c:strCache>
                <c:ptCount val="5"/>
                <c:pt idx="0">
                  <c:v>Argentina</c:v>
                </c:pt>
                <c:pt idx="1">
                  <c:v>Bolivia</c:v>
                </c:pt>
                <c:pt idx="2">
                  <c:v>Chile</c:v>
                </c:pt>
                <c:pt idx="3">
                  <c:v>Paraguay</c:v>
                </c:pt>
                <c:pt idx="4">
                  <c:v>Uruguay</c:v>
                </c:pt>
              </c:strCache>
            </c:strRef>
          </c:cat>
          <c:val>
            <c:numRef>
              <c:f>Económicos!$C$5:$C$9</c:f>
              <c:numCache>
                <c:formatCode>#,##0</c:formatCode>
                <c:ptCount val="5"/>
                <c:pt idx="0">
                  <c:v>14560</c:v>
                </c:pt>
                <c:pt idx="1">
                  <c:v>2830</c:v>
                </c:pt>
                <c:pt idx="2">
                  <c:v>14900</c:v>
                </c:pt>
                <c:pt idx="3">
                  <c:v>4150</c:v>
                </c:pt>
                <c:pt idx="4">
                  <c:v>16360</c:v>
                </c:pt>
              </c:numCache>
            </c:numRef>
          </c:val>
        </c:ser>
        <c:dLbls>
          <c:showVal val="1"/>
        </c:dLbls>
        <c:axId val="90163840"/>
        <c:axId val="90228224"/>
      </c:barChart>
      <c:catAx>
        <c:axId val="90163840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FFC000"/>
            </a:solidFill>
          </a:ln>
        </c:spPr>
        <c:txPr>
          <a:bodyPr/>
          <a:lstStyle/>
          <a:p>
            <a:pPr>
              <a:defRPr sz="1100" baseline="0">
                <a:solidFill>
                  <a:srgbClr val="FFC000"/>
                </a:solidFill>
              </a:defRPr>
            </a:pPr>
            <a:endParaRPr lang="es-ES"/>
          </a:p>
        </c:txPr>
        <c:crossAx val="90228224"/>
        <c:crosses val="autoZero"/>
        <c:auto val="1"/>
        <c:lblAlgn val="ctr"/>
        <c:lblOffset val="100"/>
      </c:catAx>
      <c:valAx>
        <c:axId val="90228224"/>
        <c:scaling>
          <c:orientation val="minMax"/>
        </c:scaling>
        <c:axPos val="l"/>
        <c:numFmt formatCode="#,##0" sourceLinked="1"/>
        <c:majorTickMark val="none"/>
        <c:tickLblPos val="none"/>
        <c:spPr>
          <a:noFill/>
          <a:ln w="25400">
            <a:solidFill>
              <a:srgbClr val="FFC000"/>
            </a:solidFill>
          </a:ln>
        </c:spPr>
        <c:crossAx val="90163840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2125240594925669"/>
          <c:y val="0.31024950995049688"/>
          <c:w val="0.79655446194224833"/>
          <c:h val="0.50696313277295868"/>
        </c:manualLayout>
      </c:layout>
      <c:barChart>
        <c:barDir val="col"/>
        <c:grouping val="clustered"/>
        <c:ser>
          <c:idx val="1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100" baseline="0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Básicos!$A$2:$A$6</c:f>
              <c:strCache>
                <c:ptCount val="5"/>
                <c:pt idx="0">
                  <c:v>Argentina</c:v>
                </c:pt>
                <c:pt idx="1">
                  <c:v>Bolivia</c:v>
                </c:pt>
                <c:pt idx="2">
                  <c:v>Chile</c:v>
                </c:pt>
                <c:pt idx="3">
                  <c:v>Paraguay</c:v>
                </c:pt>
                <c:pt idx="4">
                  <c:v>Uruguay</c:v>
                </c:pt>
              </c:strCache>
            </c:strRef>
          </c:cat>
          <c:val>
            <c:numRef>
              <c:f>Económicos!$B$5:$B$9</c:f>
              <c:numCache>
                <c:formatCode>#,##0</c:formatCode>
                <c:ptCount val="5"/>
                <c:pt idx="0">
                  <c:v>608600</c:v>
                </c:pt>
                <c:pt idx="1">
                  <c:v>30700</c:v>
                </c:pt>
                <c:pt idx="2">
                  <c:v>264800</c:v>
                </c:pt>
                <c:pt idx="3">
                  <c:v>28700</c:v>
                </c:pt>
                <c:pt idx="4">
                  <c:v>55900</c:v>
                </c:pt>
              </c:numCache>
            </c:numRef>
          </c:val>
        </c:ser>
        <c:dLbls>
          <c:showVal val="1"/>
        </c:dLbls>
        <c:axId val="112008576"/>
        <c:axId val="112011904"/>
      </c:barChart>
      <c:catAx>
        <c:axId val="112008576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FFC000"/>
            </a:solidFill>
          </a:ln>
        </c:spPr>
        <c:txPr>
          <a:bodyPr/>
          <a:lstStyle/>
          <a:p>
            <a:pPr>
              <a:defRPr sz="1100" baseline="0">
                <a:solidFill>
                  <a:srgbClr val="FFC000"/>
                </a:solidFill>
              </a:defRPr>
            </a:pPr>
            <a:endParaRPr lang="es-ES"/>
          </a:p>
        </c:txPr>
        <c:crossAx val="112011904"/>
        <c:crosses val="autoZero"/>
        <c:auto val="1"/>
        <c:lblAlgn val="ctr"/>
        <c:lblOffset val="100"/>
      </c:catAx>
      <c:valAx>
        <c:axId val="112011904"/>
        <c:scaling>
          <c:orientation val="minMax"/>
        </c:scaling>
        <c:axPos val="l"/>
        <c:numFmt formatCode="#,##0" sourceLinked="1"/>
        <c:majorTickMark val="none"/>
        <c:tickLblPos val="none"/>
        <c:spPr>
          <a:noFill/>
          <a:ln w="25400">
            <a:solidFill>
              <a:srgbClr val="FFC000"/>
            </a:solidFill>
          </a:ln>
        </c:spPr>
        <c:crossAx val="112008576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2125240594925669"/>
          <c:y val="0.31024950995049688"/>
          <c:w val="0.79655446194224699"/>
          <c:h val="0.50696313277295746"/>
        </c:manualLayout>
      </c:layout>
      <c:barChart>
        <c:barDir val="col"/>
        <c:grouping val="clustered"/>
        <c:ser>
          <c:idx val="1"/>
          <c:order val="0"/>
          <c:tx>
            <c:strRef>
              <c:f>Económicos!$F$38:$F$40</c:f>
              <c:strCache>
                <c:ptCount val="1"/>
                <c:pt idx="0">
                  <c:v>5.218.067 8.515.770 1.964.380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100" baseline="0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Económicos!$A$38:$A$40</c:f>
              <c:strCache>
                <c:ptCount val="3"/>
                <c:pt idx="0">
                  <c:v>5 países</c:v>
                </c:pt>
                <c:pt idx="1">
                  <c:v>Brasil</c:v>
                </c:pt>
                <c:pt idx="2">
                  <c:v>México</c:v>
                </c:pt>
              </c:strCache>
            </c:strRef>
          </c:cat>
          <c:val>
            <c:numRef>
              <c:f>Económicos!$B$38:$B$40</c:f>
              <c:numCache>
                <c:formatCode>#,##0</c:formatCode>
                <c:ptCount val="3"/>
                <c:pt idx="0">
                  <c:v>988700</c:v>
                </c:pt>
                <c:pt idx="1">
                  <c:v>2346000</c:v>
                </c:pt>
                <c:pt idx="2">
                  <c:v>1295000</c:v>
                </c:pt>
              </c:numCache>
            </c:numRef>
          </c:val>
        </c:ser>
        <c:dLbls>
          <c:showVal val="1"/>
        </c:dLbls>
        <c:axId val="84411520"/>
        <c:axId val="88212224"/>
      </c:barChart>
      <c:catAx>
        <c:axId val="84411520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FFC000"/>
            </a:solidFill>
          </a:ln>
        </c:spPr>
        <c:txPr>
          <a:bodyPr/>
          <a:lstStyle/>
          <a:p>
            <a:pPr>
              <a:defRPr sz="1100" baseline="0">
                <a:solidFill>
                  <a:srgbClr val="FFC000"/>
                </a:solidFill>
              </a:defRPr>
            </a:pPr>
            <a:endParaRPr lang="es-ES"/>
          </a:p>
        </c:txPr>
        <c:crossAx val="88212224"/>
        <c:crosses val="autoZero"/>
        <c:auto val="1"/>
        <c:lblAlgn val="ctr"/>
        <c:lblOffset val="100"/>
      </c:catAx>
      <c:valAx>
        <c:axId val="88212224"/>
        <c:scaling>
          <c:orientation val="minMax"/>
        </c:scaling>
        <c:axPos val="l"/>
        <c:numFmt formatCode="#,##0" sourceLinked="1"/>
        <c:majorTickMark val="none"/>
        <c:tickLblPos val="none"/>
        <c:spPr>
          <a:noFill/>
          <a:ln w="25400">
            <a:solidFill>
              <a:srgbClr val="FFC000"/>
            </a:solidFill>
          </a:ln>
        </c:spPr>
        <c:crossAx val="84411520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0.04833</cdr:x>
      <cdr:y>0.11387</cdr:y>
    </cdr:from>
    <cdr:to>
      <cdr:x>0.95167</cdr:x>
      <cdr:y>0.23244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77692" y="323206"/>
          <a:ext cx="3321266" cy="336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Densidad poblacional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0.04833</cdr:x>
      <cdr:y>0.03333</cdr:y>
    </cdr:from>
    <cdr:to>
      <cdr:x>0.95167</cdr:x>
      <cdr:y>0.21519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25752" y="120384"/>
          <a:ext cx="4219556" cy="656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Producto bruto per cápita</a:t>
          </a:r>
        </a:p>
        <a:p xmlns:a="http://schemas.openxmlformats.org/drawingml/2006/main">
          <a:pPr algn="ctr"/>
          <a:r>
            <a:rPr lang="es-ES" sz="1100" b="1" i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(Dólares, Banco Mundial)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0.01305</cdr:x>
      <cdr:y>0.03333</cdr:y>
    </cdr:from>
    <cdr:to>
      <cdr:x>0.98858</cdr:x>
      <cdr:y>0.27637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0960" y="120384"/>
          <a:ext cx="4556760" cy="877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Pasajeros totales / población - 2014</a:t>
          </a:r>
        </a:p>
        <a:p xmlns:a="http://schemas.openxmlformats.org/drawingml/2006/main">
          <a:pPr algn="ctr"/>
          <a:r>
            <a:rPr lang="es-ES" sz="1000" b="1" i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(Según censos</a:t>
          </a:r>
          <a:r>
            <a:rPr lang="es-ES" sz="1000" b="1" i="1" baseline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 e</a:t>
          </a:r>
          <a:r>
            <a:rPr lang="es-ES" sz="1000" b="1" i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 información de cada país)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0.05094</cdr:x>
      <cdr:y>0.02032</cdr:y>
    </cdr:from>
    <cdr:to>
      <cdr:x>0.95428</cdr:x>
      <cdr:y>0.17943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85837" y="46252"/>
          <a:ext cx="3295452" cy="362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Superficie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0.05094</cdr:x>
      <cdr:y>0.02582</cdr:y>
    </cdr:from>
    <cdr:to>
      <cdr:x>0.95428</cdr:x>
      <cdr:y>0.18868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85833" y="59123"/>
          <a:ext cx="3295452" cy="37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Población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0.05824</cdr:x>
      <cdr:y>0.08351</cdr:y>
    </cdr:from>
    <cdr:to>
      <cdr:x>0.96158</cdr:x>
      <cdr:y>0.26537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23895" y="221924"/>
          <a:ext cx="3472700" cy="483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Superficie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0.05301</cdr:x>
      <cdr:y>0.11039</cdr:y>
    </cdr:from>
    <cdr:to>
      <cdr:x>0.95635</cdr:x>
      <cdr:y>0.29225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15617" y="354764"/>
          <a:ext cx="3674041" cy="584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Población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0.04622</cdr:x>
      <cdr:y>0.11971</cdr:y>
    </cdr:from>
    <cdr:to>
      <cdr:x>0.94956</cdr:x>
      <cdr:y>0.30157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08862" y="343208"/>
          <a:ext cx="4081886" cy="521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Densidad poblacional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0.04833</cdr:x>
      <cdr:y>0.03333</cdr:y>
    </cdr:from>
    <cdr:to>
      <cdr:x>0.95167</cdr:x>
      <cdr:y>0.31271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58358" y="94415"/>
          <a:ext cx="2959884" cy="791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Producto bruto per cápita</a:t>
          </a:r>
        </a:p>
        <a:p xmlns:a="http://schemas.openxmlformats.org/drawingml/2006/main">
          <a:pPr algn="ctr"/>
          <a:r>
            <a:rPr lang="es-ES" sz="1000" b="1" i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(Dólares, Banco Mundial)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0.04833</cdr:x>
      <cdr:y>0.03333</cdr:y>
    </cdr:from>
    <cdr:to>
      <cdr:x>0.95167</cdr:x>
      <cdr:y>0.28996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83401" y="85398"/>
          <a:ext cx="3427958" cy="657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Producto bruto</a:t>
          </a:r>
        </a:p>
        <a:p xmlns:a="http://schemas.openxmlformats.org/drawingml/2006/main">
          <a:pPr algn="ctr"/>
          <a:r>
            <a:rPr lang="es-ES" sz="1050" b="1" i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(M</a:t>
          </a:r>
          <a:r>
            <a:rPr lang="es-ES" sz="1000" b="1" i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illones de dólares, Banco Mundial)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0.04833</cdr:x>
      <cdr:y>0.03333</cdr:y>
    </cdr:from>
    <cdr:to>
      <cdr:x>0.95167</cdr:x>
      <cdr:y>0.21519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25752" y="120384"/>
          <a:ext cx="4219556" cy="656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Producto bruto</a:t>
          </a:r>
        </a:p>
        <a:p xmlns:a="http://schemas.openxmlformats.org/drawingml/2006/main">
          <a:pPr algn="ctr"/>
          <a:r>
            <a:rPr lang="es-ES" sz="1100" b="1" i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(Millones de dólares, Banco Mundial)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D550C-B86C-4839-93FC-1B9EF6189D58}" type="datetimeFigureOut">
              <a:rPr lang="es-ES" smtClean="0"/>
              <a:pPr/>
              <a:t>27/03/2016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123E0-388F-4CBC-BD71-1B17E5309F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23E0-388F-4CBC-BD71-1B17E5309FA8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CA1-6D54-4C13-BCA4-9BDCA2CB0A1C}" type="datetime1">
              <a:rPr lang="es-ES" smtClean="0"/>
              <a:pPr/>
              <a:t>27/03/2016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DE28-E01E-42E2-8918-0649D05610D5}" type="datetime1">
              <a:rPr lang="es-ES" smtClean="0"/>
              <a:pPr/>
              <a:t>27/03/2016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6D16-7826-4C8D-9043-DAFEA2EF8EF9}" type="datetime1">
              <a:rPr lang="es-ES" smtClean="0"/>
              <a:pPr/>
              <a:t>27/03/2016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DB12-27E1-4A99-9120-40B0AABE7ACC}" type="datetime1">
              <a:rPr lang="es-ES" smtClean="0"/>
              <a:pPr/>
              <a:t>27/03/2016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61EA-644E-4BCC-BAC9-E82FC43198A1}" type="datetime1">
              <a:rPr lang="es-ES" smtClean="0"/>
              <a:pPr/>
              <a:t>27/03/2016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C1B4-9855-40A1-8BD8-268367AA1D01}" type="datetime1">
              <a:rPr lang="es-ES" smtClean="0"/>
              <a:pPr/>
              <a:t>27/03/2016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6FE1-204F-465E-9F07-78A6747360C1}" type="datetime1">
              <a:rPr lang="es-ES" smtClean="0"/>
              <a:pPr/>
              <a:t>27/03/2016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FBA7-B37E-4A78-B3B1-78CE663B1A49}" type="datetime1">
              <a:rPr lang="es-ES" smtClean="0"/>
              <a:pPr/>
              <a:t>27/03/2016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4CA6-C355-4EDC-B562-06FA4AED45DC}" type="datetime1">
              <a:rPr lang="es-ES" smtClean="0"/>
              <a:pPr/>
              <a:t>27/03/2016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60EA-A03A-478F-9BF0-E9681AFB65D5}" type="datetime1">
              <a:rPr lang="es-ES" smtClean="0"/>
              <a:pPr/>
              <a:t>27/03/2016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2EAD-4EBE-434F-A3C4-5AD35668261E}" type="datetime1">
              <a:rPr lang="es-ES" smtClean="0"/>
              <a:pPr/>
              <a:t>27/03/2016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3D9EA-01C2-4827-8395-698A184E0584}" type="datetime1">
              <a:rPr lang="es-ES" smtClean="0"/>
              <a:pPr/>
              <a:t>27/03/2016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EEA5E-8CFA-4FBD-84E2-B60948F8E7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31745" name="Picture 1" descr="C:\ARCHIVOS PÚBLICOS + + + + + + +\Aviación\Consultorías y Política\CCM - 2015\Presentación\Mapa base América invert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48680"/>
            <a:ext cx="3372363" cy="558924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779912" y="620689"/>
            <a:ext cx="50405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El transporte aéreo en Argentina, Bolivia, Chile, Paraguay y Uruguay</a:t>
            </a:r>
          </a:p>
          <a:p>
            <a:endParaRPr lang="es-E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Pablo Luciano Potenze</a:t>
            </a:r>
          </a:p>
          <a:p>
            <a:endParaRPr lang="es-E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29 de marzo de 2016</a:t>
            </a:r>
          </a:p>
          <a:p>
            <a:endParaRPr lang="es-E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48699" y="4365103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  <a:latin typeface="Trebuchet MS" pitchFamily="34" charset="0"/>
              </a:rPr>
              <a:t>Instituto</a:t>
            </a:r>
          </a:p>
          <a:p>
            <a:r>
              <a:rPr lang="es-ES" sz="1400" b="1" dirty="0" err="1" smtClean="0">
                <a:solidFill>
                  <a:schemeClr val="bg1"/>
                </a:solidFill>
                <a:latin typeface="Trebuchet MS" pitchFamily="34" charset="0"/>
              </a:rPr>
              <a:t>Behring-Bellingshausen</a:t>
            </a:r>
            <a:r>
              <a:rPr lang="es-ES" sz="1400" b="1" dirty="0" smtClean="0">
                <a:solidFill>
                  <a:schemeClr val="bg1"/>
                </a:solidFill>
                <a:latin typeface="Trebuchet MS" pitchFamily="34" charset="0"/>
              </a:rPr>
              <a:t> para</a:t>
            </a:r>
          </a:p>
          <a:p>
            <a:r>
              <a:rPr lang="es-ES" sz="1400" b="1" dirty="0" smtClean="0">
                <a:solidFill>
                  <a:schemeClr val="bg1"/>
                </a:solidFill>
                <a:latin typeface="Trebuchet MS" pitchFamily="34" charset="0"/>
              </a:rPr>
              <a:t>las Américas</a:t>
            </a:r>
          </a:p>
          <a:p>
            <a:endParaRPr lang="es-ES" sz="12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r>
              <a:rPr lang="es-ES" sz="800" dirty="0" smtClean="0">
                <a:solidFill>
                  <a:schemeClr val="bg1"/>
                </a:solidFill>
                <a:latin typeface="Trebuchet MS" pitchFamily="34" charset="0"/>
              </a:rPr>
              <a:t>Montevideo</a:t>
            </a:r>
          </a:p>
          <a:p>
            <a:r>
              <a:rPr lang="es-ES" sz="800" dirty="0" smtClean="0">
                <a:solidFill>
                  <a:schemeClr val="bg1"/>
                </a:solidFill>
                <a:latin typeface="Trebuchet MS" pitchFamily="34" charset="0"/>
              </a:rPr>
              <a:t>Uruguay (Mercosur)</a:t>
            </a:r>
            <a:endParaRPr lang="es-ES" sz="8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2" name="Picture 5" descr="C:\ARCHIVOS PÚBLICOS + + + + + + +\Aviación\Consultorías y Política\CCM - 2015\Presentación\Logo con r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437112"/>
            <a:ext cx="1096779" cy="108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EEA5E-8CFA-4FBD-84E2-B60948F8E7AA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2050" name="Picture 2" descr="C:\ARCHIVOS PÚBLICOS + + + + + + +\Aviación\Consultorías y Política\CCM - 2015\Presentación\Mapa base América invert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054" y="0"/>
            <a:ext cx="4445210" cy="736734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45720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033327"/>
            <a:ext cx="9144000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4013" lvl="0" indent="-354013" algn="ctr" fontAlgn="base">
              <a:spcBef>
                <a:spcPct val="0"/>
              </a:spcBef>
              <a:spcAft>
                <a:spcPts val="1800"/>
              </a:spcAft>
            </a:pPr>
            <a:r>
              <a:rPr lang="es-ES" sz="4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 transporte aéreo</a:t>
            </a:r>
          </a:p>
          <a:p>
            <a:pPr marL="354013" lvl="0" indent="-354013" algn="ctr" fontAlgn="base">
              <a:spcBef>
                <a:spcPct val="0"/>
              </a:spcBef>
              <a:spcAft>
                <a:spcPts val="1800"/>
              </a:spcAft>
            </a:pPr>
            <a:endParaRPr lang="es-ES" sz="1200" b="1" dirty="0" smtClean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4013" lvl="0" indent="-354013" algn="just" fontAlgn="base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43 millones de pasajeros aéreos en 2014 (1,2% del total mundial).</a:t>
            </a:r>
          </a:p>
          <a:p>
            <a:pPr marL="354013" lvl="0" indent="-354013" algn="just" fontAlgn="base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Regímenes legales aeronáuticos variados.</a:t>
            </a:r>
          </a:p>
          <a:p>
            <a:pPr marL="354013" lvl="0" indent="-354013" algn="just" fontAlgn="base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Alrededor </a:t>
            </a:r>
            <a:r>
              <a:rPr lang="es-ES" sz="240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catorce </a:t>
            </a: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líneas aéreas regulares operando y algunas listas para empezar. </a:t>
            </a:r>
          </a:p>
          <a:p>
            <a:pPr marL="354013" lvl="0" indent="-354013" algn="just" fontAlgn="base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Las principales empresas están  perdiendo dinero.</a:t>
            </a:r>
          </a:p>
          <a:p>
            <a:pPr marL="354013" lvl="0" indent="-354013" algn="just" fontAlgn="base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flota total es de aproximadamente 280 máquinas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201613"/>
            <a:ext cx="72008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516216" y="1628800"/>
            <a:ext cx="2627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Crecimiento 2010-2014</a:t>
            </a:r>
          </a:p>
          <a:p>
            <a:endParaRPr lang="es-E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Bolivia  81%</a:t>
            </a:r>
          </a:p>
          <a:p>
            <a:r>
              <a:rPr lang="es-E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Chile 56%</a:t>
            </a:r>
          </a:p>
          <a:p>
            <a:r>
              <a:rPr lang="es-E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Paraguay 24%</a:t>
            </a:r>
          </a:p>
          <a:p>
            <a:r>
              <a:rPr lang="es-E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Argentina  19%</a:t>
            </a:r>
          </a:p>
          <a:p>
            <a:r>
              <a:rPr lang="es-E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Uruguay  -12%</a:t>
            </a:r>
            <a:endParaRPr lang="es-E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4 Gráfico"/>
          <p:cNvGraphicFramePr/>
          <p:nvPr/>
        </p:nvGraphicFramePr>
        <p:xfrm>
          <a:off x="1475656" y="692696"/>
          <a:ext cx="662473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11560" y="764704"/>
            <a:ext cx="79208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Argentina</a:t>
            </a:r>
          </a:p>
          <a:p>
            <a:endParaRPr lang="es-E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Legislación de 1967/71. Se cumple cuando se quiere.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Propiedad sustancial  nacional.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Cultura nacionalista y estatista.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Aeropuertos </a:t>
            </a:r>
            <a:r>
              <a:rPr lang="es-ES" sz="2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mayoritariamente concesionados </a:t>
            </a: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 subsidiados. Saturación  en los principales.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Una empresa estatal de alcance nacional  muy subsidiada (Aerolíneas/Austral).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Una empresa privada de capital internacional (LAN)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Una empresas privada subsidiada (Andes ).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Una organización militar difícil de explicar (LADE).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Acaba de dejar de operar otra empresa privada muy subsidiada (Sol).</a:t>
            </a:r>
            <a:endParaRPr lang="es-ES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3945" y="123232"/>
            <a:ext cx="4796327" cy="647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7170" name="Picture 2" descr="C:\ARCHIVOS PÚBLICOS + + + + + + +\Aviación\Figuras de aviación\Aeronaves\Jets transporte\B737\Aerolíneas\5 - Esquema Kirchner y Skyteam\B737 - 150503 - Aerolíneas - Córdoba -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2932"/>
            <a:ext cx="9144000" cy="641024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39552" y="476672"/>
            <a:ext cx="3960440" cy="59400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Aerolíneas Argentinas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A-330/340 (13)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Boeing 737/700/800 (42)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Embraer ERJ-180 (22)</a:t>
            </a:r>
          </a:p>
          <a:p>
            <a:pPr marL="176213" indent="-176213">
              <a:buFont typeface="Arial" pitchFamily="34" charset="0"/>
              <a:buChar char="•"/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LAN Argentina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Boeing 767/300ER (3)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A-320/340 (13)</a:t>
            </a:r>
          </a:p>
          <a:p>
            <a:pPr marL="176213" indent="-176213">
              <a:buFont typeface="Arial" pitchFamily="34" charset="0"/>
              <a:buChar char="•"/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Andes Líneas Aéreas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MD-80 (3)</a:t>
            </a:r>
          </a:p>
          <a:p>
            <a:pPr marL="176213" indent="-176213">
              <a:buFont typeface="Arial" pitchFamily="34" charset="0"/>
              <a:buChar char="•"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932040" y="476672"/>
            <a:ext cx="3960440" cy="49552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Sol Líneas Aéreas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SAAB SF.340 (3)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Bombardier CRJ-200 (3)</a:t>
            </a:r>
          </a:p>
          <a:p>
            <a:pPr marL="176213" indent="-176213">
              <a:buFont typeface="Arial" pitchFamily="34" charset="0"/>
              <a:buChar char="•"/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LADE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Fokker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F-28 (1)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DHC&amp; Twin Otter (3)</a:t>
            </a:r>
          </a:p>
          <a:p>
            <a:pPr marL="176213" indent="-176213">
              <a:buFont typeface="Arial" pitchFamily="34" charset="0"/>
              <a:buChar char="•"/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5724128" y="332656"/>
            <a:ext cx="103906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1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endParaRPr lang="es-ES" sz="1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724128" y="2492896"/>
            <a:ext cx="103906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1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endParaRPr lang="es-ES" sz="1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67544" y="404664"/>
            <a:ext cx="799288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Bolivia</a:t>
            </a:r>
          </a:p>
          <a:p>
            <a:endParaRPr lang="es-E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Legislación de 2004.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Propiedad sustancial  nacional. Se opone a los cielos abiertos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Cultura nacionalista y estatista. 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Tradición de usar aviones muy viejos.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Aeropuertos estatales, aunque algunos concesionados de modo no muy ortodoxo. 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Fuerte plan nacional de mejoras en los aeropuertos.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Una empresa estatal de alcance nacional (</a:t>
            </a:r>
            <a:r>
              <a:rPr lang="es-ES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BoA</a:t>
            </a: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Una empresa privada de capital internacional (Amaszonas)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Una empresa privada boliviana(</a:t>
            </a:r>
            <a:r>
              <a:rPr lang="es-ES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Ecojet</a:t>
            </a: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Una organización militar difícil de explicar (TAM).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8194" name="Picture 2" descr="C:\ARCHIVOS PÚBLICOS + + + + + + +\Aviación\Consultorías y Política\CCM - 2015\Presentación\Mapa Boli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95" y="357489"/>
            <a:ext cx="6365557" cy="616785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85791" cy="616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323528" y="260648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Boliviana de Aviación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Boeing 737/300 (11)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Boeing 737/500 (1)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Boeing 737/700 (3)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Boeing 767/300ER (2)</a:t>
            </a:r>
          </a:p>
          <a:p>
            <a:pPr marL="176213" indent="-176213">
              <a:buFont typeface="Arial" pitchFamily="34" charset="0"/>
              <a:buChar char="•"/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/>
            <a:r>
              <a:rPr lang="es-ES" sz="2800" b="1" dirty="0" err="1" smtClean="0">
                <a:latin typeface="Times New Roman" pitchFamily="18" charset="0"/>
                <a:cs typeface="Times New Roman" pitchFamily="18" charset="0"/>
              </a:rPr>
              <a:t>BoA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Regional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CRJ-200 (4)</a:t>
            </a:r>
          </a:p>
          <a:p>
            <a:pPr marL="176213" indent="-176213">
              <a:buFont typeface="Arial" pitchFamily="34" charset="0"/>
              <a:buChar char="•"/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Amaszonas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CRJ-200 (9)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183560" y="332656"/>
            <a:ext cx="3960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err="1" smtClean="0">
                <a:latin typeface="Times New Roman" pitchFamily="18" charset="0"/>
                <a:cs typeface="Times New Roman" pitchFamily="18" charset="0"/>
              </a:rPr>
              <a:t>Ecojet</a:t>
            </a:r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Bae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146 (4)</a:t>
            </a:r>
          </a:p>
          <a:p>
            <a:pPr marL="176213" indent="-176213">
              <a:buFont typeface="Arial" pitchFamily="34" charset="0"/>
              <a:buChar char="•"/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TAM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Xian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MA-60 (2)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Boeing 727/200 (1?)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Boeing 737/200 (6)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Boeing 737/300 (1)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Bae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146 (2)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CASA 212 (3?)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Convair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Liner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(?)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-1"/>
            <a:ext cx="3528392" cy="667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11560" y="548680"/>
            <a:ext cx="79928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Chile</a:t>
            </a:r>
          </a:p>
          <a:p>
            <a:endParaRPr lang="es-E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Legislación liberal que acepta inversiones extranjeras y cielos abiertos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Aeropuertos estatales, mayoritariamente  concesionados. 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Santiago está saturado, pero en vías de ampliación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Una empresa privada multinacional que aspira a mucho (LAN), asociada con la brasileña TAM.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Una empresa privada que dice ser low cost(Sky)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Una empresa privada chartera(Aerovías </a:t>
            </a:r>
            <a:r>
              <a:rPr lang="es-ES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Dap</a:t>
            </a: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52963"/>
            <a:ext cx="5040560" cy="701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05" y="44624"/>
            <a:ext cx="917868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23528" y="476672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LAN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Airbus A-319 (16)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Airbus A-320(57)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Airbus A-321 (5)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Boeing 767/300ER  (21)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Boeing 787/ (15)</a:t>
            </a:r>
          </a:p>
          <a:p>
            <a:pPr marL="176213" indent="-176213">
              <a:buFont typeface="Arial" pitchFamily="34" charset="0"/>
              <a:buChar char="•"/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/>
            <a:r>
              <a:rPr lang="es-ES" sz="2800" b="1" dirty="0" err="1" smtClean="0">
                <a:latin typeface="Times New Roman" pitchFamily="18" charset="0"/>
                <a:cs typeface="Times New Roman" pitchFamily="18" charset="0"/>
              </a:rPr>
              <a:t>Chilean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Airways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Boeing 737 (?)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823520" y="476672"/>
            <a:ext cx="432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Sky Airline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Airbus A-319 (13)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Airbus A-320 (2)</a:t>
            </a:r>
          </a:p>
          <a:p>
            <a:pPr marL="176213" indent="-176213"/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Aerovías DAP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Boeing 737/200 (2)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Bae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146 (3)</a:t>
            </a:r>
          </a:p>
          <a:p>
            <a:pPr marL="176213" indent="-176213"/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67544" y="404664"/>
            <a:ext cx="79928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Paraguay</a:t>
            </a:r>
          </a:p>
          <a:p>
            <a:endParaRPr lang="es-E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legislación (2002) no exige nacionalidad paraguaya a las empresas aerocomerciales.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Está bastante claro que el país no puede formar una aerolínea propia.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Aeropuertos estatales, por lo general primitivos.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TAM Paraguay es una parte de LATAM.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Sol de Paraguay es una buena intención, con capitales argentinos.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Amaszonas Paraguay, es una filial de la boliviana que está empezando.</a:t>
            </a: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Una organización militar de fomento mínima (TAM).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14027"/>
            <a:ext cx="4824536" cy="484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25</a:t>
            </a:fld>
            <a:endParaRPr lang="es-ES"/>
          </a:p>
        </p:txBody>
      </p:sp>
      <p:pic>
        <p:nvPicPr>
          <p:cNvPr id="4097" name="Picture 1" descr="C:\ARCHIVOS PÚBLICOS + + + + + + +\Aviación\Figuras de aviación\Aeronaves\Jets transporte\A320\TAM\05021 - A320 - TAM - PT-MZR - Aeroparque -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2054"/>
            <a:ext cx="9144000" cy="5153891"/>
          </a:xfrm>
          <a:prstGeom prst="rect">
            <a:avLst/>
          </a:prstGeom>
          <a:noFill/>
        </p:spPr>
      </p:pic>
      <p:pic>
        <p:nvPicPr>
          <p:cNvPr id="4098" name="Picture 2" descr="C:\ARCHIVOS PÚBLICOS + + + + + + +\Aviación\Figuras de aviación\Aeronaves\Jets transporte\A320\TAM\05021 - A320 - TAM - PT-MZR - Aeroparque -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2054"/>
            <a:ext cx="9144000" cy="515389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23528" y="836712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err="1" smtClean="0">
                <a:latin typeface="Times New Roman" pitchFamily="18" charset="0"/>
                <a:cs typeface="Times New Roman" pitchFamily="18" charset="0"/>
              </a:rPr>
              <a:t>Tam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Mercosur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Airbus A-320(4)</a:t>
            </a:r>
          </a:p>
          <a:p>
            <a:pPr marL="176213" indent="-176213">
              <a:buFont typeface="Arial" pitchFamily="34" charset="0"/>
              <a:buChar char="•"/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4048" y="836712"/>
            <a:ext cx="4139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Sol del Paraguay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Cessna Grand Caravan (1)</a:t>
            </a:r>
          </a:p>
          <a:p>
            <a:pPr marL="176213" indent="-176213">
              <a:buFont typeface="Arial" pitchFamily="34" charset="0"/>
              <a:buChar char="•"/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99792" y="4221088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Amaszonas Paraguay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CRJ-200 (1)</a:t>
            </a:r>
          </a:p>
          <a:p>
            <a:pPr marL="176213" indent="-176213">
              <a:buFont typeface="Arial" pitchFamily="34" charset="0"/>
              <a:buChar char="•"/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467544" y="271582"/>
            <a:ext cx="820891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Uruguay</a:t>
            </a:r>
          </a:p>
          <a:p>
            <a:endParaRPr lang="es-E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legislación (1974) hace reserva del tráfico doméstico para las empresas uruguayas y exige la propiedad sustancial de las aerolíneas uruguayas.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Uruguay puede vivir sin líneas aéreas propias, utilizando servicios internacionales extranjeros. Lo hace desde la década de 1920.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El país es muy chico. No tienen sentido los servicios domésticos.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El principal mercado era la Argentina , pero estaría cambiando por Brasil.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Aeropuertos de Montevideo y Punta del Este concesionados. El resto estatales, no muy buenos, </a:t>
            </a:r>
          </a:p>
          <a:p>
            <a:pPr lvl="1" indent="-280988">
              <a:buFont typeface="Arial" pitchFamily="34" charset="0"/>
              <a:buChar char="•"/>
            </a:pPr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Durante más de un año no hubo líneas aéreas regulares de bandera uruguaya.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27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171400"/>
            <a:ext cx="10575712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323528" y="836712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Alas Uruguay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Boeing 737/300 (3)</a:t>
            </a:r>
          </a:p>
          <a:p>
            <a:pPr marL="176213" indent="-176213">
              <a:buFont typeface="Arial" pitchFamily="34" charset="0"/>
              <a:buChar char="•"/>
            </a:pP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475656" y="134076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467544" y="692696"/>
            <a:ext cx="799288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Muchas gracias</a:t>
            </a:r>
          </a:p>
          <a:p>
            <a:pPr algn="ctr"/>
            <a:endParaRPr lang="es-ES" sz="4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4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4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4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4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80988" algn="ctr"/>
            <a:r>
              <a:rPr lang="es-E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pablopote@gmail.com</a:t>
            </a:r>
          </a:p>
          <a:p>
            <a:pPr lvl="1" indent="-280988" algn="ctr"/>
            <a:r>
              <a:rPr lang="es-E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www.gacetaeronautica.com</a:t>
            </a:r>
          </a:p>
          <a:p>
            <a:pPr lvl="1" indent="-280988"/>
            <a:endParaRPr lang="es-E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238850" cy="139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4 Gráfico"/>
          <p:cNvGraphicFramePr/>
          <p:nvPr/>
        </p:nvGraphicFramePr>
        <p:xfrm>
          <a:off x="2915816" y="4276725"/>
          <a:ext cx="367665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2 Gráfico"/>
          <p:cNvGraphicFramePr/>
          <p:nvPr/>
        </p:nvGraphicFramePr>
        <p:xfrm>
          <a:off x="2699792" y="188640"/>
          <a:ext cx="3648076" cy="227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3 Gráfico"/>
          <p:cNvGraphicFramePr/>
          <p:nvPr/>
        </p:nvGraphicFramePr>
        <p:xfrm>
          <a:off x="2843808" y="2348880"/>
          <a:ext cx="3648075" cy="228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923928" y="2348880"/>
            <a:ext cx="5040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Instituto</a:t>
            </a:r>
          </a:p>
          <a:p>
            <a:r>
              <a:rPr lang="es-ES" sz="2600" b="1" dirty="0" err="1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Behring-Bellingshausen</a:t>
            </a:r>
            <a:r>
              <a:rPr lang="es-ES" sz="2600" b="1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 para</a:t>
            </a:r>
          </a:p>
          <a:p>
            <a:r>
              <a:rPr lang="es-ES" sz="2600" b="1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las Américas</a:t>
            </a:r>
          </a:p>
          <a:p>
            <a:endParaRPr lang="es-ES" sz="2000" dirty="0" smtClean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  <a:p>
            <a:endParaRPr lang="es-ES" sz="2000" dirty="0" smtClean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  <a:p>
            <a:r>
              <a:rPr lang="es-ES" sz="160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Montevideo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Uruguay (Mercosur)</a:t>
            </a:r>
            <a:endParaRPr lang="es-ES" sz="1600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RCHIVOS PÚBLICOS + + + + + + +\Aviación\Consultorías y Política\CCM - 2015\Presentación\Logo con r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574" y="2420888"/>
            <a:ext cx="2337575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483768" y="1772816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Instituto</a:t>
            </a:r>
          </a:p>
          <a:p>
            <a:r>
              <a:rPr lang="es-ES" sz="1400" b="1" dirty="0" err="1" smtClean="0">
                <a:solidFill>
                  <a:schemeClr val="bg1"/>
                </a:solidFill>
              </a:rPr>
              <a:t>Behring-Bellingshausen</a:t>
            </a:r>
            <a:r>
              <a:rPr lang="es-ES" sz="1400" b="1" dirty="0" smtClean="0">
                <a:solidFill>
                  <a:schemeClr val="bg1"/>
                </a:solidFill>
              </a:rPr>
              <a:t> para</a:t>
            </a:r>
          </a:p>
          <a:p>
            <a:r>
              <a:rPr lang="es-ES" sz="1400" b="1" dirty="0" smtClean="0">
                <a:solidFill>
                  <a:schemeClr val="bg1"/>
                </a:solidFill>
              </a:rPr>
              <a:t>Las Américas</a:t>
            </a:r>
          </a:p>
          <a:p>
            <a:endParaRPr lang="es-ES" sz="1200" dirty="0" smtClean="0">
              <a:solidFill>
                <a:schemeClr val="bg1"/>
              </a:solidFill>
            </a:endParaRPr>
          </a:p>
          <a:p>
            <a:r>
              <a:rPr lang="es-ES" sz="800" dirty="0" smtClean="0">
                <a:solidFill>
                  <a:schemeClr val="bg1"/>
                </a:solidFill>
              </a:rPr>
              <a:t>Montevideo</a:t>
            </a:r>
          </a:p>
          <a:p>
            <a:r>
              <a:rPr lang="es-ES" sz="800" dirty="0" smtClean="0">
                <a:solidFill>
                  <a:schemeClr val="bg1"/>
                </a:solidFill>
              </a:rPr>
              <a:t>Uruguay (Mercosur)</a:t>
            </a:r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ARCHIVOS PÚBLICOS + + + + + + +\Aviación\Consultorías y Política\CCM - 2015\Presentación\Logo con r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989" y="1844825"/>
            <a:ext cx="1096779" cy="108114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4</a:t>
            </a:fld>
            <a:endParaRPr lang="es-ES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03648" y="476672"/>
          <a:ext cx="6768751" cy="4320482"/>
        </p:xfrm>
        <a:graphic>
          <a:graphicData uri="http://schemas.openxmlformats.org/drawingml/2006/table">
            <a:tbl>
              <a:tblPr/>
              <a:tblGrid>
                <a:gridCol w="2927754"/>
                <a:gridCol w="2175670"/>
                <a:gridCol w="1665327"/>
              </a:tblGrid>
              <a:tr h="524242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 dirty="0">
                          <a:solidFill>
                            <a:srgbClr val="FFC000"/>
                          </a:solidFill>
                          <a:latin typeface="Times New Roman"/>
                        </a:rPr>
                        <a:t>Ciudad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Población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País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2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Buenos Aires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12.806.866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Argentina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2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Santiago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6.447.073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Chile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2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La Paz y El Alto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1.613.457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Bolivia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2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Santa Cruz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1.473.457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Bolivia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2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Córdoba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1.329.604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Argentina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2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Montevideo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1.318.755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Uruguay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2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Rosario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FFC000"/>
                          </a:solidFill>
                          <a:latin typeface="Times New Roman"/>
                        </a:rPr>
                        <a:t>1.161.000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FFC000"/>
                          </a:solidFill>
                          <a:latin typeface="Times New Roman"/>
                        </a:rPr>
                        <a:t>Argentina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03648" y="530120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 ciudades de entre 500.000 y 999.00 habitantes</a:t>
            </a:r>
          </a:p>
          <a:p>
            <a:r>
              <a:rPr lang="es-E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59 ciudades de entre 100.000 y 499.000 habitantes</a:t>
            </a:r>
          </a:p>
          <a:p>
            <a:r>
              <a:rPr lang="es-E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Algunas ciudades de alto interés turístico y poca población</a:t>
            </a:r>
            <a:endParaRPr lang="es-E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5 Gráfico"/>
          <p:cNvGraphicFramePr/>
          <p:nvPr/>
        </p:nvGraphicFramePr>
        <p:xfrm>
          <a:off x="2699792" y="0"/>
          <a:ext cx="3844290" cy="225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6 Gráfico"/>
          <p:cNvGraphicFramePr/>
          <p:nvPr/>
        </p:nvGraphicFramePr>
        <p:xfrm>
          <a:off x="2627784" y="2060848"/>
          <a:ext cx="4067175" cy="242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7 Gráfico"/>
          <p:cNvGraphicFramePr/>
          <p:nvPr/>
        </p:nvGraphicFramePr>
        <p:xfrm>
          <a:off x="2555776" y="4149080"/>
          <a:ext cx="4392488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4 Gráfico"/>
          <p:cNvGraphicFramePr/>
          <p:nvPr/>
        </p:nvGraphicFramePr>
        <p:xfrm>
          <a:off x="2699792" y="3573016"/>
          <a:ext cx="3809999" cy="283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3 Gráfico"/>
          <p:cNvGraphicFramePr/>
          <p:nvPr/>
        </p:nvGraphicFramePr>
        <p:xfrm>
          <a:off x="2771800" y="476672"/>
          <a:ext cx="3794760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8 Gráfico"/>
          <p:cNvGraphicFramePr/>
          <p:nvPr/>
        </p:nvGraphicFramePr>
        <p:xfrm>
          <a:off x="2771800" y="188640"/>
          <a:ext cx="41044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9 Gráfico"/>
          <p:cNvGraphicFramePr/>
          <p:nvPr/>
        </p:nvGraphicFramePr>
        <p:xfrm>
          <a:off x="2771800" y="3461380"/>
          <a:ext cx="4320480" cy="339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115616" y="263691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Transporte aéreo</a:t>
            </a:r>
            <a:endParaRPr lang="es-ES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A5E-8CFA-4FBD-84E2-B60948F8E7AA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-27384"/>
            <a:ext cx="9190038" cy="614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288032" cy="28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893</Words>
  <Application>Microsoft Office PowerPoint</Application>
  <PresentationFormat>Presentación en pantalla (4:3)</PresentationFormat>
  <Paragraphs>269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33</cp:revision>
  <dcterms:created xsi:type="dcterms:W3CDTF">2016-01-02T23:11:05Z</dcterms:created>
  <dcterms:modified xsi:type="dcterms:W3CDTF">2016-03-27T21:54:20Z</dcterms:modified>
</cp:coreProperties>
</file>