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2" r:id="rId4"/>
    <p:sldId id="273" r:id="rId5"/>
    <p:sldId id="264" r:id="rId6"/>
    <p:sldId id="276" r:id="rId7"/>
    <p:sldId id="263" r:id="rId8"/>
    <p:sldId id="265" r:id="rId9"/>
    <p:sldId id="262" r:id="rId10"/>
    <p:sldId id="266" r:id="rId11"/>
    <p:sldId id="268" r:id="rId12"/>
    <p:sldId id="274" r:id="rId1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2525FF"/>
    <a:srgbClr val="38D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7" autoAdjust="0"/>
    <p:restoredTop sz="95492"/>
  </p:normalViewPr>
  <p:slideViewPr>
    <p:cSldViewPr snapToGrid="0">
      <p:cViewPr>
        <p:scale>
          <a:sx n="60" d="100"/>
          <a:sy n="60" d="100"/>
        </p:scale>
        <p:origin x="1192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88EA-B3EF-4D87-AD25-3341D5267FE5}" type="datetimeFigureOut">
              <a:rPr lang="es-AR" smtClean="0"/>
              <a:t>9/8/16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AF46-B202-42BB-AB87-D5A75293C2D5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121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88EA-B3EF-4D87-AD25-3341D5267FE5}" type="datetimeFigureOut">
              <a:rPr lang="es-AR" smtClean="0"/>
              <a:t>9/8/16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AF46-B202-42BB-AB87-D5A75293C2D5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797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88EA-B3EF-4D87-AD25-3341D5267FE5}" type="datetimeFigureOut">
              <a:rPr lang="es-AR" smtClean="0"/>
              <a:t>9/8/16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AF46-B202-42BB-AB87-D5A75293C2D5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025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88EA-B3EF-4D87-AD25-3341D5267FE5}" type="datetimeFigureOut">
              <a:rPr lang="es-AR" smtClean="0"/>
              <a:t>9/8/16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AF46-B202-42BB-AB87-D5A75293C2D5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7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88EA-B3EF-4D87-AD25-3341D5267FE5}" type="datetimeFigureOut">
              <a:rPr lang="es-AR" smtClean="0"/>
              <a:t>9/8/16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AF46-B202-42BB-AB87-D5A75293C2D5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135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88EA-B3EF-4D87-AD25-3341D5267FE5}" type="datetimeFigureOut">
              <a:rPr lang="es-AR" smtClean="0"/>
              <a:t>9/8/16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AF46-B202-42BB-AB87-D5A75293C2D5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802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88EA-B3EF-4D87-AD25-3341D5267FE5}" type="datetimeFigureOut">
              <a:rPr lang="es-AR" smtClean="0"/>
              <a:t>9/8/16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AF46-B202-42BB-AB87-D5A75293C2D5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11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88EA-B3EF-4D87-AD25-3341D5267FE5}" type="datetimeFigureOut">
              <a:rPr lang="es-AR" smtClean="0"/>
              <a:t>9/8/16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AF46-B202-42BB-AB87-D5A75293C2D5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33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88EA-B3EF-4D87-AD25-3341D5267FE5}" type="datetimeFigureOut">
              <a:rPr lang="es-AR" smtClean="0"/>
              <a:t>9/8/16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AF46-B202-42BB-AB87-D5A75293C2D5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009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88EA-B3EF-4D87-AD25-3341D5267FE5}" type="datetimeFigureOut">
              <a:rPr lang="es-AR" smtClean="0"/>
              <a:t>9/8/16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AF46-B202-42BB-AB87-D5A75293C2D5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004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88EA-B3EF-4D87-AD25-3341D5267FE5}" type="datetimeFigureOut">
              <a:rPr lang="es-AR" smtClean="0"/>
              <a:t>9/8/16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AF46-B202-42BB-AB87-D5A75293C2D5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343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388EA-B3EF-4D87-AD25-3341D5267FE5}" type="datetimeFigureOut">
              <a:rPr lang="es-AR" smtClean="0"/>
              <a:t>9/8/16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4AF46-B202-42BB-AB87-D5A75293C2D5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4329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gif"/><Relationship Id="rId1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iguel.pato.reg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24116"/>
            <a:ext cx="795847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s-AR" dirty="0">
                <a:solidFill>
                  <a:srgbClr val="FF9900"/>
                </a:solidFill>
              </a:rPr>
              <a:t>D</a:t>
            </a:r>
            <a:r>
              <a:rPr lang="es-AR" dirty="0" smtClean="0">
                <a:solidFill>
                  <a:srgbClr val="FF9900"/>
                </a:solidFill>
              </a:rPr>
              <a:t>emocracias revaluadas, exportaciones devaluadas y plata dulce en jaque…</a:t>
            </a:r>
            <a:endParaRPr lang="es-AR" dirty="0">
              <a:solidFill>
                <a:srgbClr val="FF99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5133126"/>
            <a:ext cx="6858000" cy="1655762"/>
          </a:xfrm>
        </p:spPr>
        <p:txBody>
          <a:bodyPr>
            <a:normAutofit/>
          </a:bodyPr>
          <a:lstStyle/>
          <a:p>
            <a:r>
              <a:rPr lang="es-AR" sz="2800" dirty="0" smtClean="0"/>
              <a:t>Montevideo</a:t>
            </a:r>
          </a:p>
          <a:p>
            <a:r>
              <a:rPr lang="es-AR" sz="2800" dirty="0" smtClean="0"/>
              <a:t>1 de Agosto de 2016</a:t>
            </a:r>
            <a:endParaRPr lang="es-AR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1" y="276448"/>
            <a:ext cx="5969621" cy="89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850900" y="317500"/>
            <a:ext cx="7442200" cy="53721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38DE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Elipse 4"/>
          <p:cNvSpPr/>
          <p:nvPr/>
        </p:nvSpPr>
        <p:spPr>
          <a:xfrm>
            <a:off x="4305192" y="3013102"/>
            <a:ext cx="3365500" cy="225425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/>
          <p:cNvSpPr/>
          <p:nvPr/>
        </p:nvSpPr>
        <p:spPr>
          <a:xfrm>
            <a:off x="5486400" y="4114800"/>
            <a:ext cx="1803400" cy="10604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2672631" y="1689100"/>
            <a:ext cx="321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7.000</a:t>
            </a:r>
            <a:endParaRPr lang="es-AR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836711" y="4362063"/>
            <a:ext cx="321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20</a:t>
            </a:r>
            <a:endParaRPr lang="es-AR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073388" y="3399956"/>
            <a:ext cx="321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100</a:t>
            </a:r>
            <a:endParaRPr lang="es-AR" sz="2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73" y="4378846"/>
            <a:ext cx="1440000" cy="14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48" y="3623937"/>
            <a:ext cx="1440000" cy="144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21" y="2262961"/>
            <a:ext cx="1440000" cy="144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71" y="1380456"/>
            <a:ext cx="1440000" cy="144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5" y="79566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77" y="1718174"/>
            <a:ext cx="1800000" cy="10314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60" y="4213928"/>
            <a:ext cx="1440000" cy="1584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03" y="4869543"/>
            <a:ext cx="1440000" cy="1584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8" y="2727033"/>
            <a:ext cx="1440000" cy="1584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57" y="219134"/>
            <a:ext cx="1440000" cy="1584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88" y="4790030"/>
            <a:ext cx="1440000" cy="1584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949" y="2615806"/>
            <a:ext cx="1440000" cy="1584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58" y="4079219"/>
            <a:ext cx="1440000" cy="1584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8" y="1136770"/>
            <a:ext cx="1440000" cy="1584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06" y="550494"/>
            <a:ext cx="1440000" cy="1584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85" y="802057"/>
            <a:ext cx="1440000" cy="85565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12" y="2315097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9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323528" y="1340768"/>
            <a:ext cx="1224136" cy="1728192"/>
          </a:xfrm>
          <a:prstGeom prst="rect">
            <a:avLst/>
          </a:prstGeom>
          <a:solidFill>
            <a:srgbClr val="FFFF6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Mistral" pitchFamily="66" charset="0"/>
              </a:rPr>
              <a:t>PE</a:t>
            </a:r>
          </a:p>
          <a:p>
            <a:pPr algn="ctr"/>
            <a:endParaRPr lang="es-AR" sz="32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47664" y="1052736"/>
            <a:ext cx="2592288" cy="3672408"/>
          </a:xfrm>
          <a:prstGeom prst="rect">
            <a:avLst/>
          </a:prstGeom>
          <a:solidFill>
            <a:srgbClr val="00FF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Mistral" pitchFamily="66" charset="0"/>
              </a:rPr>
              <a:t>BR</a:t>
            </a:r>
          </a:p>
          <a:p>
            <a:pPr algn="ctr"/>
            <a:endParaRPr lang="es-AR" sz="3200" b="1" dirty="0" smtClean="0">
              <a:solidFill>
                <a:schemeClr val="bg1"/>
              </a:solidFill>
              <a:latin typeface="Mistral" pitchFamily="66" charset="0"/>
            </a:endParaRPr>
          </a:p>
          <a:p>
            <a:pPr algn="ctr"/>
            <a:endParaRPr lang="es-AR" sz="3200" b="1" dirty="0" smtClean="0">
              <a:solidFill>
                <a:schemeClr val="bg1"/>
              </a:solidFill>
              <a:latin typeface="Mistral" pitchFamily="66" charset="0"/>
            </a:endParaRPr>
          </a:p>
          <a:p>
            <a:pPr algn="ctr"/>
            <a:endParaRPr lang="es-AR" sz="32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915816" y="4509120"/>
            <a:ext cx="792088" cy="720080"/>
          </a:xfrm>
          <a:prstGeom prst="rect">
            <a:avLst/>
          </a:prstGeom>
          <a:solidFill>
            <a:srgbClr val="00CCF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Mistral" pitchFamily="66" charset="0"/>
              </a:rPr>
              <a:t>UY</a:t>
            </a:r>
            <a:endParaRPr lang="es-AR" sz="32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55576" y="3284984"/>
            <a:ext cx="2160240" cy="3168352"/>
          </a:xfrm>
          <a:prstGeom prst="rect">
            <a:avLst/>
          </a:prstGeom>
          <a:solidFill>
            <a:srgbClr val="FF99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Mistral" pitchFamily="66" charset="0"/>
              </a:rPr>
              <a:t>    AR</a:t>
            </a:r>
            <a:endParaRPr lang="es-AR" sz="32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39552" y="3068960"/>
            <a:ext cx="648072" cy="3384376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tx1"/>
                </a:solidFill>
                <a:latin typeface="Mistral" pitchFamily="66" charset="0"/>
              </a:rPr>
              <a:t>CH</a:t>
            </a:r>
            <a:endParaRPr lang="es-AR" sz="3200" b="1" dirty="0">
              <a:solidFill>
                <a:schemeClr val="tx1"/>
              </a:solidFill>
              <a:latin typeface="Mistral" pitchFamily="66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27584" y="2348880"/>
            <a:ext cx="1152128" cy="1296144"/>
          </a:xfrm>
          <a:prstGeom prst="rect">
            <a:avLst/>
          </a:prstGeom>
          <a:solidFill>
            <a:srgbClr val="00A84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tx1"/>
                </a:solidFill>
                <a:latin typeface="Mistral" pitchFamily="66" charset="0"/>
              </a:rPr>
              <a:t>BO</a:t>
            </a:r>
          </a:p>
          <a:p>
            <a:pPr algn="ctr"/>
            <a:endParaRPr lang="es-AR" sz="3200" b="1" dirty="0" smtClean="0">
              <a:solidFill>
                <a:schemeClr val="tx1"/>
              </a:solidFill>
              <a:latin typeface="Mistral" pitchFamily="66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763688" y="2924944"/>
            <a:ext cx="1152128" cy="720080"/>
          </a:xfrm>
          <a:prstGeom prst="rect">
            <a:avLst/>
          </a:prstGeom>
          <a:solidFill>
            <a:srgbClr val="2525F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tx1"/>
                </a:solidFill>
                <a:latin typeface="Mistral" pitchFamily="66" charset="0"/>
              </a:rPr>
              <a:t>PY</a:t>
            </a:r>
            <a:endParaRPr lang="es-AR" sz="3200" b="1" dirty="0">
              <a:solidFill>
                <a:schemeClr val="tx1"/>
              </a:solidFill>
              <a:latin typeface="Mistral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3528" y="44624"/>
            <a:ext cx="7507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dirty="0" smtClean="0">
                <a:solidFill>
                  <a:srgbClr val="FF9900"/>
                </a:solidFill>
                <a:cs typeface="MV Boli" pitchFamily="2" charset="0"/>
              </a:rPr>
              <a:t>La Década de América Latina</a:t>
            </a:r>
            <a:endParaRPr lang="es-AR" sz="4800" dirty="0">
              <a:solidFill>
                <a:srgbClr val="FF9900"/>
              </a:solidFill>
              <a:cs typeface="MV Boli" pitchFamily="2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355976" y="1052736"/>
            <a:ext cx="45365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AR" sz="3200" dirty="0" smtClean="0">
                <a:latin typeface="+mn-lt"/>
              </a:rPr>
              <a:t>Se batieron records de 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s-AR" sz="3200" dirty="0" smtClean="0">
                <a:latin typeface="+mn-lt"/>
              </a:rPr>
              <a:t> Exportaciones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s-AR" sz="3200" dirty="0" smtClean="0">
                <a:latin typeface="+mn-lt"/>
              </a:rPr>
              <a:t> Inversión Extranjera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s-AR" sz="3200" dirty="0" smtClean="0">
                <a:latin typeface="+mn-lt"/>
              </a:rPr>
              <a:t> Consumo</a:t>
            </a:r>
          </a:p>
          <a:p>
            <a:endParaRPr lang="es-AR" sz="3200" dirty="0" smtClean="0">
              <a:solidFill>
                <a:schemeClr val="bg1"/>
              </a:solidFill>
              <a:latin typeface="+mn-lt"/>
            </a:endParaRPr>
          </a:p>
          <a:p>
            <a:r>
              <a:rPr lang="es-AR" sz="3600" i="1" dirty="0" smtClean="0">
                <a:solidFill>
                  <a:srgbClr val="FFFF00"/>
                </a:solidFill>
                <a:latin typeface="+mn-lt"/>
              </a:rPr>
              <a:t>Pero se habla sólo de inversores y muy poco del mercado real</a:t>
            </a:r>
            <a:endParaRPr lang="es-AR" sz="3600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273211" y="6475226"/>
            <a:ext cx="2841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hlinkClick r:id="rId2"/>
              </a:rPr>
              <a:t>miguel.pato.reg@gmail.com</a:t>
            </a:r>
            <a:endParaRPr lang="es-AR" dirty="0" smtClean="0"/>
          </a:p>
          <a:p>
            <a:endParaRPr lang="es-AR" dirty="0" smtClean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135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4 Rectángulo"/>
          <p:cNvSpPr/>
          <p:nvPr/>
        </p:nvSpPr>
        <p:spPr>
          <a:xfrm>
            <a:off x="323528" y="1340768"/>
            <a:ext cx="1224136" cy="1728192"/>
          </a:xfrm>
          <a:prstGeom prst="rect">
            <a:avLst/>
          </a:prstGeom>
          <a:solidFill>
            <a:srgbClr val="FFFF6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Mistral" pitchFamily="66" charset="0"/>
              </a:rPr>
              <a:t>PE</a:t>
            </a:r>
          </a:p>
          <a:p>
            <a:pPr algn="ctr"/>
            <a:endParaRPr lang="es-AR" sz="32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17" name="8 Rectángulo"/>
          <p:cNvSpPr/>
          <p:nvPr/>
        </p:nvSpPr>
        <p:spPr>
          <a:xfrm>
            <a:off x="1547664" y="1052736"/>
            <a:ext cx="2592288" cy="3672408"/>
          </a:xfrm>
          <a:prstGeom prst="rect">
            <a:avLst/>
          </a:prstGeom>
          <a:solidFill>
            <a:srgbClr val="00FF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Mistral" pitchFamily="66" charset="0"/>
              </a:rPr>
              <a:t>BR</a:t>
            </a:r>
          </a:p>
          <a:p>
            <a:pPr algn="ctr"/>
            <a:endParaRPr lang="es-AR" sz="3200" b="1" dirty="0" smtClean="0">
              <a:solidFill>
                <a:schemeClr val="bg1"/>
              </a:solidFill>
              <a:latin typeface="Mistral" pitchFamily="66" charset="0"/>
            </a:endParaRPr>
          </a:p>
          <a:p>
            <a:pPr algn="ctr"/>
            <a:endParaRPr lang="es-AR" sz="3200" b="1" dirty="0" smtClean="0">
              <a:solidFill>
                <a:schemeClr val="bg1"/>
              </a:solidFill>
              <a:latin typeface="Mistral" pitchFamily="66" charset="0"/>
            </a:endParaRPr>
          </a:p>
          <a:p>
            <a:pPr algn="ctr"/>
            <a:endParaRPr lang="es-AR" sz="32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18" name="9 Rectángulo"/>
          <p:cNvSpPr/>
          <p:nvPr/>
        </p:nvSpPr>
        <p:spPr>
          <a:xfrm>
            <a:off x="2915816" y="4509120"/>
            <a:ext cx="792088" cy="720080"/>
          </a:xfrm>
          <a:prstGeom prst="rect">
            <a:avLst/>
          </a:prstGeom>
          <a:solidFill>
            <a:srgbClr val="00CCF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Mistral" pitchFamily="66" charset="0"/>
              </a:rPr>
              <a:t>UY</a:t>
            </a:r>
            <a:endParaRPr lang="es-AR" sz="32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19" name="10 Rectángulo"/>
          <p:cNvSpPr/>
          <p:nvPr/>
        </p:nvSpPr>
        <p:spPr>
          <a:xfrm>
            <a:off x="755576" y="3284984"/>
            <a:ext cx="2160240" cy="3168352"/>
          </a:xfrm>
          <a:prstGeom prst="rect">
            <a:avLst/>
          </a:prstGeom>
          <a:solidFill>
            <a:srgbClr val="FF99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Mistral" pitchFamily="66" charset="0"/>
              </a:rPr>
              <a:t>    AR</a:t>
            </a:r>
            <a:endParaRPr lang="es-AR" sz="32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20" name="11 Rectángulo"/>
          <p:cNvSpPr/>
          <p:nvPr/>
        </p:nvSpPr>
        <p:spPr>
          <a:xfrm>
            <a:off x="539552" y="3068960"/>
            <a:ext cx="648072" cy="3384376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tx1"/>
                </a:solidFill>
                <a:latin typeface="Mistral" pitchFamily="66" charset="0"/>
              </a:rPr>
              <a:t>CH</a:t>
            </a:r>
            <a:endParaRPr lang="es-AR" sz="3200" b="1" dirty="0">
              <a:solidFill>
                <a:schemeClr val="tx1"/>
              </a:solidFill>
              <a:latin typeface="Mistral" pitchFamily="66" charset="0"/>
            </a:endParaRPr>
          </a:p>
        </p:txBody>
      </p:sp>
      <p:sp>
        <p:nvSpPr>
          <p:cNvPr id="21" name="13 Rectángulo"/>
          <p:cNvSpPr/>
          <p:nvPr/>
        </p:nvSpPr>
        <p:spPr>
          <a:xfrm>
            <a:off x="827584" y="2348880"/>
            <a:ext cx="1152128" cy="1296144"/>
          </a:xfrm>
          <a:prstGeom prst="rect">
            <a:avLst/>
          </a:prstGeom>
          <a:solidFill>
            <a:srgbClr val="00A84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tx1"/>
                </a:solidFill>
                <a:latin typeface="Mistral" pitchFamily="66" charset="0"/>
              </a:rPr>
              <a:t>BO</a:t>
            </a:r>
          </a:p>
          <a:p>
            <a:pPr algn="ctr"/>
            <a:endParaRPr lang="es-AR" sz="3200" b="1" dirty="0" smtClean="0">
              <a:solidFill>
                <a:schemeClr val="tx1"/>
              </a:solidFill>
              <a:latin typeface="Mistral" pitchFamily="66" charset="0"/>
            </a:endParaRPr>
          </a:p>
        </p:txBody>
      </p:sp>
      <p:sp>
        <p:nvSpPr>
          <p:cNvPr id="22" name="12 Rectángulo"/>
          <p:cNvSpPr/>
          <p:nvPr/>
        </p:nvSpPr>
        <p:spPr>
          <a:xfrm>
            <a:off x="1763688" y="2924944"/>
            <a:ext cx="1152128" cy="720080"/>
          </a:xfrm>
          <a:prstGeom prst="rect">
            <a:avLst/>
          </a:prstGeom>
          <a:solidFill>
            <a:srgbClr val="0000F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tx1"/>
                </a:solidFill>
                <a:latin typeface="Mistral" pitchFamily="66" charset="0"/>
              </a:rPr>
              <a:t>PY</a:t>
            </a:r>
            <a:endParaRPr lang="es-AR" sz="3200" b="1" dirty="0">
              <a:solidFill>
                <a:schemeClr val="tx1"/>
              </a:solidFill>
              <a:latin typeface="Mistral" pitchFamily="66" charset="0"/>
            </a:endParaRPr>
          </a:p>
        </p:txBody>
      </p:sp>
      <p:sp>
        <p:nvSpPr>
          <p:cNvPr id="23" name="15 CuadroTexto"/>
          <p:cNvSpPr txBox="1"/>
          <p:nvPr/>
        </p:nvSpPr>
        <p:spPr>
          <a:xfrm>
            <a:off x="323528" y="44624"/>
            <a:ext cx="3463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dirty="0" smtClean="0">
                <a:solidFill>
                  <a:srgbClr val="FF9900"/>
                </a:solidFill>
                <a:cs typeface="MV Boli" pitchFamily="2" charset="0"/>
              </a:rPr>
              <a:t>Vamos a ver:</a:t>
            </a:r>
            <a:endParaRPr lang="es-AR" sz="4800" dirty="0">
              <a:solidFill>
                <a:srgbClr val="FF9900"/>
              </a:solidFill>
              <a:cs typeface="MV Boli" pitchFamily="2" charset="0"/>
            </a:endParaRPr>
          </a:p>
        </p:txBody>
      </p:sp>
      <p:sp>
        <p:nvSpPr>
          <p:cNvPr id="24" name="17 Rectángulo redondeado"/>
          <p:cNvSpPr/>
          <p:nvPr/>
        </p:nvSpPr>
        <p:spPr>
          <a:xfrm>
            <a:off x="4860032" y="2708792"/>
            <a:ext cx="4032448" cy="1152256"/>
          </a:xfrm>
          <a:prstGeom prst="roundRect">
            <a:avLst/>
          </a:prstGeom>
          <a:solidFill>
            <a:srgbClr val="00743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cs typeface="MV Boli" pitchFamily="2" charset="0"/>
              </a:rPr>
              <a:t>Análisis de los recursos y del camino andado</a:t>
            </a:r>
          </a:p>
        </p:txBody>
      </p:sp>
      <p:sp>
        <p:nvSpPr>
          <p:cNvPr id="25" name="18 Rectángulo redondeado"/>
          <p:cNvSpPr/>
          <p:nvPr/>
        </p:nvSpPr>
        <p:spPr>
          <a:xfrm>
            <a:off x="4716016" y="692696"/>
            <a:ext cx="4032448" cy="1152256"/>
          </a:xfrm>
          <a:prstGeom prst="roundRect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cs typeface="MV Boli" pitchFamily="2" charset="0"/>
              </a:rPr>
              <a:t>El negocio del turismo y la hospitalidad en contexto</a:t>
            </a:r>
          </a:p>
        </p:txBody>
      </p:sp>
      <p:sp>
        <p:nvSpPr>
          <p:cNvPr id="26" name="19 Rectángulo redondeado"/>
          <p:cNvSpPr/>
          <p:nvPr/>
        </p:nvSpPr>
        <p:spPr>
          <a:xfrm>
            <a:off x="4860032" y="4869160"/>
            <a:ext cx="4032448" cy="1152256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cs typeface="MV Boli" pitchFamily="2" charset="0"/>
              </a:rPr>
              <a:t>Propuestas para las ciudades del Río de la Plata</a:t>
            </a:r>
            <a:endParaRPr lang="es-AR" sz="2400" dirty="0"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http://www.kellerink.com/sites/kellerink.com/files/imagecache/320_prod/The_Millionaire_Real_Estate_Investor_poste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8836" y="260648"/>
            <a:ext cx="2819588" cy="1800199"/>
          </a:xfrm>
          <a:prstGeom prst="rect">
            <a:avLst/>
          </a:prstGeom>
          <a:noFill/>
        </p:spPr>
      </p:pic>
      <p:pic>
        <p:nvPicPr>
          <p:cNvPr id="44034" name="Picture 2" descr="http://ganedinerosindinero.com/n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412776"/>
            <a:ext cx="2628900" cy="3743325"/>
          </a:xfrm>
          <a:prstGeom prst="rect">
            <a:avLst/>
          </a:prstGeom>
          <a:noFill/>
        </p:spPr>
      </p:pic>
      <p:pic>
        <p:nvPicPr>
          <p:cNvPr id="79878" name="Picture 6" descr="http://tupuedesvendermas.com/popup_archivos/image00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4860032" cy="3561620"/>
          </a:xfrm>
          <a:prstGeom prst="rect">
            <a:avLst/>
          </a:prstGeom>
          <a:noFill/>
        </p:spPr>
      </p:pic>
      <p:pic>
        <p:nvPicPr>
          <p:cNvPr id="79882" name="Picture 10" descr="https://lh4.ggpht.com/QEYfcHY7mwUEqZph2Bh6fn50XiTbvSowt443DZXvXrYaHrE9bbEIE4aai3TizvUpPsr7=w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708920"/>
            <a:ext cx="3456384" cy="3456384"/>
          </a:xfrm>
          <a:prstGeom prst="rect">
            <a:avLst/>
          </a:prstGeom>
          <a:noFill/>
        </p:spPr>
      </p:pic>
      <p:pic>
        <p:nvPicPr>
          <p:cNvPr id="79884" name="Picture 12" descr="http://www.kellerink.com/sites/kellerink.com/files/imagecache/320_prod/The_Millionaire_Real_Estate_Investor_Audio_cover_2.png"/>
          <p:cNvPicPr>
            <a:picLocks noChangeAspect="1" noChangeArrowheads="1"/>
          </p:cNvPicPr>
          <p:nvPr/>
        </p:nvPicPr>
        <p:blipFill>
          <a:blip r:embed="rId6" cstate="print"/>
          <a:srcRect l="18532" r="20033"/>
          <a:stretch>
            <a:fillRect/>
          </a:stretch>
        </p:blipFill>
        <p:spPr bwMode="auto">
          <a:xfrm>
            <a:off x="5580112" y="3573016"/>
            <a:ext cx="3312368" cy="3441949"/>
          </a:xfrm>
          <a:prstGeom prst="rect">
            <a:avLst/>
          </a:prstGeom>
          <a:noFill/>
        </p:spPr>
      </p:pic>
      <p:pic>
        <p:nvPicPr>
          <p:cNvPr id="79886" name="Picture 14" descr="http://media.cagle.com/91/2009/07/02/66336_600.jpg"/>
          <p:cNvPicPr>
            <a:picLocks noChangeAspect="1" noChangeArrowheads="1"/>
          </p:cNvPicPr>
          <p:nvPr/>
        </p:nvPicPr>
        <p:blipFill>
          <a:blip r:embed="rId7" cstate="print"/>
          <a:srcRect b="14292"/>
          <a:stretch>
            <a:fillRect/>
          </a:stretch>
        </p:blipFill>
        <p:spPr bwMode="auto">
          <a:xfrm>
            <a:off x="1" y="332656"/>
            <a:ext cx="4283968" cy="2551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74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48589" r="17282" b="-1"/>
          <a:stretch/>
        </p:blipFill>
        <p:spPr>
          <a:xfrm>
            <a:off x="127000" y="2610126"/>
            <a:ext cx="8748000" cy="3451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650" y="1444626"/>
            <a:ext cx="7886700" cy="1325563"/>
          </a:xfrm>
        </p:spPr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17282" b="77202"/>
          <a:stretch/>
        </p:blipFill>
        <p:spPr>
          <a:xfrm>
            <a:off x="127000" y="1079514"/>
            <a:ext cx="8748000" cy="15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0" y="504527"/>
            <a:ext cx="9144000" cy="509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1" y="2966936"/>
            <a:ext cx="6031149" cy="38910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67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75" y="244548"/>
            <a:ext cx="7981544" cy="619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3038" r="34188" b="1785"/>
          <a:stretch/>
        </p:blipFill>
        <p:spPr>
          <a:xfrm>
            <a:off x="234000" y="666749"/>
            <a:ext cx="8557575" cy="49720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87169" b="94614"/>
          <a:stretch/>
        </p:blipFill>
        <p:spPr>
          <a:xfrm>
            <a:off x="7284243" y="738189"/>
            <a:ext cx="1797844" cy="442710"/>
          </a:xfrm>
          <a:prstGeom prst="rect">
            <a:avLst/>
          </a:prstGeom>
        </p:spPr>
      </p:pic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1" y="3514725"/>
            <a:ext cx="2334992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2244</TotalTime>
  <Words>95</Words>
  <Application>Microsoft Macintosh PowerPoint</Application>
  <PresentationFormat>Presentación en pantalla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Mistral</vt:lpstr>
      <vt:lpstr>MV Boli</vt:lpstr>
      <vt:lpstr>Wingdings</vt:lpstr>
      <vt:lpstr>Office Theme</vt:lpstr>
      <vt:lpstr>Democracias revaluadas, exportaciones devaluadas y plata dulce en jaque…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Usuario de Microsoft Office</cp:lastModifiedBy>
  <cp:revision>34</cp:revision>
  <dcterms:created xsi:type="dcterms:W3CDTF">2016-07-30T23:18:28Z</dcterms:created>
  <dcterms:modified xsi:type="dcterms:W3CDTF">2016-08-10T02:39:36Z</dcterms:modified>
</cp:coreProperties>
</file>