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0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1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5.xml" ContentType="application/vnd.openxmlformats-officedocument.presentationml.notesSlid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32"/>
  </p:notesMasterIdLst>
  <p:sldIdLst>
    <p:sldId id="3494" r:id="rId5"/>
    <p:sldId id="4116" r:id="rId6"/>
    <p:sldId id="4427" r:id="rId7"/>
    <p:sldId id="4054" r:id="rId8"/>
    <p:sldId id="4438" r:id="rId9"/>
    <p:sldId id="4407" r:id="rId10"/>
    <p:sldId id="4426" r:id="rId11"/>
    <p:sldId id="4410" r:id="rId12"/>
    <p:sldId id="3467" r:id="rId13"/>
    <p:sldId id="3442" r:id="rId14"/>
    <p:sldId id="4415" r:id="rId15"/>
    <p:sldId id="4398" r:id="rId16"/>
    <p:sldId id="4112" r:id="rId17"/>
    <p:sldId id="4422" r:id="rId18"/>
    <p:sldId id="4052" r:id="rId19"/>
    <p:sldId id="4046" r:id="rId20"/>
    <p:sldId id="4440" r:id="rId21"/>
    <p:sldId id="4045" r:id="rId22"/>
    <p:sldId id="4113" r:id="rId23"/>
    <p:sldId id="4437" r:id="rId24"/>
    <p:sldId id="4432" r:id="rId25"/>
    <p:sldId id="4441" r:id="rId26"/>
    <p:sldId id="3423" r:id="rId27"/>
    <p:sldId id="2641" r:id="rId28"/>
    <p:sldId id="4414" r:id="rId29"/>
    <p:sldId id="4439" r:id="rId30"/>
    <p:sldId id="3451" r:id="rId31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5BEE0C-2D71-BC9D-B11F-321D77D0FFFC}" name="Martin Alesina" initials="MA" userId="S::malesina@ceres-uy.org::28ad3a25-5efb-437c-b7dc-a22022bb7b57" providerId="AD"/>
  <p188:author id="{5474C32B-9E09-D671-CFCA-CCED85D1BA52}" name="Carlos Díaz" initials="CD" userId="S::CARLOS.DIAZ@ucu.edu.uy::ebbd2e8a-f2b9-48ed-bb1b-e6af71209c24" providerId="AD"/>
  <p188:author id="{CDBA3BD8-B995-6C66-3208-9510C21D79D4}" name="Florencia Betancor" initials="FB" userId="S::fbetancor@ceres-uy.org::f330257c-3ba9-49d0-9567-61d2429939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ÍA BETANCOR" initials="MB" lastIdx="1" clrIdx="0">
    <p:extLst>
      <p:ext uri="{19B8F6BF-5375-455C-9EA6-DF929625EA0E}">
        <p15:presenceInfo xmlns:p15="http://schemas.microsoft.com/office/powerpoint/2012/main" userId="MARÍA BETANC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0B4"/>
    <a:srgbClr val="203864"/>
    <a:srgbClr val="FBBAB3"/>
    <a:srgbClr val="FAD9C2"/>
    <a:srgbClr val="FCB0AA"/>
    <a:srgbClr val="CC0000"/>
    <a:srgbClr val="3BFF3B"/>
    <a:srgbClr val="00FF00"/>
    <a:srgbClr val="33CC33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Data\Data%20crucer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Setiembre\Turismo%20emisiv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Data\empleo_turistic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segmentacion_emple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segmentacion_emple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desemple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desemple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automatizacion_v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automatizacion_v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\Estimaci&#243;n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Estimaci&#243;n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Archivos%20-%20F\Personales\Gonzalo%20A\Turismo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Archivos%20-%20F\Personales\Gonzalo%20A\Turismo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Elaboracion%20CST\Calculo%20Peso%20Turismo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\gas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Monitor%20Diciembre\ejercicio%20argentin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Monitor%20Diciembre\tcr%20brasi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201.5\e\PRODUCTOS%20CERES\Policy%20Brief\Turismo\Data\Ing%20egr%202000%20-%20junio%202022.xls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01.5\e\PRODUCTOS%20CERES\Policy%20Brief\Turismo\Data\aeropuer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89195084994951E-2"/>
          <c:y val="2.2624434389140271E-2"/>
          <c:w val="0.91750212944195975"/>
          <c:h val="0.83726202973019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TODOS!$H$302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TODOS!$H$303:$H$325</c:f>
              <c:numCache>
                <c:formatCode>General</c:formatCode>
                <c:ptCount val="23"/>
                <c:pt idx="0">
                  <c:v>1476.029</c:v>
                </c:pt>
                <c:pt idx="1">
                  <c:v>1440.057</c:v>
                </c:pt>
                <c:pt idx="2">
                  <c:v>785.322</c:v>
                </c:pt>
                <c:pt idx="3">
                  <c:v>840.678</c:v>
                </c:pt>
                <c:pt idx="4">
                  <c:v>1078.3630000000001</c:v>
                </c:pt>
                <c:pt idx="5">
                  <c:v>1077.125</c:v>
                </c:pt>
                <c:pt idx="6">
                  <c:v>954.09299999999996</c:v>
                </c:pt>
                <c:pt idx="7">
                  <c:v>888.85199999999998</c:v>
                </c:pt>
                <c:pt idx="8">
                  <c:v>1025.577</c:v>
                </c:pt>
                <c:pt idx="9">
                  <c:v>1150.1869999999999</c:v>
                </c:pt>
                <c:pt idx="10">
                  <c:v>1275.3140000000001</c:v>
                </c:pt>
                <c:pt idx="11">
                  <c:v>1756.4970000000001</c:v>
                </c:pt>
                <c:pt idx="12">
                  <c:v>1832.5139999999999</c:v>
                </c:pt>
                <c:pt idx="13">
                  <c:v>1703.857</c:v>
                </c:pt>
                <c:pt idx="14">
                  <c:v>1538.577</c:v>
                </c:pt>
                <c:pt idx="15">
                  <c:v>1754.5419999999999</c:v>
                </c:pt>
                <c:pt idx="16">
                  <c:v>2195.4389999999999</c:v>
                </c:pt>
                <c:pt idx="17">
                  <c:v>2734.0619999999999</c:v>
                </c:pt>
                <c:pt idx="18">
                  <c:v>2363.808</c:v>
                </c:pt>
                <c:pt idx="19">
                  <c:v>1800.1279999999999</c:v>
                </c:pt>
                <c:pt idx="20">
                  <c:v>702.23500000000001</c:v>
                </c:pt>
                <c:pt idx="21">
                  <c:v>214.16300000000001</c:v>
                </c:pt>
                <c:pt idx="22">
                  <c:v>840.73500000000001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E-496C-9EA0-C02D58A04A4B}"/>
            </c:ext>
          </c:extLst>
        </c:ser>
        <c:ser>
          <c:idx val="1"/>
          <c:order val="1"/>
          <c:tx>
            <c:strRef>
              <c:f>TODOS!$I$302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F3B9">
                <a:alpha val="63000"/>
              </a:srgb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TODOS!$I$303:$I$325</c:f>
              <c:numCache>
                <c:formatCode>General</c:formatCode>
                <c:ptCount val="23"/>
                <c:pt idx="0">
                  <c:v>141.143</c:v>
                </c:pt>
                <c:pt idx="1">
                  <c:v>128.13999999999999</c:v>
                </c:pt>
                <c:pt idx="2">
                  <c:v>119.044</c:v>
                </c:pt>
                <c:pt idx="3">
                  <c:v>151.38300000000001</c:v>
                </c:pt>
                <c:pt idx="4">
                  <c:v>187.744</c:v>
                </c:pt>
                <c:pt idx="5">
                  <c:v>197.73699999999999</c:v>
                </c:pt>
                <c:pt idx="6">
                  <c:v>228.185</c:v>
                </c:pt>
                <c:pt idx="7">
                  <c:v>287.70100000000002</c:v>
                </c:pt>
                <c:pt idx="8">
                  <c:v>300.78800000000001</c:v>
                </c:pt>
                <c:pt idx="9">
                  <c:v>265.49900000000002</c:v>
                </c:pt>
                <c:pt idx="10">
                  <c:v>380.16399999999999</c:v>
                </c:pt>
                <c:pt idx="11">
                  <c:v>431.04</c:v>
                </c:pt>
                <c:pt idx="12">
                  <c:v>406.31099999999998</c:v>
                </c:pt>
                <c:pt idx="13">
                  <c:v>399.99400000000003</c:v>
                </c:pt>
                <c:pt idx="14">
                  <c:v>474.10199999999998</c:v>
                </c:pt>
                <c:pt idx="15">
                  <c:v>438.44900000000001</c:v>
                </c:pt>
                <c:pt idx="16">
                  <c:v>440.16500000000002</c:v>
                </c:pt>
                <c:pt idx="17">
                  <c:v>510.31400000000002</c:v>
                </c:pt>
                <c:pt idx="18">
                  <c:v>471.85700000000003</c:v>
                </c:pt>
                <c:pt idx="19">
                  <c:v>491.697</c:v>
                </c:pt>
                <c:pt idx="20">
                  <c:v>150.613</c:v>
                </c:pt>
                <c:pt idx="21">
                  <c:v>108.711</c:v>
                </c:pt>
                <c:pt idx="22">
                  <c:v>259.584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E-496C-9EA0-C02D58A04A4B}"/>
            </c:ext>
          </c:extLst>
        </c:ser>
        <c:ser>
          <c:idx val="2"/>
          <c:order val="2"/>
          <c:tx>
            <c:strRef>
              <c:f>TODOS!$J$302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TODOS!$J$303:$J$325</c:f>
              <c:numCache>
                <c:formatCode>General</c:formatCode>
                <c:ptCount val="23"/>
                <c:pt idx="0">
                  <c:v>32.206000000000003</c:v>
                </c:pt>
                <c:pt idx="1">
                  <c:v>30.722000000000001</c:v>
                </c:pt>
                <c:pt idx="2">
                  <c:v>25.809000000000001</c:v>
                </c:pt>
                <c:pt idx="3">
                  <c:v>35.691000000000003</c:v>
                </c:pt>
                <c:pt idx="4">
                  <c:v>46.372</c:v>
                </c:pt>
                <c:pt idx="5">
                  <c:v>62.286999999999999</c:v>
                </c:pt>
                <c:pt idx="6">
                  <c:v>62.834000000000003</c:v>
                </c:pt>
                <c:pt idx="7">
                  <c:v>64.992000000000004</c:v>
                </c:pt>
                <c:pt idx="8">
                  <c:v>67.784000000000006</c:v>
                </c:pt>
                <c:pt idx="9">
                  <c:v>67.222999999999999</c:v>
                </c:pt>
                <c:pt idx="10">
                  <c:v>62.432000000000002</c:v>
                </c:pt>
                <c:pt idx="11">
                  <c:v>60.575000000000003</c:v>
                </c:pt>
                <c:pt idx="12">
                  <c:v>57.962000000000003</c:v>
                </c:pt>
                <c:pt idx="13">
                  <c:v>54.545000000000002</c:v>
                </c:pt>
                <c:pt idx="14">
                  <c:v>55.642000000000003</c:v>
                </c:pt>
                <c:pt idx="15">
                  <c:v>56.021999999999998</c:v>
                </c:pt>
                <c:pt idx="16">
                  <c:v>57.951000000000001</c:v>
                </c:pt>
                <c:pt idx="17">
                  <c:v>58.317</c:v>
                </c:pt>
                <c:pt idx="18">
                  <c:v>59.884</c:v>
                </c:pt>
                <c:pt idx="19">
                  <c:v>62.024000000000001</c:v>
                </c:pt>
                <c:pt idx="20">
                  <c:v>17.28</c:v>
                </c:pt>
                <c:pt idx="21">
                  <c:v>9.0419999999999998</c:v>
                </c:pt>
                <c:pt idx="22">
                  <c:v>35.518999999999998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96C-9EA0-C02D58A04A4B}"/>
            </c:ext>
          </c:extLst>
        </c:ser>
        <c:ser>
          <c:idx val="3"/>
          <c:order val="3"/>
          <c:tx>
            <c:strRef>
              <c:f>TODOS!$K$302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4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TODOS!$K$303:$K$325</c:f>
              <c:numCache>
                <c:formatCode>General</c:formatCode>
                <c:ptCount val="23"/>
                <c:pt idx="0">
                  <c:v>22.119</c:v>
                </c:pt>
                <c:pt idx="1">
                  <c:v>19.591000000000001</c:v>
                </c:pt>
                <c:pt idx="2">
                  <c:v>19.997</c:v>
                </c:pt>
                <c:pt idx="3">
                  <c:v>32.750999999999998</c:v>
                </c:pt>
                <c:pt idx="4">
                  <c:v>38.661999999999999</c:v>
                </c:pt>
                <c:pt idx="5">
                  <c:v>42.26</c:v>
                </c:pt>
                <c:pt idx="6">
                  <c:v>44.107999999999997</c:v>
                </c:pt>
                <c:pt idx="7">
                  <c:v>44.146000000000001</c:v>
                </c:pt>
                <c:pt idx="8">
                  <c:v>39.234999999999999</c:v>
                </c:pt>
                <c:pt idx="9">
                  <c:v>42.372</c:v>
                </c:pt>
                <c:pt idx="10">
                  <c:v>53.345999999999997</c:v>
                </c:pt>
                <c:pt idx="11">
                  <c:v>60.789000000000001</c:v>
                </c:pt>
                <c:pt idx="12">
                  <c:v>58.131999999999998</c:v>
                </c:pt>
                <c:pt idx="13">
                  <c:v>58.56</c:v>
                </c:pt>
                <c:pt idx="14">
                  <c:v>57.098999999999997</c:v>
                </c:pt>
                <c:pt idx="15">
                  <c:v>57.134999999999998</c:v>
                </c:pt>
                <c:pt idx="16">
                  <c:v>61.203000000000003</c:v>
                </c:pt>
                <c:pt idx="17">
                  <c:v>74.218999999999994</c:v>
                </c:pt>
                <c:pt idx="18">
                  <c:v>68.468000000000004</c:v>
                </c:pt>
                <c:pt idx="19">
                  <c:v>61.981000000000002</c:v>
                </c:pt>
                <c:pt idx="20">
                  <c:v>26.724</c:v>
                </c:pt>
                <c:pt idx="21">
                  <c:v>5.6449999999999996</c:v>
                </c:pt>
                <c:pt idx="22">
                  <c:v>32.460999999999999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E-496C-9EA0-C02D58A04A4B}"/>
            </c:ext>
          </c:extLst>
        </c:ser>
        <c:ser>
          <c:idx val="4"/>
          <c:order val="4"/>
          <c:tx>
            <c:strRef>
              <c:f>TODOS!$L$302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TODOS!$L$303:$L$325</c:f>
              <c:numCache>
                <c:formatCode>General</c:formatCode>
                <c:ptCount val="23"/>
                <c:pt idx="0">
                  <c:v>21.207999999999998</c:v>
                </c:pt>
                <c:pt idx="1">
                  <c:v>20.408999999999999</c:v>
                </c:pt>
                <c:pt idx="2">
                  <c:v>16.062000000000001</c:v>
                </c:pt>
                <c:pt idx="3">
                  <c:v>17.716000000000001</c:v>
                </c:pt>
                <c:pt idx="4">
                  <c:v>19.227</c:v>
                </c:pt>
                <c:pt idx="5">
                  <c:v>20.170000000000002</c:v>
                </c:pt>
                <c:pt idx="6">
                  <c:v>21.881</c:v>
                </c:pt>
                <c:pt idx="7">
                  <c:v>24.920999999999999</c:v>
                </c:pt>
                <c:pt idx="8">
                  <c:v>27.707999999999998</c:v>
                </c:pt>
                <c:pt idx="9">
                  <c:v>34.776000000000003</c:v>
                </c:pt>
                <c:pt idx="10">
                  <c:v>37.289000000000001</c:v>
                </c:pt>
                <c:pt idx="11">
                  <c:v>44.939</c:v>
                </c:pt>
                <c:pt idx="12">
                  <c:v>42.682000000000002</c:v>
                </c:pt>
                <c:pt idx="13">
                  <c:v>44.331000000000003</c:v>
                </c:pt>
                <c:pt idx="14">
                  <c:v>48.094000000000001</c:v>
                </c:pt>
                <c:pt idx="15">
                  <c:v>44.234000000000002</c:v>
                </c:pt>
                <c:pt idx="16">
                  <c:v>42.826999999999998</c:v>
                </c:pt>
                <c:pt idx="17">
                  <c:v>45.395000000000003</c:v>
                </c:pt>
                <c:pt idx="18">
                  <c:v>44.423000000000002</c:v>
                </c:pt>
                <c:pt idx="19">
                  <c:v>40.377000000000002</c:v>
                </c:pt>
                <c:pt idx="20">
                  <c:v>22.149000000000001</c:v>
                </c:pt>
                <c:pt idx="21">
                  <c:v>20.283000000000001</c:v>
                </c:pt>
                <c:pt idx="22">
                  <c:v>32.308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E-496C-9EA0-C02D58A04A4B}"/>
            </c:ext>
          </c:extLst>
        </c:ser>
        <c:ser>
          <c:idx val="5"/>
          <c:order val="5"/>
          <c:tx>
            <c:strRef>
              <c:f>TODOS!$M$302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85000"/>
                <a:alpha val="73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TODOS!$M$303:$M$325</c:f>
              <c:numCache>
                <c:formatCode>General</c:formatCode>
                <c:ptCount val="23"/>
                <c:pt idx="0">
                  <c:v>176.47900000000001</c:v>
                </c:pt>
                <c:pt idx="1">
                  <c:v>174.625</c:v>
                </c:pt>
                <c:pt idx="2">
                  <c:v>152.38800000000001</c:v>
                </c:pt>
                <c:pt idx="3">
                  <c:v>188.571</c:v>
                </c:pt>
                <c:pt idx="4">
                  <c:v>227.25899999999999</c:v>
                </c:pt>
                <c:pt idx="5">
                  <c:v>253.369</c:v>
                </c:pt>
                <c:pt idx="6">
                  <c:v>245.26</c:v>
                </c:pt>
                <c:pt idx="7">
                  <c:v>282.79300000000001</c:v>
                </c:pt>
                <c:pt idx="8">
                  <c:v>300.49400000000003</c:v>
                </c:pt>
                <c:pt idx="9">
                  <c:v>290.08499999999998</c:v>
                </c:pt>
                <c:pt idx="10">
                  <c:v>311.00799999999998</c:v>
                </c:pt>
                <c:pt idx="11">
                  <c:v>327.93700000000001</c:v>
                </c:pt>
                <c:pt idx="12">
                  <c:v>312.25599999999997</c:v>
                </c:pt>
                <c:pt idx="13">
                  <c:v>314.91199999999998</c:v>
                </c:pt>
                <c:pt idx="14">
                  <c:v>328.21300000000002</c:v>
                </c:pt>
                <c:pt idx="15">
                  <c:v>326.83100000000002</c:v>
                </c:pt>
                <c:pt idx="16">
                  <c:v>331.392</c:v>
                </c:pt>
                <c:pt idx="17">
                  <c:v>335.51499999999999</c:v>
                </c:pt>
                <c:pt idx="18">
                  <c:v>355.38499999999999</c:v>
                </c:pt>
                <c:pt idx="19">
                  <c:v>374.06099999999998</c:v>
                </c:pt>
                <c:pt idx="20">
                  <c:v>98.754000000000005</c:v>
                </c:pt>
                <c:pt idx="21">
                  <c:v>48.960999999999999</c:v>
                </c:pt>
                <c:pt idx="22">
                  <c:v>211.82300000000001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E-496C-9EA0-C02D58A0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0130544"/>
        <c:axId val="1"/>
      </c:barChart>
      <c:dateAx>
        <c:axId val="142013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420130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24627936593672"/>
          <c:y val="0.95087949476260702"/>
          <c:w val="0.81414883462936638"/>
          <c:h val="4.134464745304899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47594050743664E-2"/>
          <c:y val="5.0925925925925923E-2"/>
          <c:w val="0.89019685039370078"/>
          <c:h val="0.81519492290821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Montevideo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5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Hoja1!$B$2:$B$9</c:f>
              <c:strCache>
                <c:ptCount val="8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2022-23</c:v>
                </c:pt>
                <c:pt idx="7">
                  <c:v>2023-24*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>
                  <c:v>108</c:v>
                </c:pt>
                <c:pt idx="1">
                  <c:v>105</c:v>
                </c:pt>
                <c:pt idx="2">
                  <c:v>98</c:v>
                </c:pt>
                <c:pt idx="3">
                  <c:v>86</c:v>
                </c:pt>
                <c:pt idx="4">
                  <c:v>89</c:v>
                </c:pt>
                <c:pt idx="5">
                  <c:v>118</c:v>
                </c:pt>
                <c:pt idx="6">
                  <c:v>135</c:v>
                </c:pt>
                <c:pt idx="7" formatCode="0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3-46BB-939C-D5D691B5549C}"/>
            </c:ext>
          </c:extLst>
        </c:ser>
        <c:ser>
          <c:idx val="1"/>
          <c:order val="1"/>
          <c:tx>
            <c:strRef>
              <c:f>Hoja1!$D$1</c:f>
              <c:strCache>
                <c:ptCount val="1"/>
                <c:pt idx="0">
                  <c:v>Punta del Este</c:v>
                </c:pt>
              </c:strCache>
            </c:strRef>
          </c:tx>
          <c:spPr>
            <a:solidFill>
              <a:schemeClr val="bg1">
                <a:lumMod val="85000"/>
                <a:alpha val="69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Hoja1!$B$2:$B$9</c:f>
              <c:strCache>
                <c:ptCount val="8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2022-23</c:v>
                </c:pt>
                <c:pt idx="7">
                  <c:v>2023-24*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0">
                  <c:v>64</c:v>
                </c:pt>
                <c:pt idx="1">
                  <c:v>56</c:v>
                </c:pt>
                <c:pt idx="2">
                  <c:v>52</c:v>
                </c:pt>
                <c:pt idx="3">
                  <c:v>54</c:v>
                </c:pt>
                <c:pt idx="4">
                  <c:v>57</c:v>
                </c:pt>
                <c:pt idx="5">
                  <c:v>48</c:v>
                </c:pt>
                <c:pt idx="6">
                  <c:v>52</c:v>
                </c:pt>
                <c:pt idx="7" formatCode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3-46BB-939C-D5D691B55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1573871"/>
        <c:axId val="41549327"/>
      </c:barChart>
      <c:dateAx>
        <c:axId val="41573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41549327"/>
        <c:crosses val="autoZero"/>
        <c:auto val="0"/>
        <c:lblOffset val="100"/>
        <c:baseTimeUnit val="days"/>
      </c:dateAx>
      <c:valAx>
        <c:axId val="41549327"/>
        <c:scaling>
          <c:orientation val="minMax"/>
          <c:max val="28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415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782473712223436"/>
          <c:y val="0.16293840820621405"/>
          <c:w val="0.27515616797900261"/>
          <c:h val="0.163450113078599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89195084994951E-2"/>
          <c:y val="2.2624434389140271E-2"/>
          <c:w val="0.91750212944195975"/>
          <c:h val="0.83726202973019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TODOS!$H$302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TODOS!$H$303:$H$325</c:f>
              <c:numCache>
                <c:formatCode>General</c:formatCode>
                <c:ptCount val="23"/>
                <c:pt idx="0">
                  <c:v>1476.029</c:v>
                </c:pt>
                <c:pt idx="1">
                  <c:v>1440.057</c:v>
                </c:pt>
                <c:pt idx="2">
                  <c:v>785.322</c:v>
                </c:pt>
                <c:pt idx="3">
                  <c:v>840.678</c:v>
                </c:pt>
                <c:pt idx="4">
                  <c:v>1078.3630000000001</c:v>
                </c:pt>
                <c:pt idx="5">
                  <c:v>1077.125</c:v>
                </c:pt>
                <c:pt idx="6">
                  <c:v>954.09299999999996</c:v>
                </c:pt>
                <c:pt idx="7">
                  <c:v>888.85199999999998</c:v>
                </c:pt>
                <c:pt idx="8">
                  <c:v>1025.577</c:v>
                </c:pt>
                <c:pt idx="9">
                  <c:v>1150.1869999999999</c:v>
                </c:pt>
                <c:pt idx="10">
                  <c:v>1275.3140000000001</c:v>
                </c:pt>
                <c:pt idx="11">
                  <c:v>1756.4970000000001</c:v>
                </c:pt>
                <c:pt idx="12">
                  <c:v>1832.5139999999999</c:v>
                </c:pt>
                <c:pt idx="13">
                  <c:v>1703.857</c:v>
                </c:pt>
                <c:pt idx="14">
                  <c:v>1538.577</c:v>
                </c:pt>
                <c:pt idx="15">
                  <c:v>1754.5419999999999</c:v>
                </c:pt>
                <c:pt idx="16">
                  <c:v>2195.4389999999999</c:v>
                </c:pt>
                <c:pt idx="17">
                  <c:v>2734.0619999999999</c:v>
                </c:pt>
                <c:pt idx="18">
                  <c:v>2363.808</c:v>
                </c:pt>
                <c:pt idx="19">
                  <c:v>1800.1279999999999</c:v>
                </c:pt>
                <c:pt idx="20">
                  <c:v>702.23500000000001</c:v>
                </c:pt>
                <c:pt idx="21">
                  <c:v>214.16300000000001</c:v>
                </c:pt>
                <c:pt idx="22">
                  <c:v>840.73500000000001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E-496C-9EA0-C02D58A04A4B}"/>
            </c:ext>
          </c:extLst>
        </c:ser>
        <c:ser>
          <c:idx val="1"/>
          <c:order val="1"/>
          <c:tx>
            <c:strRef>
              <c:f>TODOS!$I$302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F3B9">
                <a:alpha val="63000"/>
              </a:srgb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TODOS!$I$303:$I$325</c:f>
              <c:numCache>
                <c:formatCode>General</c:formatCode>
                <c:ptCount val="23"/>
                <c:pt idx="0">
                  <c:v>141.143</c:v>
                </c:pt>
                <c:pt idx="1">
                  <c:v>128.13999999999999</c:v>
                </c:pt>
                <c:pt idx="2">
                  <c:v>119.044</c:v>
                </c:pt>
                <c:pt idx="3">
                  <c:v>151.38300000000001</c:v>
                </c:pt>
                <c:pt idx="4">
                  <c:v>187.744</c:v>
                </c:pt>
                <c:pt idx="5">
                  <c:v>197.73699999999999</c:v>
                </c:pt>
                <c:pt idx="6">
                  <c:v>228.185</c:v>
                </c:pt>
                <c:pt idx="7">
                  <c:v>287.70100000000002</c:v>
                </c:pt>
                <c:pt idx="8">
                  <c:v>300.78800000000001</c:v>
                </c:pt>
                <c:pt idx="9">
                  <c:v>265.49900000000002</c:v>
                </c:pt>
                <c:pt idx="10">
                  <c:v>380.16399999999999</c:v>
                </c:pt>
                <c:pt idx="11">
                  <c:v>431.04</c:v>
                </c:pt>
                <c:pt idx="12">
                  <c:v>406.31099999999998</c:v>
                </c:pt>
                <c:pt idx="13">
                  <c:v>399.99400000000003</c:v>
                </c:pt>
                <c:pt idx="14">
                  <c:v>474.10199999999998</c:v>
                </c:pt>
                <c:pt idx="15">
                  <c:v>438.44900000000001</c:v>
                </c:pt>
                <c:pt idx="16">
                  <c:v>440.16500000000002</c:v>
                </c:pt>
                <c:pt idx="17">
                  <c:v>510.31400000000002</c:v>
                </c:pt>
                <c:pt idx="18">
                  <c:v>471.85700000000003</c:v>
                </c:pt>
                <c:pt idx="19">
                  <c:v>491.697</c:v>
                </c:pt>
                <c:pt idx="20">
                  <c:v>150.613</c:v>
                </c:pt>
                <c:pt idx="21">
                  <c:v>108.711</c:v>
                </c:pt>
                <c:pt idx="22">
                  <c:v>259.584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E-496C-9EA0-C02D58A04A4B}"/>
            </c:ext>
          </c:extLst>
        </c:ser>
        <c:ser>
          <c:idx val="2"/>
          <c:order val="2"/>
          <c:tx>
            <c:strRef>
              <c:f>TODOS!$J$302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TODOS!$J$303:$J$325</c:f>
              <c:numCache>
                <c:formatCode>General</c:formatCode>
                <c:ptCount val="23"/>
                <c:pt idx="0">
                  <c:v>32.206000000000003</c:v>
                </c:pt>
                <c:pt idx="1">
                  <c:v>30.722000000000001</c:v>
                </c:pt>
                <c:pt idx="2">
                  <c:v>25.809000000000001</c:v>
                </c:pt>
                <c:pt idx="3">
                  <c:v>35.691000000000003</c:v>
                </c:pt>
                <c:pt idx="4">
                  <c:v>46.372</c:v>
                </c:pt>
                <c:pt idx="5">
                  <c:v>62.286999999999999</c:v>
                </c:pt>
                <c:pt idx="6">
                  <c:v>62.834000000000003</c:v>
                </c:pt>
                <c:pt idx="7">
                  <c:v>64.992000000000004</c:v>
                </c:pt>
                <c:pt idx="8">
                  <c:v>67.784000000000006</c:v>
                </c:pt>
                <c:pt idx="9">
                  <c:v>67.222999999999999</c:v>
                </c:pt>
                <c:pt idx="10">
                  <c:v>62.432000000000002</c:v>
                </c:pt>
                <c:pt idx="11">
                  <c:v>60.575000000000003</c:v>
                </c:pt>
                <c:pt idx="12">
                  <c:v>57.962000000000003</c:v>
                </c:pt>
                <c:pt idx="13">
                  <c:v>54.545000000000002</c:v>
                </c:pt>
                <c:pt idx="14">
                  <c:v>55.642000000000003</c:v>
                </c:pt>
                <c:pt idx="15">
                  <c:v>56.021999999999998</c:v>
                </c:pt>
                <c:pt idx="16">
                  <c:v>57.951000000000001</c:v>
                </c:pt>
                <c:pt idx="17">
                  <c:v>58.317</c:v>
                </c:pt>
                <c:pt idx="18">
                  <c:v>59.884</c:v>
                </c:pt>
                <c:pt idx="19">
                  <c:v>62.024000000000001</c:v>
                </c:pt>
                <c:pt idx="20">
                  <c:v>17.28</c:v>
                </c:pt>
                <c:pt idx="21">
                  <c:v>9.0419999999999998</c:v>
                </c:pt>
                <c:pt idx="22">
                  <c:v>35.518999999999998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96C-9EA0-C02D58A04A4B}"/>
            </c:ext>
          </c:extLst>
        </c:ser>
        <c:ser>
          <c:idx val="3"/>
          <c:order val="3"/>
          <c:tx>
            <c:strRef>
              <c:f>TODOS!$K$302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4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TODOS!$K$303:$K$325</c:f>
              <c:numCache>
                <c:formatCode>General</c:formatCode>
                <c:ptCount val="23"/>
                <c:pt idx="0">
                  <c:v>22.119</c:v>
                </c:pt>
                <c:pt idx="1">
                  <c:v>19.591000000000001</c:v>
                </c:pt>
                <c:pt idx="2">
                  <c:v>19.997</c:v>
                </c:pt>
                <c:pt idx="3">
                  <c:v>32.750999999999998</c:v>
                </c:pt>
                <c:pt idx="4">
                  <c:v>38.661999999999999</c:v>
                </c:pt>
                <c:pt idx="5">
                  <c:v>42.26</c:v>
                </c:pt>
                <c:pt idx="6">
                  <c:v>44.107999999999997</c:v>
                </c:pt>
                <c:pt idx="7">
                  <c:v>44.146000000000001</c:v>
                </c:pt>
                <c:pt idx="8">
                  <c:v>39.234999999999999</c:v>
                </c:pt>
                <c:pt idx="9">
                  <c:v>42.372</c:v>
                </c:pt>
                <c:pt idx="10">
                  <c:v>53.345999999999997</c:v>
                </c:pt>
                <c:pt idx="11">
                  <c:v>60.789000000000001</c:v>
                </c:pt>
                <c:pt idx="12">
                  <c:v>58.131999999999998</c:v>
                </c:pt>
                <c:pt idx="13">
                  <c:v>58.56</c:v>
                </c:pt>
                <c:pt idx="14">
                  <c:v>57.098999999999997</c:v>
                </c:pt>
                <c:pt idx="15">
                  <c:v>57.134999999999998</c:v>
                </c:pt>
                <c:pt idx="16">
                  <c:v>61.203000000000003</c:v>
                </c:pt>
                <c:pt idx="17">
                  <c:v>74.218999999999994</c:v>
                </c:pt>
                <c:pt idx="18">
                  <c:v>68.468000000000004</c:v>
                </c:pt>
                <c:pt idx="19">
                  <c:v>61.981000000000002</c:v>
                </c:pt>
                <c:pt idx="20">
                  <c:v>26.724</c:v>
                </c:pt>
                <c:pt idx="21">
                  <c:v>5.6449999999999996</c:v>
                </c:pt>
                <c:pt idx="22">
                  <c:v>32.460999999999999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E-496C-9EA0-C02D58A04A4B}"/>
            </c:ext>
          </c:extLst>
        </c:ser>
        <c:ser>
          <c:idx val="4"/>
          <c:order val="4"/>
          <c:tx>
            <c:strRef>
              <c:f>TODOS!$L$302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TODOS!$L$303:$L$325</c:f>
              <c:numCache>
                <c:formatCode>General</c:formatCode>
                <c:ptCount val="23"/>
                <c:pt idx="0">
                  <c:v>21.207999999999998</c:v>
                </c:pt>
                <c:pt idx="1">
                  <c:v>20.408999999999999</c:v>
                </c:pt>
                <c:pt idx="2">
                  <c:v>16.062000000000001</c:v>
                </c:pt>
                <c:pt idx="3">
                  <c:v>17.716000000000001</c:v>
                </c:pt>
                <c:pt idx="4">
                  <c:v>19.227</c:v>
                </c:pt>
                <c:pt idx="5">
                  <c:v>20.170000000000002</c:v>
                </c:pt>
                <c:pt idx="6">
                  <c:v>21.881</c:v>
                </c:pt>
                <c:pt idx="7">
                  <c:v>24.920999999999999</c:v>
                </c:pt>
                <c:pt idx="8">
                  <c:v>27.707999999999998</c:v>
                </c:pt>
                <c:pt idx="9">
                  <c:v>34.776000000000003</c:v>
                </c:pt>
                <c:pt idx="10">
                  <c:v>37.289000000000001</c:v>
                </c:pt>
                <c:pt idx="11">
                  <c:v>44.939</c:v>
                </c:pt>
                <c:pt idx="12">
                  <c:v>42.682000000000002</c:v>
                </c:pt>
                <c:pt idx="13">
                  <c:v>44.331000000000003</c:v>
                </c:pt>
                <c:pt idx="14">
                  <c:v>48.094000000000001</c:v>
                </c:pt>
                <c:pt idx="15">
                  <c:v>44.234000000000002</c:v>
                </c:pt>
                <c:pt idx="16">
                  <c:v>42.826999999999998</c:v>
                </c:pt>
                <c:pt idx="17">
                  <c:v>45.395000000000003</c:v>
                </c:pt>
                <c:pt idx="18">
                  <c:v>44.423000000000002</c:v>
                </c:pt>
                <c:pt idx="19">
                  <c:v>40.377000000000002</c:v>
                </c:pt>
                <c:pt idx="20">
                  <c:v>22.149000000000001</c:v>
                </c:pt>
                <c:pt idx="21">
                  <c:v>20.283000000000001</c:v>
                </c:pt>
                <c:pt idx="22">
                  <c:v>32.308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E-496C-9EA0-C02D58A04A4B}"/>
            </c:ext>
          </c:extLst>
        </c:ser>
        <c:ser>
          <c:idx val="5"/>
          <c:order val="5"/>
          <c:tx>
            <c:strRef>
              <c:f>TODOS!$M$302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85000"/>
                <a:alpha val="73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TODOS!$M$303:$M$325</c:f>
              <c:numCache>
                <c:formatCode>General</c:formatCode>
                <c:ptCount val="23"/>
                <c:pt idx="0">
                  <c:v>176.47900000000001</c:v>
                </c:pt>
                <c:pt idx="1">
                  <c:v>174.625</c:v>
                </c:pt>
                <c:pt idx="2">
                  <c:v>152.38800000000001</c:v>
                </c:pt>
                <c:pt idx="3">
                  <c:v>188.571</c:v>
                </c:pt>
                <c:pt idx="4">
                  <c:v>227.25899999999999</c:v>
                </c:pt>
                <c:pt idx="5">
                  <c:v>253.369</c:v>
                </c:pt>
                <c:pt idx="6">
                  <c:v>245.26</c:v>
                </c:pt>
                <c:pt idx="7">
                  <c:v>282.79300000000001</c:v>
                </c:pt>
                <c:pt idx="8">
                  <c:v>300.49400000000003</c:v>
                </c:pt>
                <c:pt idx="9">
                  <c:v>290.08499999999998</c:v>
                </c:pt>
                <c:pt idx="10">
                  <c:v>311.00799999999998</c:v>
                </c:pt>
                <c:pt idx="11">
                  <c:v>327.93700000000001</c:v>
                </c:pt>
                <c:pt idx="12">
                  <c:v>312.25599999999997</c:v>
                </c:pt>
                <c:pt idx="13">
                  <c:v>314.91199999999998</c:v>
                </c:pt>
                <c:pt idx="14">
                  <c:v>328.21300000000002</c:v>
                </c:pt>
                <c:pt idx="15">
                  <c:v>326.83100000000002</c:v>
                </c:pt>
                <c:pt idx="16">
                  <c:v>331.392</c:v>
                </c:pt>
                <c:pt idx="17">
                  <c:v>335.51499999999999</c:v>
                </c:pt>
                <c:pt idx="18">
                  <c:v>355.38499999999999</c:v>
                </c:pt>
                <c:pt idx="19">
                  <c:v>374.06099999999998</c:v>
                </c:pt>
                <c:pt idx="20">
                  <c:v>98.754000000000005</c:v>
                </c:pt>
                <c:pt idx="21">
                  <c:v>48.960999999999999</c:v>
                </c:pt>
                <c:pt idx="22">
                  <c:v>211.82300000000001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E-496C-9EA0-C02D58A0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0130544"/>
        <c:axId val="1"/>
      </c:barChart>
      <c:dateAx>
        <c:axId val="142013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420130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24627936593672"/>
          <c:y val="0.95087949476260702"/>
          <c:w val="0.81414883462936638"/>
          <c:h val="4.134464745304899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s-UY" sz="1600" b="1">
                <a:latin typeface="Segoe UI" panose="020B0502040204020203" pitchFamily="34" charset="0"/>
                <a:cs typeface="Segoe UI" panose="020B0502040204020203" pitchFamily="34" charset="0"/>
              </a:rPr>
              <a:t>Gasto en los primeros nueve meses de cada año</a:t>
            </a:r>
          </a:p>
          <a:p>
            <a:pPr>
              <a:defRPr/>
            </a:pPr>
            <a:r>
              <a:rPr lang="es-UY" sz="1200" i="1">
                <a:latin typeface="Segoe UI" panose="020B0502040204020203" pitchFamily="34" charset="0"/>
                <a:cs typeface="Segoe UI" panose="020B0502040204020203" pitchFamily="34" charset="0"/>
              </a:rPr>
              <a:t>(USD millones)</a:t>
            </a:r>
          </a:p>
        </c:rich>
      </c:tx>
      <c:layout>
        <c:manualLayout>
          <c:xMode val="edge"/>
          <c:yMode val="edge"/>
          <c:x val="0.2264895840958239"/>
          <c:y val="2.74426338224925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6.8153937147839225E-2"/>
          <c:y val="0.14910723218315997"/>
          <c:w val="0.91478492401076228"/>
          <c:h val="0.69161788115631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Hoja1!$E$53</c:f>
              <c:strCache>
                <c:ptCount val="1"/>
                <c:pt idx="0">
                  <c:v>Receptivo 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  <a:alpha val="8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1.5510126219452005E-3"/>
                  <c:y val="-4.16339035041944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CD-4CD6-84BF-67D3E7F9FC7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CD-4CD6-84BF-67D3E7F9FC7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Hoja1!$D$54:$D$65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Hoja1!$E$54:$E$65</c:f>
              <c:numCache>
                <c:formatCode>0</c:formatCode>
                <c:ptCount val="12"/>
                <c:pt idx="0">
                  <c:v>1648.420936</c:v>
                </c:pt>
                <c:pt idx="1">
                  <c:v>1627.4363330000001</c:v>
                </c:pt>
                <c:pt idx="2">
                  <c:v>1432.888342</c:v>
                </c:pt>
                <c:pt idx="3">
                  <c:v>1281.8951294788294</c:v>
                </c:pt>
                <c:pt idx="4">
                  <c:v>1223.038650689133</c:v>
                </c:pt>
                <c:pt idx="5">
                  <c:v>1706.0041194165096</c:v>
                </c:pt>
                <c:pt idx="6">
                  <c:v>1602.1874063121281</c:v>
                </c:pt>
                <c:pt idx="7">
                  <c:v>1228.7906606909232</c:v>
                </c:pt>
                <c:pt idx="8">
                  <c:v>641.10169097244</c:v>
                </c:pt>
                <c:pt idx="10">
                  <c:v>800.52228899913882</c:v>
                </c:pt>
                <c:pt idx="11">
                  <c:v>1137.6404405583332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D-4CD6-84BF-67D3E7F9FC7B}"/>
            </c:ext>
          </c:extLst>
        </c:ser>
        <c:ser>
          <c:idx val="1"/>
          <c:order val="1"/>
          <c:tx>
            <c:strRef>
              <c:f>Hoja1!$F$53</c:f>
              <c:strCache>
                <c:ptCount val="1"/>
                <c:pt idx="0">
                  <c:v>Emisivo</c:v>
                </c:pt>
              </c:strCache>
            </c:strRef>
          </c:tx>
          <c:spPr>
            <a:solidFill>
              <a:schemeClr val="bg1">
                <a:lumMod val="85000"/>
                <a:alpha val="82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CD-4CD6-84BF-67D3E7F9FC7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Hoja1!$D$54:$D$65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Hoja1!$F$54:$F$65</c:f>
              <c:numCache>
                <c:formatCode>0</c:formatCode>
                <c:ptCount val="12"/>
                <c:pt idx="0">
                  <c:v>-465.46879300000001</c:v>
                </c:pt>
                <c:pt idx="1">
                  <c:v>-704.79663100000005</c:v>
                </c:pt>
                <c:pt idx="2">
                  <c:v>-1008.272434</c:v>
                </c:pt>
                <c:pt idx="3">
                  <c:v>-1055.0357009639999</c:v>
                </c:pt>
                <c:pt idx="4">
                  <c:v>-898.12322301099994</c:v>
                </c:pt>
                <c:pt idx="5">
                  <c:v>-721.05151999999998</c:v>
                </c:pt>
                <c:pt idx="6">
                  <c:v>-759.34277833672843</c:v>
                </c:pt>
                <c:pt idx="7">
                  <c:v>-903.96046178367578</c:v>
                </c:pt>
                <c:pt idx="8">
                  <c:v>-292.51210711787496</c:v>
                </c:pt>
                <c:pt idx="10">
                  <c:v>-778.30396710317018</c:v>
                </c:pt>
                <c:pt idx="11">
                  <c:v>-1511.5945873776634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CD-4CD6-84BF-67D3E7F9F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17792704"/>
        <c:axId val="54068319"/>
      </c:barChart>
      <c:lineChart>
        <c:grouping val="standard"/>
        <c:varyColors val="0"/>
        <c:ser>
          <c:idx val="2"/>
          <c:order val="2"/>
          <c:tx>
            <c:strRef>
              <c:f>Hoja1!$J$41</c:f>
              <c:strCache>
                <c:ptCount val="1"/>
                <c:pt idx="0">
                  <c:v>Saldo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bg1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numRef>
              <c:f>Hoja1!$D$54:$D$65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Hoja1!$G$54:$G$65</c:f>
              <c:numCache>
                <c:formatCode>0</c:formatCode>
                <c:ptCount val="12"/>
                <c:pt idx="0">
                  <c:v>1182.952143</c:v>
                </c:pt>
                <c:pt idx="1">
                  <c:v>922.63970200000006</c:v>
                </c:pt>
                <c:pt idx="2">
                  <c:v>424.61590799999999</c:v>
                </c:pt>
                <c:pt idx="3">
                  <c:v>226.85942851482946</c:v>
                </c:pt>
                <c:pt idx="4">
                  <c:v>324.91542767813303</c:v>
                </c:pt>
                <c:pt idx="5">
                  <c:v>984.95259941650966</c:v>
                </c:pt>
                <c:pt idx="6">
                  <c:v>842.8446279753997</c:v>
                </c:pt>
                <c:pt idx="7">
                  <c:v>324.83019890724745</c:v>
                </c:pt>
                <c:pt idx="8">
                  <c:v>348.58958385456503</c:v>
                </c:pt>
                <c:pt idx="10">
                  <c:v>22.218321895968643</c:v>
                </c:pt>
                <c:pt idx="11">
                  <c:v>-373.95414681933016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CD-4CD6-84BF-67D3E7F9FC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7792704"/>
        <c:axId val="54068319"/>
      </c:lineChart>
      <c:catAx>
        <c:axId val="131779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4068319"/>
        <c:crosses val="autoZero"/>
        <c:auto val="1"/>
        <c:lblAlgn val="ctr"/>
        <c:lblOffset val="100"/>
        <c:noMultiLvlLbl val="0"/>
      </c:catAx>
      <c:valAx>
        <c:axId val="54068319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31779270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Century Gothic" panose="020B0502020202020204" pitchFamily="34" charset="0"/>
        </a:defRPr>
      </a:pPr>
      <a:endParaRPr lang="es-UY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petu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  <a:alpha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Sheet1!$D$2:$D$7</c:f>
              <c:numCache>
                <c:formatCode>0.0%</c:formatCode>
                <c:ptCount val="6"/>
                <c:pt idx="0">
                  <c:v>7.1704353732486695E-2</c:v>
                </c:pt>
                <c:pt idx="1">
                  <c:v>7.1794120347372675E-2</c:v>
                </c:pt>
                <c:pt idx="2">
                  <c:v>7.3581792179535754E-2</c:v>
                </c:pt>
                <c:pt idx="3">
                  <c:v>7.4883704361562428E-2</c:v>
                </c:pt>
                <c:pt idx="4">
                  <c:v>6.5231786089556321E-2</c:v>
                </c:pt>
                <c:pt idx="5">
                  <c:v>6.7023606180005621E-2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5A-4A66-94C1-0EA965B809D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27"/>
        <c:axId val="1706239919"/>
        <c:axId val="1706244495"/>
      </c:barChart>
      <c:catAx>
        <c:axId val="170623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06244495"/>
        <c:crosses val="autoZero"/>
        <c:auto val="1"/>
        <c:lblAlgn val="ctr"/>
        <c:lblOffset val="100"/>
        <c:noMultiLvlLbl val="0"/>
      </c:catAx>
      <c:valAx>
        <c:axId val="1706244495"/>
        <c:scaling>
          <c:orientation val="minMax"/>
          <c:min val="5.000000000000001E-2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06239919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400" b="1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Distribución de las personas empleadas</a:t>
            </a:r>
          </a:p>
          <a:p>
            <a:pPr>
              <a:defRPr/>
            </a:pPr>
            <a:r>
              <a:rPr lang="es-UY" sz="1100" b="0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edad</a:t>
            </a:r>
            <a:endParaRPr lang="es-UY" sz="1200" b="0" i="0" u="none" strike="noStrike" kern="1200" spc="0" baseline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27176920562833323"/>
          <c:y val="3.16678930702421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8.1475639371348274E-2"/>
          <c:y val="0.2318049304920683"/>
          <c:w val="0.88894035861867005"/>
          <c:h val="0.576797877683304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edad!$N$1</c:f>
              <c:strCache>
                <c:ptCount val="1"/>
                <c:pt idx="0">
                  <c:v>Empleo todo el país</c:v>
                </c:pt>
              </c:strCache>
            </c:strRef>
          </c:tx>
          <c:spPr>
            <a:solidFill>
              <a:schemeClr val="accent4">
                <a:lumMod val="75000"/>
                <a:alpha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edad!$L$2:$L$5</c:f>
              <c:strCache>
                <c:ptCount val="4"/>
                <c:pt idx="0">
                  <c:v>14-29</c:v>
                </c:pt>
                <c:pt idx="1">
                  <c:v>30-44</c:v>
                </c:pt>
                <c:pt idx="2">
                  <c:v>45-64</c:v>
                </c:pt>
                <c:pt idx="3">
                  <c:v>65 o más</c:v>
                </c:pt>
              </c:strCache>
            </c:strRef>
          </c:cat>
          <c:val>
            <c:numRef>
              <c:f>edad!$N$2:$N$5</c:f>
              <c:numCache>
                <c:formatCode>0.0%</c:formatCode>
                <c:ptCount val="4"/>
                <c:pt idx="0">
                  <c:v>0.2073178729003603</c:v>
                </c:pt>
                <c:pt idx="1">
                  <c:v>0.36782114290512236</c:v>
                </c:pt>
                <c:pt idx="2">
                  <c:v>0.38440007624188782</c:v>
                </c:pt>
                <c:pt idx="3">
                  <c:v>4.0460907952629514E-2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7-4898-8C1F-517225300891}"/>
            </c:ext>
          </c:extLst>
        </c:ser>
        <c:ser>
          <c:idx val="1"/>
          <c:order val="1"/>
          <c:tx>
            <c:strRef>
              <c:f>edad!$M$1</c:f>
              <c:strCache>
                <c:ptCount val="1"/>
                <c:pt idx="0">
                  <c:v>Empleo turístico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  <a:alpha val="6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edad!$L$2:$L$5</c:f>
              <c:strCache>
                <c:ptCount val="4"/>
                <c:pt idx="0">
                  <c:v>14-29</c:v>
                </c:pt>
                <c:pt idx="1">
                  <c:v>30-44</c:v>
                </c:pt>
                <c:pt idx="2">
                  <c:v>45-64</c:v>
                </c:pt>
                <c:pt idx="3">
                  <c:v>65 o más</c:v>
                </c:pt>
              </c:strCache>
            </c:strRef>
          </c:cat>
          <c:val>
            <c:numRef>
              <c:f>edad!$M$2:$M$5</c:f>
              <c:numCache>
                <c:formatCode>0.0%</c:formatCode>
                <c:ptCount val="4"/>
                <c:pt idx="0">
                  <c:v>0.2622006419224755</c:v>
                </c:pt>
                <c:pt idx="1">
                  <c:v>0.34287072851800032</c:v>
                </c:pt>
                <c:pt idx="2">
                  <c:v>0.35018608436434129</c:v>
                </c:pt>
                <c:pt idx="3">
                  <c:v>4.4742545195182837E-2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7-4898-8C1F-5172253008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528527503"/>
        <c:axId val="555889311"/>
      </c:barChart>
      <c:catAx>
        <c:axId val="152852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55889311"/>
        <c:crosses val="autoZero"/>
        <c:auto val="1"/>
        <c:lblAlgn val="ctr"/>
        <c:lblOffset val="100"/>
        <c:noMultiLvlLbl val="0"/>
      </c:catAx>
      <c:valAx>
        <c:axId val="555889311"/>
        <c:scaling>
          <c:orientation val="minMax"/>
          <c:max val="0.4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5285275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400" b="1" i="0" u="none" strike="noStrike" kern="1200" spc="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Distribución de las personas empleadas</a:t>
            </a:r>
          </a:p>
          <a:p>
            <a:pPr>
              <a:defRPr/>
            </a:pPr>
            <a:r>
              <a:rPr lang="es-UY" sz="1100" b="0" i="0" u="none" strike="noStrike" kern="1200" spc="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nivel educativo</a:t>
            </a:r>
          </a:p>
        </c:rich>
      </c:tx>
      <c:layout>
        <c:manualLayout>
          <c:xMode val="edge"/>
          <c:yMode val="edge"/>
          <c:x val="0.131847112860892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9.1073928258967624E-2"/>
          <c:y val="0.15463709726029709"/>
          <c:w val="0.87837051618547679"/>
          <c:h val="0.69131049082224838"/>
        </c:manualLayout>
      </c:layout>
      <c:barChart>
        <c:barDir val="col"/>
        <c:grouping val="clustered"/>
        <c:varyColors val="0"/>
        <c:ser>
          <c:idx val="0"/>
          <c:order val="0"/>
          <c:tx>
            <c:v>Empleo todo el país</c:v>
          </c:tx>
          <c:spPr>
            <a:solidFill>
              <a:schemeClr val="bg1">
                <a:lumMod val="85000"/>
                <a:alpha val="78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[segmentacion_empleo.xlsx]educacion!$A$2:$A$5</c:f>
              <c:strCache>
                <c:ptCount val="4"/>
                <c:pt idx="0">
                  <c:v>Primaria</c:v>
                </c:pt>
                <c:pt idx="1">
                  <c:v>Ciclo Básico</c:v>
                </c:pt>
                <c:pt idx="2">
                  <c:v>Bachillerato</c:v>
                </c:pt>
                <c:pt idx="3">
                  <c:v>Terciaria</c:v>
                </c:pt>
              </c:strCache>
            </c:strRef>
          </c:cat>
          <c:val>
            <c:numRef>
              <c:f>[segmentacion_empleo.xlsx]educacion!$I$2:$I$5</c:f>
              <c:numCache>
                <c:formatCode>General</c:formatCode>
                <c:ptCount val="4"/>
                <c:pt idx="0">
                  <c:v>0.26147264370710827</c:v>
                </c:pt>
                <c:pt idx="1">
                  <c:v>0.31752124913429458</c:v>
                </c:pt>
                <c:pt idx="2">
                  <c:v>0.24531574639551726</c:v>
                </c:pt>
                <c:pt idx="3">
                  <c:v>0.17569036076308003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C3-472E-A41E-637CD5D1F5FA}"/>
            </c:ext>
          </c:extLst>
        </c:ser>
        <c:ser>
          <c:idx val="1"/>
          <c:order val="1"/>
          <c:tx>
            <c:v>Empleo Turístico</c:v>
          </c:tx>
          <c:spPr>
            <a:solidFill>
              <a:schemeClr val="accent6">
                <a:lumMod val="60000"/>
                <a:lumOff val="40000"/>
                <a:alpha val="59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[segmentacion_empleo.xlsx]educacion!$A$2:$A$5</c:f>
              <c:strCache>
                <c:ptCount val="4"/>
                <c:pt idx="0">
                  <c:v>Primaria</c:v>
                </c:pt>
                <c:pt idx="1">
                  <c:v>Ciclo Básico</c:v>
                </c:pt>
                <c:pt idx="2">
                  <c:v>Bachillerato</c:v>
                </c:pt>
                <c:pt idx="3">
                  <c:v>Terciaria</c:v>
                </c:pt>
              </c:strCache>
            </c:strRef>
          </c:cat>
          <c:val>
            <c:numRef>
              <c:f>[segmentacion_empleo.xlsx]educacion!$J$2:$J$5</c:f>
              <c:numCache>
                <c:formatCode>General</c:formatCode>
                <c:ptCount val="4"/>
                <c:pt idx="0">
                  <c:v>0.21246816990810791</c:v>
                </c:pt>
                <c:pt idx="1">
                  <c:v>0.39833745433073769</c:v>
                </c:pt>
                <c:pt idx="2">
                  <c:v>0.29416540576447575</c:v>
                </c:pt>
                <c:pt idx="3">
                  <c:v>9.5028969996678578E-2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C3-472E-A41E-637CD5D1F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7"/>
        <c:axId val="1528527503"/>
        <c:axId val="555889311"/>
      </c:barChart>
      <c:catAx>
        <c:axId val="152852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55889311"/>
        <c:crosses val="autoZero"/>
        <c:auto val="1"/>
        <c:lblAlgn val="ctr"/>
        <c:lblOffset val="100"/>
        <c:noMultiLvlLbl val="0"/>
      </c:catAx>
      <c:valAx>
        <c:axId val="55588931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5285275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04724409448817"/>
          <c:y val="0.9436426369711044"/>
          <c:w val="0.55390551181102365"/>
          <c:h val="5.6357398258722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b="1" dirty="0"/>
              <a:t>Tasa de desempleo </a:t>
            </a:r>
          </a:p>
          <a:p>
            <a:pPr>
              <a:defRPr/>
            </a:pPr>
            <a:r>
              <a:rPr lang="es-UY" sz="1100" dirty="0"/>
              <a:t>Por nivel educativo</a:t>
            </a:r>
            <a:r>
              <a:rPr lang="es-UY" sz="1100" b="0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para todo el país</a:t>
            </a:r>
            <a:endParaRPr lang="es-UY" sz="1100" dirty="0"/>
          </a:p>
        </c:rich>
      </c:tx>
      <c:layout>
        <c:manualLayout>
          <c:xMode val="edge"/>
          <c:yMode val="edge"/>
          <c:x val="0.15701434130785669"/>
          <c:y val="6.74603975595271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  <a:alpha val="59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des_nac_edu!$C$15:$C$18</c:f>
              <c:strCache>
                <c:ptCount val="4"/>
                <c:pt idx="0">
                  <c:v>Primaria</c:v>
                </c:pt>
                <c:pt idx="1">
                  <c:v>Ciclo Básico</c:v>
                </c:pt>
                <c:pt idx="2">
                  <c:v>Bachillerato</c:v>
                </c:pt>
                <c:pt idx="3">
                  <c:v>Terciaria</c:v>
                </c:pt>
              </c:strCache>
            </c:strRef>
          </c:cat>
          <c:val>
            <c:numRef>
              <c:f>des_nac_edu!$D$15:$D$18</c:f>
              <c:numCache>
                <c:formatCode>0.00%</c:formatCode>
                <c:ptCount val="4"/>
                <c:pt idx="0">
                  <c:v>9.475398186879179E-2</c:v>
                </c:pt>
                <c:pt idx="1">
                  <c:v>0.1031522752007739</c:v>
                </c:pt>
                <c:pt idx="2">
                  <c:v>8.57780395266933E-2</c:v>
                </c:pt>
                <c:pt idx="3">
                  <c:v>2.032039376906792E-2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09-4303-8771-CE4FD520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555412447"/>
        <c:axId val="555820863"/>
      </c:barChart>
      <c:catAx>
        <c:axId val="55541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55820863"/>
        <c:crosses val="autoZero"/>
        <c:auto val="1"/>
        <c:lblAlgn val="ctr"/>
        <c:lblOffset val="100"/>
        <c:noMultiLvlLbl val="0"/>
      </c:catAx>
      <c:valAx>
        <c:axId val="555820863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55412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400" b="1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Tasa de desempleo </a:t>
            </a:r>
          </a:p>
          <a:p>
            <a:pPr>
              <a:defRPr>
                <a:solidFill>
                  <a:schemeClr val="bg1"/>
                </a:solidFill>
              </a:defRPr>
            </a:pPr>
            <a:r>
              <a:rPr lang="es-UY" sz="1100" b="0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edad, para todo el país</a:t>
            </a:r>
          </a:p>
        </c:rich>
      </c:tx>
      <c:layout>
        <c:manualLayout>
          <c:xMode val="edge"/>
          <c:yMode val="edge"/>
          <c:x val="0.28271520216953372"/>
          <c:y val="9.86825235581861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20000"/>
                <a:lumOff val="80000"/>
                <a:alpha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des_nac_edad!$G$4:$G$7</c:f>
              <c:strCache>
                <c:ptCount val="4"/>
                <c:pt idx="0">
                  <c:v>14-29</c:v>
                </c:pt>
                <c:pt idx="1">
                  <c:v>30-44</c:v>
                </c:pt>
                <c:pt idx="2">
                  <c:v>45-64</c:v>
                </c:pt>
                <c:pt idx="3">
                  <c:v>65 o más</c:v>
                </c:pt>
              </c:strCache>
            </c:strRef>
          </c:cat>
          <c:val>
            <c:numRef>
              <c:f>des_nac_edad!$H$4:$H$7</c:f>
              <c:numCache>
                <c:formatCode>0.0%</c:formatCode>
                <c:ptCount val="4"/>
                <c:pt idx="0">
                  <c:v>0.25682738640730779</c:v>
                </c:pt>
                <c:pt idx="1">
                  <c:v>5.512076047021186E-2</c:v>
                </c:pt>
                <c:pt idx="2">
                  <c:v>4.0473145983935102E-2</c:v>
                </c:pt>
                <c:pt idx="3">
                  <c:v>2.5326426126208005E-2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A-467A-BFFD-06EEC23EC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1049180239"/>
        <c:axId val="783989327"/>
      </c:barChart>
      <c:catAx>
        <c:axId val="1049180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783989327"/>
        <c:crosses val="autoZero"/>
        <c:auto val="1"/>
        <c:lblAlgn val="ctr"/>
        <c:lblOffset val="100"/>
        <c:noMultiLvlLbl val="0"/>
      </c:catAx>
      <c:valAx>
        <c:axId val="783989327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049180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400" b="0" i="0" u="none" strike="noStrike" kern="1200" spc="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nivel educativo</a:t>
            </a:r>
          </a:p>
        </c:rich>
      </c:tx>
      <c:layout>
        <c:manualLayout>
          <c:xMode val="edge"/>
          <c:yMode val="edge"/>
          <c:x val="0.31032956504217374"/>
          <c:y val="2.4731383761081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edu!$J$1</c:f>
              <c:strCache>
                <c:ptCount val="1"/>
                <c:pt idx="0">
                  <c:v>Empleo todo el país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edu!$I$2:$I$5</c:f>
              <c:strCache>
                <c:ptCount val="4"/>
                <c:pt idx="0">
                  <c:v>Primaria</c:v>
                </c:pt>
                <c:pt idx="1">
                  <c:v>Ciclo Básico</c:v>
                </c:pt>
                <c:pt idx="2">
                  <c:v>Bachillerato</c:v>
                </c:pt>
                <c:pt idx="3">
                  <c:v>Terciaria</c:v>
                </c:pt>
              </c:strCache>
            </c:strRef>
          </c:cat>
          <c:val>
            <c:numRef>
              <c:f>edu!$J$2:$J$5</c:f>
              <c:numCache>
                <c:formatCode>0.0%</c:formatCode>
                <c:ptCount val="4"/>
                <c:pt idx="0">
                  <c:v>0.2061869941208084</c:v>
                </c:pt>
                <c:pt idx="1">
                  <c:v>0.24463228225130271</c:v>
                </c:pt>
                <c:pt idx="2">
                  <c:v>0.4020039953978512</c:v>
                </c:pt>
                <c:pt idx="3">
                  <c:v>0.2185197783606205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18-4560-93DB-201F0B05A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1528527503"/>
        <c:axId val="555889311"/>
      </c:barChart>
      <c:catAx>
        <c:axId val="152852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555889311"/>
        <c:crosses val="autoZero"/>
        <c:auto val="1"/>
        <c:lblAlgn val="ctr"/>
        <c:lblOffset val="100"/>
        <c:noMultiLvlLbl val="0"/>
      </c:catAx>
      <c:valAx>
        <c:axId val="555889311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528527503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UY" sz="1400" b="0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edad</a:t>
            </a:r>
          </a:p>
        </c:rich>
      </c:tx>
      <c:layout>
        <c:manualLayout>
          <c:xMode val="edge"/>
          <c:yMode val="edge"/>
          <c:x val="0.39775749953169742"/>
          <c:y val="1.2536630982786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20000"/>
                <a:lumOff val="80000"/>
                <a:alpha val="66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edad!$H$4:$H$7</c:f>
              <c:strCache>
                <c:ptCount val="4"/>
                <c:pt idx="0">
                  <c:v>14-29</c:v>
                </c:pt>
                <c:pt idx="1">
                  <c:v>30-44</c:v>
                </c:pt>
                <c:pt idx="2">
                  <c:v>45-64</c:v>
                </c:pt>
                <c:pt idx="3">
                  <c:v>65 o más</c:v>
                </c:pt>
              </c:strCache>
            </c:strRef>
          </c:cat>
          <c:val>
            <c:numRef>
              <c:f>edad!$I$4:$I$7</c:f>
              <c:numCache>
                <c:formatCode>0.0%</c:formatCode>
                <c:ptCount val="4"/>
                <c:pt idx="0">
                  <c:v>0.32786098145664933</c:v>
                </c:pt>
                <c:pt idx="1">
                  <c:v>0.26075388446498066</c:v>
                </c:pt>
                <c:pt idx="2">
                  <c:v>0.25085982507877225</c:v>
                </c:pt>
                <c:pt idx="3">
                  <c:v>0.25196863614231269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CF-406C-A0EA-1208B3091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5556831"/>
        <c:axId val="932984127"/>
      </c:barChart>
      <c:catAx>
        <c:axId val="92555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932984127"/>
        <c:crosses val="autoZero"/>
        <c:auto val="1"/>
        <c:lblAlgn val="ctr"/>
        <c:lblOffset val="100"/>
        <c:noMultiLvlLbl val="0"/>
      </c:catAx>
      <c:valAx>
        <c:axId val="932984127"/>
        <c:scaling>
          <c:orientation val="minMax"/>
          <c:max val="0.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92555683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ingresos!$U$105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80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ingresos!$U$106:$U$115</c:f>
              <c:numCache>
                <c:formatCode>General</c:formatCode>
                <c:ptCount val="10"/>
                <c:pt idx="0">
                  <c:v>1336.886</c:v>
                </c:pt>
                <c:pt idx="1">
                  <c:v>1498.444</c:v>
                </c:pt>
                <c:pt idx="2">
                  <c:v>1898.595</c:v>
                </c:pt>
                <c:pt idx="3">
                  <c:v>2393.5450000000001</c:v>
                </c:pt>
                <c:pt idx="4">
                  <c:v>2131.1640000000002</c:v>
                </c:pt>
                <c:pt idx="5">
                  <c:v>1575.82</c:v>
                </c:pt>
                <c:pt idx="6">
                  <c:v>695.08900000000006</c:v>
                </c:pt>
                <c:pt idx="7">
                  <c:v>115.267</c:v>
                </c:pt>
                <c:pt idx="8">
                  <c:v>950.26400000000001</c:v>
                </c:pt>
                <c:pt idx="9">
                  <c:v>1527.2929999999999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0-415F-8902-B7C9FCD8441A}"/>
            </c:ext>
          </c:extLst>
        </c:ser>
        <c:ser>
          <c:idx val="1"/>
          <c:order val="1"/>
          <c:tx>
            <c:strRef>
              <c:f>ingresos!$V$105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0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ingresos!$V$106:$V$115</c:f>
              <c:numCache>
                <c:formatCode>General</c:formatCode>
                <c:ptCount val="10"/>
                <c:pt idx="0">
                  <c:v>408.05599999999998</c:v>
                </c:pt>
                <c:pt idx="1">
                  <c:v>390.089</c:v>
                </c:pt>
                <c:pt idx="2">
                  <c:v>379.73099999999999</c:v>
                </c:pt>
                <c:pt idx="3">
                  <c:v>448.911</c:v>
                </c:pt>
                <c:pt idx="4">
                  <c:v>412.435</c:v>
                </c:pt>
                <c:pt idx="5">
                  <c:v>421.58800000000002</c:v>
                </c:pt>
                <c:pt idx="6">
                  <c:v>147.06200000000001</c:v>
                </c:pt>
                <c:pt idx="7">
                  <c:v>81.13</c:v>
                </c:pt>
                <c:pt idx="8">
                  <c:v>298.072</c:v>
                </c:pt>
                <c:pt idx="9">
                  <c:v>515.59100000000001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40-415F-8902-B7C9FCD8441A}"/>
            </c:ext>
          </c:extLst>
        </c:ser>
        <c:ser>
          <c:idx val="2"/>
          <c:order val="2"/>
          <c:tx>
            <c:strRef>
              <c:f>ingresos!$W$105</c:f>
              <c:strCache>
                <c:ptCount val="1"/>
                <c:pt idx="0">
                  <c:v>Chile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  <a:alpha val="81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ingresos!$W$106:$W$115</c:f>
              <c:numCache>
                <c:formatCode>General</c:formatCode>
                <c:ptCount val="10"/>
                <c:pt idx="0">
                  <c:v>52.326999999999998</c:v>
                </c:pt>
                <c:pt idx="1">
                  <c:v>51.457999999999998</c:v>
                </c:pt>
                <c:pt idx="2">
                  <c:v>54.353000000000002</c:v>
                </c:pt>
                <c:pt idx="3">
                  <c:v>67.89</c:v>
                </c:pt>
                <c:pt idx="4">
                  <c:v>62.704000000000001</c:v>
                </c:pt>
                <c:pt idx="5">
                  <c:v>56.865000000000002</c:v>
                </c:pt>
                <c:pt idx="6">
                  <c:v>26.364999999999998</c:v>
                </c:pt>
                <c:pt idx="7">
                  <c:v>3.7330000000000001</c:v>
                </c:pt>
                <c:pt idx="8">
                  <c:v>37.642000000000003</c:v>
                </c:pt>
                <c:pt idx="9">
                  <c:v>79.185000000000002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0-415F-8902-B7C9FCD8441A}"/>
            </c:ext>
          </c:extLst>
        </c:ser>
        <c:ser>
          <c:idx val="3"/>
          <c:order val="3"/>
          <c:tx>
            <c:strRef>
              <c:f>ingresos!$X$105</c:f>
              <c:strCache>
                <c:ptCount val="1"/>
                <c:pt idx="0">
                  <c:v>Estados Unidos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ingresos!$X$106:$X$115</c:f>
              <c:numCache>
                <c:formatCode>General</c:formatCode>
                <c:ptCount val="10"/>
                <c:pt idx="0">
                  <c:v>46.86</c:v>
                </c:pt>
                <c:pt idx="1">
                  <c:v>46.328000000000003</c:v>
                </c:pt>
                <c:pt idx="2">
                  <c:v>48.38</c:v>
                </c:pt>
                <c:pt idx="3">
                  <c:v>48.643000000000001</c:v>
                </c:pt>
                <c:pt idx="4">
                  <c:v>49.795999999999999</c:v>
                </c:pt>
                <c:pt idx="5">
                  <c:v>51.363</c:v>
                </c:pt>
                <c:pt idx="6">
                  <c:v>16.77</c:v>
                </c:pt>
                <c:pt idx="7">
                  <c:v>4.0270000000000001</c:v>
                </c:pt>
                <c:pt idx="8">
                  <c:v>44.232999999999997</c:v>
                </c:pt>
                <c:pt idx="9">
                  <c:v>80.507000000000005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40-415F-8902-B7C9FCD8441A}"/>
            </c:ext>
          </c:extLst>
        </c:ser>
        <c:ser>
          <c:idx val="4"/>
          <c:order val="4"/>
          <c:tx>
            <c:strRef>
              <c:f>ingresos!$Y$105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ingresos!$Y$106:$Y$115</c:f>
              <c:numCache>
                <c:formatCode>General</c:formatCode>
                <c:ptCount val="10"/>
                <c:pt idx="0">
                  <c:v>41.606000000000002</c:v>
                </c:pt>
                <c:pt idx="1">
                  <c:v>38.069000000000003</c:v>
                </c:pt>
                <c:pt idx="2">
                  <c:v>36.491999999999997</c:v>
                </c:pt>
                <c:pt idx="3">
                  <c:v>39.020000000000003</c:v>
                </c:pt>
                <c:pt idx="4">
                  <c:v>37.978999999999999</c:v>
                </c:pt>
                <c:pt idx="5">
                  <c:v>33.731000000000002</c:v>
                </c:pt>
                <c:pt idx="6">
                  <c:v>21.007000000000001</c:v>
                </c:pt>
                <c:pt idx="7">
                  <c:v>14.285</c:v>
                </c:pt>
                <c:pt idx="8">
                  <c:v>35.917999999999999</c:v>
                </c:pt>
                <c:pt idx="9">
                  <c:v>45.735999999999997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40-415F-8902-B7C9FCD8441A}"/>
            </c:ext>
          </c:extLst>
        </c:ser>
        <c:ser>
          <c:idx val="5"/>
          <c:order val="5"/>
          <c:tx>
            <c:strRef>
              <c:f>ingresos!$Z$105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25400">
              <a:noFill/>
            </a:ln>
          </c:spPr>
          <c:invertIfNegative val="0"/>
          <c:cat>
            <c:numRef>
              <c:f>ingresos!$N$106:$N$115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ingresos!$Z$106:$Z$115</c:f>
              <c:numCache>
                <c:formatCode>General</c:formatCode>
                <c:ptCount val="10"/>
                <c:pt idx="0">
                  <c:v>287.86099999999999</c:v>
                </c:pt>
                <c:pt idx="1">
                  <c:v>286.37900000000002</c:v>
                </c:pt>
                <c:pt idx="2">
                  <c:v>289.56400000000002</c:v>
                </c:pt>
                <c:pt idx="3">
                  <c:v>293.52199999999999</c:v>
                </c:pt>
                <c:pt idx="4">
                  <c:v>310.12599999999998</c:v>
                </c:pt>
                <c:pt idx="5">
                  <c:v>329.08499999999998</c:v>
                </c:pt>
                <c:pt idx="6">
                  <c:v>96.506</c:v>
                </c:pt>
                <c:pt idx="7">
                  <c:v>31.105</c:v>
                </c:pt>
                <c:pt idx="8">
                  <c:v>258.29399999999998</c:v>
                </c:pt>
                <c:pt idx="9">
                  <c:v>452.72800000000001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40-415F-8902-B7C9FCD84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522828816"/>
        <c:axId val="1"/>
      </c:barChart>
      <c:catAx>
        <c:axId val="152282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UY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es-UY"/>
          </a:p>
        </c:txPr>
        <c:crossAx val="15228288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vert="horz"/>
        <a:lstStyle/>
        <a:p>
          <a:pPr>
            <a:defRPr/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600" b="1" dirty="0"/>
              <a:t>Extranjeros ingresados</a:t>
            </a:r>
            <a:r>
              <a:rPr lang="es-UY" sz="1600" b="1" baseline="0" dirty="0"/>
              <a:t> a Uruguay</a:t>
            </a:r>
            <a:endParaRPr lang="es-UY" sz="1600" b="1" dirty="0"/>
          </a:p>
        </c:rich>
      </c:tx>
      <c:layout>
        <c:manualLayout>
          <c:xMode val="edge"/>
          <c:yMode val="edge"/>
          <c:x val="0.21416186471648826"/>
          <c:y val="5.8058401612568833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title>
    <c:autoTitleDeleted val="0"/>
    <c:plotArea>
      <c:layout>
        <c:manualLayout>
          <c:layoutTarget val="inner"/>
          <c:xMode val="edge"/>
          <c:yMode val="edge"/>
          <c:x val="0.11807987537488412"/>
          <c:y val="0.13912037187012055"/>
          <c:w val="0.84833651895185325"/>
          <c:h val="0.67548786750874656"/>
        </c:manualLayout>
      </c:layout>
      <c:lineChart>
        <c:grouping val="standard"/>
        <c:varyColors val="0"/>
        <c:ser>
          <c:idx val="0"/>
          <c:order val="0"/>
          <c:tx>
            <c:strRef>
              <c:f>grafico!$B$1</c:f>
              <c:strCache>
                <c:ptCount val="1"/>
                <c:pt idx="0">
                  <c:v>Observado</c:v>
                </c:pt>
              </c:strCache>
            </c:strRef>
          </c:tx>
          <c:spPr>
            <a:ln w="25400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grafico!$A$2:$A$109</c:f>
              <c:numCache>
                <c:formatCode>mmm\-yy</c:formatCode>
                <c:ptCount val="108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</c:numCache>
            </c:numRef>
          </c:cat>
          <c:val>
            <c:numRef>
              <c:f>grafico!$B$2:$B$109</c:f>
              <c:numCache>
                <c:formatCode>#,##0</c:formatCode>
                <c:ptCount val="108"/>
                <c:pt idx="0">
                  <c:v>470307</c:v>
                </c:pt>
                <c:pt idx="1">
                  <c:v>395079</c:v>
                </c:pt>
                <c:pt idx="2">
                  <c:v>265088</c:v>
                </c:pt>
                <c:pt idx="3">
                  <c:v>150358</c:v>
                </c:pt>
                <c:pt idx="4">
                  <c:v>155520</c:v>
                </c:pt>
                <c:pt idx="5">
                  <c:v>156235</c:v>
                </c:pt>
                <c:pt idx="6">
                  <c:v>256385</c:v>
                </c:pt>
                <c:pt idx="7">
                  <c:v>186746</c:v>
                </c:pt>
                <c:pt idx="8">
                  <c:v>196070</c:v>
                </c:pt>
                <c:pt idx="9">
                  <c:v>224451</c:v>
                </c:pt>
                <c:pt idx="10">
                  <c:v>250876</c:v>
                </c:pt>
                <c:pt idx="11">
                  <c:v>421862</c:v>
                </c:pt>
                <c:pt idx="12">
                  <c:v>567933</c:v>
                </c:pt>
                <c:pt idx="13">
                  <c:v>520727</c:v>
                </c:pt>
                <c:pt idx="14">
                  <c:v>285782</c:v>
                </c:pt>
                <c:pt idx="15">
                  <c:v>290945</c:v>
                </c:pt>
                <c:pt idx="16">
                  <c:v>195406</c:v>
                </c:pt>
                <c:pt idx="17">
                  <c:v>180022</c:v>
                </c:pt>
                <c:pt idx="18">
                  <c:v>293556</c:v>
                </c:pt>
                <c:pt idx="19">
                  <c:v>209779</c:v>
                </c:pt>
                <c:pt idx="20">
                  <c:v>215942</c:v>
                </c:pt>
                <c:pt idx="21">
                  <c:v>250722</c:v>
                </c:pt>
                <c:pt idx="22">
                  <c:v>280717</c:v>
                </c:pt>
                <c:pt idx="23">
                  <c:v>466291</c:v>
                </c:pt>
                <c:pt idx="24">
                  <c:v>613801</c:v>
                </c:pt>
                <c:pt idx="25">
                  <c:v>521815</c:v>
                </c:pt>
                <c:pt idx="26">
                  <c:v>360653</c:v>
                </c:pt>
                <c:pt idx="27">
                  <c:v>221535</c:v>
                </c:pt>
                <c:pt idx="28">
                  <c:v>169775</c:v>
                </c:pt>
                <c:pt idx="29">
                  <c:v>137295</c:v>
                </c:pt>
                <c:pt idx="30">
                  <c:v>229551</c:v>
                </c:pt>
                <c:pt idx="31">
                  <c:v>168721</c:v>
                </c:pt>
                <c:pt idx="32">
                  <c:v>164247</c:v>
                </c:pt>
                <c:pt idx="33">
                  <c:v>192145</c:v>
                </c:pt>
                <c:pt idx="34">
                  <c:v>224666</c:v>
                </c:pt>
                <c:pt idx="35">
                  <c:v>359621</c:v>
                </c:pt>
                <c:pt idx="36">
                  <c:v>409713</c:v>
                </c:pt>
                <c:pt idx="37">
                  <c:v>342355</c:v>
                </c:pt>
                <c:pt idx="38">
                  <c:v>261927</c:v>
                </c:pt>
                <c:pt idx="39">
                  <c:v>197410</c:v>
                </c:pt>
                <c:pt idx="40">
                  <c:v>149483</c:v>
                </c:pt>
                <c:pt idx="41">
                  <c:v>145792</c:v>
                </c:pt>
                <c:pt idx="42">
                  <c:v>224895</c:v>
                </c:pt>
                <c:pt idx="43">
                  <c:v>160512</c:v>
                </c:pt>
                <c:pt idx="44">
                  <c:v>163617</c:v>
                </c:pt>
                <c:pt idx="45">
                  <c:v>184966</c:v>
                </c:pt>
                <c:pt idx="46">
                  <c:v>227782</c:v>
                </c:pt>
                <c:pt idx="47">
                  <c:v>361816</c:v>
                </c:pt>
                <c:pt idx="48">
                  <c:v>432761</c:v>
                </c:pt>
                <c:pt idx="49">
                  <c:v>398678</c:v>
                </c:pt>
                <c:pt idx="50" formatCode="General">
                  <c:v>106510</c:v>
                </c:pt>
                <c:pt idx="51" formatCode="General">
                  <c:v>4005</c:v>
                </c:pt>
                <c:pt idx="52" formatCode="General">
                  <c:v>4927</c:v>
                </c:pt>
                <c:pt idx="53" formatCode="General">
                  <c:v>5522</c:v>
                </c:pt>
                <c:pt idx="54" formatCode="General">
                  <c:v>6847</c:v>
                </c:pt>
                <c:pt idx="55" formatCode="General">
                  <c:v>8104</c:v>
                </c:pt>
                <c:pt idx="56" formatCode="General">
                  <c:v>9618</c:v>
                </c:pt>
                <c:pt idx="57" formatCode="General">
                  <c:v>12336</c:v>
                </c:pt>
                <c:pt idx="58" formatCode="General">
                  <c:v>13491</c:v>
                </c:pt>
                <c:pt idx="59" formatCode="General">
                  <c:v>14956</c:v>
                </c:pt>
                <c:pt idx="60" formatCode="General">
                  <c:v>9689</c:v>
                </c:pt>
                <c:pt idx="61" formatCode="General">
                  <c:v>13043</c:v>
                </c:pt>
                <c:pt idx="62" formatCode="General">
                  <c:v>12537</c:v>
                </c:pt>
                <c:pt idx="63" formatCode="General">
                  <c:v>10745</c:v>
                </c:pt>
                <c:pt idx="64" formatCode="General">
                  <c:v>12005</c:v>
                </c:pt>
                <c:pt idx="65" formatCode="General">
                  <c:v>12343</c:v>
                </c:pt>
                <c:pt idx="66" formatCode="General">
                  <c:v>14854</c:v>
                </c:pt>
                <c:pt idx="67" formatCode="General">
                  <c:v>15563</c:v>
                </c:pt>
                <c:pt idx="68" formatCode="General">
                  <c:v>17793</c:v>
                </c:pt>
                <c:pt idx="69" formatCode="General">
                  <c:v>22932</c:v>
                </c:pt>
                <c:pt idx="70" formatCode="General">
                  <c:v>108043</c:v>
                </c:pt>
                <c:pt idx="71" formatCode="General">
                  <c:v>157258</c:v>
                </c:pt>
                <c:pt idx="72" formatCode="General">
                  <c:v>138981</c:v>
                </c:pt>
                <c:pt idx="73" formatCode="General">
                  <c:v>141158</c:v>
                </c:pt>
                <c:pt idx="74" formatCode="General">
                  <c:v>102375</c:v>
                </c:pt>
                <c:pt idx="75" formatCode="General">
                  <c:v>147284</c:v>
                </c:pt>
                <c:pt idx="76" formatCode="General">
                  <c:v>115741</c:v>
                </c:pt>
                <c:pt idx="77" formatCode="General">
                  <c:v>126562</c:v>
                </c:pt>
                <c:pt idx="78" formatCode="General">
                  <c:v>157444</c:v>
                </c:pt>
                <c:pt idx="79" formatCode="General">
                  <c:v>126747</c:v>
                </c:pt>
                <c:pt idx="80" formatCode="General">
                  <c:v>154496</c:v>
                </c:pt>
                <c:pt idx="81" formatCode="General">
                  <c:v>200965</c:v>
                </c:pt>
                <c:pt idx="82" formatCode="General">
                  <c:v>212670</c:v>
                </c:pt>
                <c:pt idx="83" formatCode="General">
                  <c:v>327968</c:v>
                </c:pt>
                <c:pt idx="84" formatCode="General">
                  <c:v>455819</c:v>
                </c:pt>
                <c:pt idx="85" formatCode="General">
                  <c:v>375852</c:v>
                </c:pt>
                <c:pt idx="86" formatCode="General">
                  <c:v>237494</c:v>
                </c:pt>
                <c:pt idx="87" formatCode="0">
                  <c:v>223239</c:v>
                </c:pt>
                <c:pt idx="88" formatCode="0">
                  <c:v>175128</c:v>
                </c:pt>
                <c:pt idx="89" formatCode="0">
                  <c:v>167057</c:v>
                </c:pt>
                <c:pt idx="90" formatCode="0">
                  <c:v>225660</c:v>
                </c:pt>
                <c:pt idx="91" formatCode="0">
                  <c:v>177122</c:v>
                </c:pt>
                <c:pt idx="92" formatCode="0">
                  <c:v>189461</c:v>
                </c:pt>
                <c:pt idx="93" formatCode="0">
                  <c:v>235819</c:v>
                </c:pt>
                <c:pt idx="94" formatCode="0">
                  <c:v>238389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72-413B-B1E2-9664D5B43E62}"/>
            </c:ext>
          </c:extLst>
        </c:ser>
        <c:ser>
          <c:idx val="2"/>
          <c:order val="1"/>
          <c:tx>
            <c:strRef>
              <c:f>grafico!$D$1</c:f>
              <c:strCache>
                <c:ptCount val="1"/>
                <c:pt idx="0">
                  <c:v>Proyección CERES</c:v>
                </c:pt>
              </c:strCache>
            </c:strRef>
          </c:tx>
          <c:spPr>
            <a:ln w="38100" cap="rnd">
              <a:solidFill>
                <a:schemeClr val="accent2">
                  <a:lumMod val="60000"/>
                  <a:lumOff val="4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grafico!$A$2:$A$109</c:f>
              <c:numCache>
                <c:formatCode>mmm\-yy</c:formatCode>
                <c:ptCount val="108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</c:numCache>
            </c:numRef>
          </c:cat>
          <c:val>
            <c:numRef>
              <c:f>grafico!$E$2:$E$109</c:f>
              <c:numCache>
                <c:formatCode>General</c:formatCode>
                <c:ptCount val="108"/>
                <c:pt idx="12">
                  <c:v>448902.41160554852</c:v>
                </c:pt>
                <c:pt idx="13">
                  <c:v>374620.24689228565</c:v>
                </c:pt>
                <c:pt idx="14">
                  <c:v>293564.96629744448</c:v>
                </c:pt>
                <c:pt idx="15">
                  <c:v>255229.95956789292</c:v>
                </c:pt>
                <c:pt idx="16">
                  <c:v>234674.12755862973</c:v>
                </c:pt>
                <c:pt idx="17">
                  <c:v>216669.78575148911</c:v>
                </c:pt>
                <c:pt idx="18">
                  <c:v>261722.77349757813</c:v>
                </c:pt>
                <c:pt idx="19">
                  <c:v>220160.9081410043</c:v>
                </c:pt>
                <c:pt idx="20">
                  <c:v>227334.90613470686</c:v>
                </c:pt>
                <c:pt idx="21">
                  <c:v>258257.07147160228</c:v>
                </c:pt>
                <c:pt idx="22">
                  <c:v>273172.78563079261</c:v>
                </c:pt>
                <c:pt idx="23">
                  <c:v>377178.21210450213</c:v>
                </c:pt>
                <c:pt idx="24">
                  <c:v>454651.78179331031</c:v>
                </c:pt>
                <c:pt idx="25">
                  <c:v>375598.00799533067</c:v>
                </c:pt>
                <c:pt idx="26">
                  <c:v>286820.67808130221</c:v>
                </c:pt>
                <c:pt idx="27">
                  <c:v>244816.32769675003</c:v>
                </c:pt>
                <c:pt idx="28">
                  <c:v>210962.23380450689</c:v>
                </c:pt>
                <c:pt idx="29">
                  <c:v>183665.51271006919</c:v>
                </c:pt>
                <c:pt idx="30">
                  <c:v>228466.42013077505</c:v>
                </c:pt>
                <c:pt idx="31">
                  <c:v>186304.02218990689</c:v>
                </c:pt>
                <c:pt idx="32">
                  <c:v>171226.37522542477</c:v>
                </c:pt>
                <c:pt idx="33">
                  <c:v>204591.17063571702</c:v>
                </c:pt>
                <c:pt idx="34">
                  <c:v>218307.76520490274</c:v>
                </c:pt>
                <c:pt idx="35">
                  <c:v>323026.83906515792</c:v>
                </c:pt>
                <c:pt idx="36">
                  <c:v>411664.54695294535</c:v>
                </c:pt>
                <c:pt idx="37">
                  <c:v>338414.75825938274</c:v>
                </c:pt>
                <c:pt idx="38">
                  <c:v>245821.82652993122</c:v>
                </c:pt>
                <c:pt idx="39">
                  <c:v>205798.67025529637</c:v>
                </c:pt>
                <c:pt idx="40">
                  <c:v>186035.24056874344</c:v>
                </c:pt>
                <c:pt idx="41">
                  <c:v>166224.47333094262</c:v>
                </c:pt>
                <c:pt idx="42">
                  <c:v>220570.93922239708</c:v>
                </c:pt>
                <c:pt idx="43">
                  <c:v>165268.08151628266</c:v>
                </c:pt>
                <c:pt idx="44">
                  <c:v>160355.63316471438</c:v>
                </c:pt>
                <c:pt idx="45">
                  <c:v>189959.34070456694</c:v>
                </c:pt>
                <c:pt idx="46">
                  <c:v>199317.37438388058</c:v>
                </c:pt>
                <c:pt idx="47">
                  <c:v>303500.99970173172</c:v>
                </c:pt>
                <c:pt idx="48">
                  <c:v>396039.50955208438</c:v>
                </c:pt>
                <c:pt idx="49">
                  <c:v>324811.04252779507</c:v>
                </c:pt>
                <c:pt idx="50">
                  <c:v>228708.08081097354</c:v>
                </c:pt>
                <c:pt idx="77">
                  <c:v>133959.86998457147</c:v>
                </c:pt>
                <c:pt idx="78">
                  <c:v>172439.81512527776</c:v>
                </c:pt>
                <c:pt idx="79">
                  <c:v>134996.4674565967</c:v>
                </c:pt>
                <c:pt idx="80">
                  <c:v>144186.70129468665</c:v>
                </c:pt>
                <c:pt idx="81">
                  <c:v>214136.34693155839</c:v>
                </c:pt>
                <c:pt idx="82">
                  <c:v>233960.86177380136</c:v>
                </c:pt>
                <c:pt idx="83">
                  <c:v>370217.76953456498</c:v>
                </c:pt>
                <c:pt idx="84">
                  <c:v>475839.43644677871</c:v>
                </c:pt>
                <c:pt idx="85">
                  <c:v>380329.43725888251</c:v>
                </c:pt>
                <c:pt idx="86">
                  <c:v>276247.83980015921</c:v>
                </c:pt>
                <c:pt idx="87">
                  <c:v>206996.54380458611</c:v>
                </c:pt>
                <c:pt idx="88">
                  <c:v>169248.38295860158</c:v>
                </c:pt>
                <c:pt idx="89">
                  <c:v>153481.79032613689</c:v>
                </c:pt>
                <c:pt idx="90">
                  <c:v>223153.80406173458</c:v>
                </c:pt>
                <c:pt idx="91">
                  <c:v>159532.1954932599</c:v>
                </c:pt>
                <c:pt idx="92">
                  <c:v>165156.33782659436</c:v>
                </c:pt>
                <c:pt idx="93">
                  <c:v>194168.16237134722</c:v>
                </c:pt>
                <c:pt idx="94">
                  <c:v>220174.09141199486</c:v>
                </c:pt>
                <c:pt idx="95" formatCode="0">
                  <c:v>378664.48808070878</c:v>
                </c:pt>
                <c:pt idx="96" formatCode="0">
                  <c:v>496875.75129277981</c:v>
                </c:pt>
                <c:pt idx="97" formatCode="0">
                  <c:v>402605.69683599507</c:v>
                </c:pt>
                <c:pt idx="98" formatCode="0">
                  <c:v>300195.80695694045</c:v>
                </c:pt>
                <c:pt idx="99" formatCode="0">
                  <c:v>240551.23176594253</c:v>
                </c:pt>
                <c:pt idx="100" formatCode="0">
                  <c:v>205535.8419798222</c:v>
                </c:pt>
                <c:pt idx="101" formatCode="0">
                  <c:v>192763.02099153618</c:v>
                </c:pt>
                <c:pt idx="102" formatCode="0">
                  <c:v>272901.88920522603</c:v>
                </c:pt>
                <c:pt idx="103" formatCode="0">
                  <c:v>219537.55975807155</c:v>
                </c:pt>
                <c:pt idx="104" formatCode="0">
                  <c:v>228269.66518756741</c:v>
                </c:pt>
                <c:pt idx="105" formatCode="0">
                  <c:v>263690.89454012294</c:v>
                </c:pt>
                <c:pt idx="106" formatCode="0">
                  <c:v>289269.7462922429</c:v>
                </c:pt>
                <c:pt idx="107" formatCode="0">
                  <c:v>438618.29418984934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72-413B-B1E2-9664D5B43E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4445360"/>
        <c:axId val="1234445776"/>
      </c:lineChart>
      <c:dateAx>
        <c:axId val="1234445360"/>
        <c:scaling>
          <c:orientation val="minMax"/>
          <c:min val="4328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234445776"/>
        <c:crosses val="autoZero"/>
        <c:auto val="1"/>
        <c:lblOffset val="100"/>
        <c:baseTimeUnit val="months"/>
      </c:dateAx>
      <c:valAx>
        <c:axId val="1234445776"/>
        <c:scaling>
          <c:orientation val="minMax"/>
          <c:max val="60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23444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55785654834358"/>
          <c:y val="0.9435092925167966"/>
          <c:w val="0.58288428690331284"/>
          <c:h val="5.6490707483203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3318562936606"/>
          <c:y val="3.8834875886850126E-2"/>
          <c:w val="0.86089239094746983"/>
          <c:h val="0.87310447165387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>
                <a:lumMod val="40000"/>
                <a:lumOff val="60000"/>
                <a:alpha val="66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'HOJA FINAL'!$N$249:$U$249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'HOJA FINAL'!$N$252:$U$252</c:f>
              <c:numCache>
                <c:formatCode>General</c:formatCode>
                <c:ptCount val="8"/>
                <c:pt idx="0">
                  <c:v>3757.8220000000001</c:v>
                </c:pt>
                <c:pt idx="1">
                  <c:v>3363.8249999999998</c:v>
                </c:pt>
                <c:pt idx="2">
                  <c:v>2830.268</c:v>
                </c:pt>
                <c:pt idx="3">
                  <c:v>1017.755</c:v>
                </c:pt>
                <c:pt idx="4">
                  <c:v>406.80500000000001</c:v>
                </c:pt>
                <c:pt idx="5">
                  <c:v>1952.3910000000001</c:v>
                </c:pt>
                <c:pt idx="6">
                  <c:v>3079.7044880807089</c:v>
                </c:pt>
                <c:pt idx="7">
                  <c:v>3550.8153989960956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AC-4725-B61C-649353521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1779826240"/>
        <c:axId val="1794504368"/>
      </c:barChart>
      <c:catAx>
        <c:axId val="177982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94504368"/>
        <c:crosses val="autoZero"/>
        <c:auto val="1"/>
        <c:lblAlgn val="ctr"/>
        <c:lblOffset val="100"/>
        <c:noMultiLvlLbl val="0"/>
      </c:catAx>
      <c:valAx>
        <c:axId val="179450436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7982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UY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Hoja1!$N$1</c:f>
              <c:strCache>
                <c:ptCount val="1"/>
                <c:pt idx="0">
                  <c:v>Índice gasto en términos constantes (2016/17=100)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5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Hoja1!$M$2:$M$6</c:f>
              <c:strCache>
                <c:ptCount val="5"/>
                <c:pt idx="0">
                  <c:v>2016/17</c:v>
                </c:pt>
                <c:pt idx="1">
                  <c:v>2017/18</c:v>
                </c:pt>
                <c:pt idx="2">
                  <c:v>2019/20</c:v>
                </c:pt>
                <c:pt idx="3">
                  <c:v>2022/23</c:v>
                </c:pt>
                <c:pt idx="4">
                  <c:v>2023/24</c:v>
                </c:pt>
              </c:strCache>
            </c:strRef>
          </c:cat>
          <c:val>
            <c:numRef>
              <c:f>Hoja1!$N$2:$N$6</c:f>
              <c:numCache>
                <c:formatCode>0</c:formatCode>
                <c:ptCount val="5"/>
                <c:pt idx="0" formatCode="General">
                  <c:v>100</c:v>
                </c:pt>
                <c:pt idx="1">
                  <c:v>91.7</c:v>
                </c:pt>
                <c:pt idx="2">
                  <c:v>76.7</c:v>
                </c:pt>
                <c:pt idx="3">
                  <c:v>57.6</c:v>
                </c:pt>
                <c:pt idx="4">
                  <c:v>61.1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10-4E55-941C-FAAFB48B4A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1779826240"/>
        <c:axId val="1794504368"/>
      </c:barChart>
      <c:catAx>
        <c:axId val="177982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94504368"/>
        <c:crosses val="autoZero"/>
        <c:auto val="1"/>
        <c:lblAlgn val="ctr"/>
        <c:lblOffset val="100"/>
        <c:noMultiLvlLbl val="0"/>
      </c:catAx>
      <c:valAx>
        <c:axId val="1794504368"/>
        <c:scaling>
          <c:orientation val="minMax"/>
          <c:max val="1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7982624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s-UY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Índice gasto en términos constantes (2017=100)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  <a:alpha val="5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Hoja1!$A$3:$A$7</c:f>
              <c:numCache>
                <c:formatCode>General</c:formatCode>
                <c:ptCount val="5"/>
                <c:pt idx="0">
                  <c:v>2017</c:v>
                </c:pt>
                <c:pt idx="1">
                  <c:v>2019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Hoja1!$B$3:$B$7</c:f>
              <c:numCache>
                <c:formatCode>General</c:formatCode>
                <c:ptCount val="5"/>
                <c:pt idx="0">
                  <c:v>100</c:v>
                </c:pt>
                <c:pt idx="1">
                  <c:v>75</c:v>
                </c:pt>
                <c:pt idx="2" formatCode="0">
                  <c:v>51.7</c:v>
                </c:pt>
                <c:pt idx="3">
                  <c:v>61</c:v>
                </c:pt>
                <c:pt idx="4" formatCode="0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10-4879-8147-105988A649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1779826240"/>
        <c:axId val="1794504368"/>
      </c:barChart>
      <c:catAx>
        <c:axId val="177982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94504368"/>
        <c:crosses val="autoZero"/>
        <c:auto val="1"/>
        <c:lblAlgn val="ctr"/>
        <c:lblOffset val="100"/>
        <c:noMultiLvlLbl val="0"/>
      </c:catAx>
      <c:valAx>
        <c:axId val="1794504368"/>
        <c:scaling>
          <c:orientation val="minMax"/>
          <c:max val="1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77982624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s-UY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34933580837659E-2"/>
          <c:y val="3.2806166475085413E-2"/>
          <c:w val="0.7134824142182371"/>
          <c:h val="0.7365312708345468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Graficos!$B$10</c:f>
              <c:strCache>
                <c:ptCount val="1"/>
                <c:pt idx="0">
                  <c:v>Estimación Ministerio de Turismo</c:v>
                </c:pt>
              </c:strCache>
            </c:strRef>
          </c:tx>
          <c:spPr>
            <a:solidFill>
              <a:schemeClr val="bg1">
                <a:alpha val="3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Graficos!$A$11:$A$17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Graficos!$B$11:$B$17</c:f>
              <c:numCache>
                <c:formatCode>0.0%</c:formatCode>
                <c:ptCount val="7"/>
                <c:pt idx="0">
                  <c:v>6.6760903875571362E-2</c:v>
                </c:pt>
                <c:pt idx="1">
                  <c:v>7.8933292436610958E-2</c:v>
                </c:pt>
                <c:pt idx="2">
                  <c:v>7.4487824934927602E-2</c:v>
                </c:pt>
                <c:pt idx="3">
                  <c:v>6.4379438320777402E-2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6A-4559-A06B-7A47043763EF}"/>
            </c:ext>
          </c:extLst>
        </c:ser>
        <c:ser>
          <c:idx val="0"/>
          <c:order val="1"/>
          <c:tx>
            <c:strRef>
              <c:f>Graficos!$C$10</c:f>
              <c:strCache>
                <c:ptCount val="1"/>
                <c:pt idx="0">
                  <c:v>Estimación CERES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Graficos!$A$11:$A$17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Graficos!$C$11:$C$17</c:f>
              <c:numCache>
                <c:formatCode>0.0%</c:formatCode>
                <c:ptCount val="7"/>
                <c:pt idx="0">
                  <c:v>7.6174867489247733E-2</c:v>
                </c:pt>
                <c:pt idx="1">
                  <c:v>8.3707287389299639E-2</c:v>
                </c:pt>
                <c:pt idx="2">
                  <c:v>7.5261614020350129E-2</c:v>
                </c:pt>
                <c:pt idx="3">
                  <c:v>6.4139279917132863E-2</c:v>
                </c:pt>
                <c:pt idx="4">
                  <c:v>2.5515381981770696E-2</c:v>
                </c:pt>
                <c:pt idx="5">
                  <c:v>9.6872352583390244E-3</c:v>
                </c:pt>
                <c:pt idx="6">
                  <c:v>4.2625018286507894E-2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6A-4559-A06B-7A4704376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794452767"/>
        <c:axId val="794437375"/>
      </c:barChart>
      <c:dateAx>
        <c:axId val="794452767"/>
        <c:scaling>
          <c:orientation val="minMax"/>
          <c:max val="2019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794437375"/>
        <c:crosses val="autoZero"/>
        <c:auto val="0"/>
        <c:lblOffset val="100"/>
        <c:baseTimeUnit val="days"/>
      </c:dateAx>
      <c:valAx>
        <c:axId val="794437375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794452767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55749119654357"/>
          <c:y val="0.86202024756522577"/>
          <c:w val="0.70344250880345649"/>
          <c:h val="5.24380007886484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19991779298152E-2"/>
          <c:y val="0.15923926854356757"/>
          <c:w val="0.94636001644140366"/>
          <c:h val="0.66237361570600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32-4B48-9901-51D8BE1681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U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'Calculos Principales (ViejaMet)'!$O$78:$S$78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'Calculos Principales (ViejaMet)'!$O$84:$S$84</c:f>
              <c:numCache>
                <c:formatCode>0.0%</c:formatCode>
                <c:ptCount val="5"/>
                <c:pt idx="0">
                  <c:v>2.5464917470081633E-2</c:v>
                </c:pt>
                <c:pt idx="1">
                  <c:v>9.3571173996121297E-3</c:v>
                </c:pt>
                <c:pt idx="2">
                  <c:v>4.1663508156480351E-2</c:v>
                </c:pt>
                <c:pt idx="3">
                  <c:v>5.3442289172995643E-2</c:v>
                </c:pt>
                <c:pt idx="4">
                  <c:v>6.4500296731996698E-2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2-4B48-9901-51D8BE1681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7"/>
        <c:axId val="1266184719"/>
        <c:axId val="1266185679"/>
      </c:barChart>
      <c:catAx>
        <c:axId val="126618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266185679"/>
        <c:crosses val="autoZero"/>
        <c:auto val="1"/>
        <c:lblAlgn val="ctr"/>
        <c:lblOffset val="100"/>
        <c:noMultiLvlLbl val="0"/>
      </c:catAx>
      <c:valAx>
        <c:axId val="1266185679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1266184719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89195084994951E-2"/>
          <c:y val="2.2624434389140271E-2"/>
          <c:w val="0.91750212944195975"/>
          <c:h val="0.83726202973019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TODOS!$H$302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TODOS!$H$303:$H$325</c:f>
              <c:numCache>
                <c:formatCode>General</c:formatCode>
                <c:ptCount val="23"/>
                <c:pt idx="0">
                  <c:v>1476.029</c:v>
                </c:pt>
                <c:pt idx="1">
                  <c:v>1440.057</c:v>
                </c:pt>
                <c:pt idx="2">
                  <c:v>785.322</c:v>
                </c:pt>
                <c:pt idx="3">
                  <c:v>840.678</c:v>
                </c:pt>
                <c:pt idx="4">
                  <c:v>1078.3630000000001</c:v>
                </c:pt>
                <c:pt idx="5">
                  <c:v>1077.125</c:v>
                </c:pt>
                <c:pt idx="6">
                  <c:v>954.09299999999996</c:v>
                </c:pt>
                <c:pt idx="7">
                  <c:v>888.85199999999998</c:v>
                </c:pt>
                <c:pt idx="8">
                  <c:v>1025.577</c:v>
                </c:pt>
                <c:pt idx="9">
                  <c:v>1150.1869999999999</c:v>
                </c:pt>
                <c:pt idx="10">
                  <c:v>1275.3140000000001</c:v>
                </c:pt>
                <c:pt idx="11">
                  <c:v>1756.4970000000001</c:v>
                </c:pt>
                <c:pt idx="12">
                  <c:v>1832.5139999999999</c:v>
                </c:pt>
                <c:pt idx="13">
                  <c:v>1703.857</c:v>
                </c:pt>
                <c:pt idx="14">
                  <c:v>1538.577</c:v>
                </c:pt>
                <c:pt idx="15">
                  <c:v>1754.5419999999999</c:v>
                </c:pt>
                <c:pt idx="16">
                  <c:v>2195.4389999999999</c:v>
                </c:pt>
                <c:pt idx="17">
                  <c:v>2734.0619999999999</c:v>
                </c:pt>
                <c:pt idx="18">
                  <c:v>2363.808</c:v>
                </c:pt>
                <c:pt idx="19">
                  <c:v>1800.1279999999999</c:v>
                </c:pt>
                <c:pt idx="20">
                  <c:v>702.23500000000001</c:v>
                </c:pt>
                <c:pt idx="21">
                  <c:v>214.16300000000001</c:v>
                </c:pt>
                <c:pt idx="22">
                  <c:v>840.73500000000001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E-496C-9EA0-C02D58A04A4B}"/>
            </c:ext>
          </c:extLst>
        </c:ser>
        <c:ser>
          <c:idx val="1"/>
          <c:order val="1"/>
          <c:tx>
            <c:strRef>
              <c:f>TODOS!$I$302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F3B9">
                <a:alpha val="63000"/>
              </a:srgb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TODOS!$I$303:$I$325</c:f>
              <c:numCache>
                <c:formatCode>General</c:formatCode>
                <c:ptCount val="23"/>
                <c:pt idx="0">
                  <c:v>141.143</c:v>
                </c:pt>
                <c:pt idx="1">
                  <c:v>128.13999999999999</c:v>
                </c:pt>
                <c:pt idx="2">
                  <c:v>119.044</c:v>
                </c:pt>
                <c:pt idx="3">
                  <c:v>151.38300000000001</c:v>
                </c:pt>
                <c:pt idx="4">
                  <c:v>187.744</c:v>
                </c:pt>
                <c:pt idx="5">
                  <c:v>197.73699999999999</c:v>
                </c:pt>
                <c:pt idx="6">
                  <c:v>228.185</c:v>
                </c:pt>
                <c:pt idx="7">
                  <c:v>287.70100000000002</c:v>
                </c:pt>
                <c:pt idx="8">
                  <c:v>300.78800000000001</c:v>
                </c:pt>
                <c:pt idx="9">
                  <c:v>265.49900000000002</c:v>
                </c:pt>
                <c:pt idx="10">
                  <c:v>380.16399999999999</c:v>
                </c:pt>
                <c:pt idx="11">
                  <c:v>431.04</c:v>
                </c:pt>
                <c:pt idx="12">
                  <c:v>406.31099999999998</c:v>
                </c:pt>
                <c:pt idx="13">
                  <c:v>399.99400000000003</c:v>
                </c:pt>
                <c:pt idx="14">
                  <c:v>474.10199999999998</c:v>
                </c:pt>
                <c:pt idx="15">
                  <c:v>438.44900000000001</c:v>
                </c:pt>
                <c:pt idx="16">
                  <c:v>440.16500000000002</c:v>
                </c:pt>
                <c:pt idx="17">
                  <c:v>510.31400000000002</c:v>
                </c:pt>
                <c:pt idx="18">
                  <c:v>471.85700000000003</c:v>
                </c:pt>
                <c:pt idx="19">
                  <c:v>491.697</c:v>
                </c:pt>
                <c:pt idx="20">
                  <c:v>150.613</c:v>
                </c:pt>
                <c:pt idx="21">
                  <c:v>108.711</c:v>
                </c:pt>
                <c:pt idx="22">
                  <c:v>259.584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E-496C-9EA0-C02D58A04A4B}"/>
            </c:ext>
          </c:extLst>
        </c:ser>
        <c:ser>
          <c:idx val="2"/>
          <c:order val="2"/>
          <c:tx>
            <c:strRef>
              <c:f>TODOS!$J$302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TODOS!$J$303:$J$325</c:f>
              <c:numCache>
                <c:formatCode>General</c:formatCode>
                <c:ptCount val="23"/>
                <c:pt idx="0">
                  <c:v>32.206000000000003</c:v>
                </c:pt>
                <c:pt idx="1">
                  <c:v>30.722000000000001</c:v>
                </c:pt>
                <c:pt idx="2">
                  <c:v>25.809000000000001</c:v>
                </c:pt>
                <c:pt idx="3">
                  <c:v>35.691000000000003</c:v>
                </c:pt>
                <c:pt idx="4">
                  <c:v>46.372</c:v>
                </c:pt>
                <c:pt idx="5">
                  <c:v>62.286999999999999</c:v>
                </c:pt>
                <c:pt idx="6">
                  <c:v>62.834000000000003</c:v>
                </c:pt>
                <c:pt idx="7">
                  <c:v>64.992000000000004</c:v>
                </c:pt>
                <c:pt idx="8">
                  <c:v>67.784000000000006</c:v>
                </c:pt>
                <c:pt idx="9">
                  <c:v>67.222999999999999</c:v>
                </c:pt>
                <c:pt idx="10">
                  <c:v>62.432000000000002</c:v>
                </c:pt>
                <c:pt idx="11">
                  <c:v>60.575000000000003</c:v>
                </c:pt>
                <c:pt idx="12">
                  <c:v>57.962000000000003</c:v>
                </c:pt>
                <c:pt idx="13">
                  <c:v>54.545000000000002</c:v>
                </c:pt>
                <c:pt idx="14">
                  <c:v>55.642000000000003</c:v>
                </c:pt>
                <c:pt idx="15">
                  <c:v>56.021999999999998</c:v>
                </c:pt>
                <c:pt idx="16">
                  <c:v>57.951000000000001</c:v>
                </c:pt>
                <c:pt idx="17">
                  <c:v>58.317</c:v>
                </c:pt>
                <c:pt idx="18">
                  <c:v>59.884</c:v>
                </c:pt>
                <c:pt idx="19">
                  <c:v>62.024000000000001</c:v>
                </c:pt>
                <c:pt idx="20">
                  <c:v>17.28</c:v>
                </c:pt>
                <c:pt idx="21">
                  <c:v>9.0419999999999998</c:v>
                </c:pt>
                <c:pt idx="22">
                  <c:v>35.518999999999998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96C-9EA0-C02D58A04A4B}"/>
            </c:ext>
          </c:extLst>
        </c:ser>
        <c:ser>
          <c:idx val="3"/>
          <c:order val="3"/>
          <c:tx>
            <c:strRef>
              <c:f>TODOS!$K$302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4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TODOS!$K$303:$K$325</c:f>
              <c:numCache>
                <c:formatCode>General</c:formatCode>
                <c:ptCount val="23"/>
                <c:pt idx="0">
                  <c:v>22.119</c:v>
                </c:pt>
                <c:pt idx="1">
                  <c:v>19.591000000000001</c:v>
                </c:pt>
                <c:pt idx="2">
                  <c:v>19.997</c:v>
                </c:pt>
                <c:pt idx="3">
                  <c:v>32.750999999999998</c:v>
                </c:pt>
                <c:pt idx="4">
                  <c:v>38.661999999999999</c:v>
                </c:pt>
                <c:pt idx="5">
                  <c:v>42.26</c:v>
                </c:pt>
                <c:pt idx="6">
                  <c:v>44.107999999999997</c:v>
                </c:pt>
                <c:pt idx="7">
                  <c:v>44.146000000000001</c:v>
                </c:pt>
                <c:pt idx="8">
                  <c:v>39.234999999999999</c:v>
                </c:pt>
                <c:pt idx="9">
                  <c:v>42.372</c:v>
                </c:pt>
                <c:pt idx="10">
                  <c:v>53.345999999999997</c:v>
                </c:pt>
                <c:pt idx="11">
                  <c:v>60.789000000000001</c:v>
                </c:pt>
                <c:pt idx="12">
                  <c:v>58.131999999999998</c:v>
                </c:pt>
                <c:pt idx="13">
                  <c:v>58.56</c:v>
                </c:pt>
                <c:pt idx="14">
                  <c:v>57.098999999999997</c:v>
                </c:pt>
                <c:pt idx="15">
                  <c:v>57.134999999999998</c:v>
                </c:pt>
                <c:pt idx="16">
                  <c:v>61.203000000000003</c:v>
                </c:pt>
                <c:pt idx="17">
                  <c:v>74.218999999999994</c:v>
                </c:pt>
                <c:pt idx="18">
                  <c:v>68.468000000000004</c:v>
                </c:pt>
                <c:pt idx="19">
                  <c:v>61.981000000000002</c:v>
                </c:pt>
                <c:pt idx="20">
                  <c:v>26.724</c:v>
                </c:pt>
                <c:pt idx="21">
                  <c:v>5.6449999999999996</c:v>
                </c:pt>
                <c:pt idx="22">
                  <c:v>32.460999999999999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E-496C-9EA0-C02D58A04A4B}"/>
            </c:ext>
          </c:extLst>
        </c:ser>
        <c:ser>
          <c:idx val="4"/>
          <c:order val="4"/>
          <c:tx>
            <c:strRef>
              <c:f>TODOS!$L$302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TODOS!$L$303:$L$325</c:f>
              <c:numCache>
                <c:formatCode>General</c:formatCode>
                <c:ptCount val="23"/>
                <c:pt idx="0">
                  <c:v>21.207999999999998</c:v>
                </c:pt>
                <c:pt idx="1">
                  <c:v>20.408999999999999</c:v>
                </c:pt>
                <c:pt idx="2">
                  <c:v>16.062000000000001</c:v>
                </c:pt>
                <c:pt idx="3">
                  <c:v>17.716000000000001</c:v>
                </c:pt>
                <c:pt idx="4">
                  <c:v>19.227</c:v>
                </c:pt>
                <c:pt idx="5">
                  <c:v>20.170000000000002</c:v>
                </c:pt>
                <c:pt idx="6">
                  <c:v>21.881</c:v>
                </c:pt>
                <c:pt idx="7">
                  <c:v>24.920999999999999</c:v>
                </c:pt>
                <c:pt idx="8">
                  <c:v>27.707999999999998</c:v>
                </c:pt>
                <c:pt idx="9">
                  <c:v>34.776000000000003</c:v>
                </c:pt>
                <c:pt idx="10">
                  <c:v>37.289000000000001</c:v>
                </c:pt>
                <c:pt idx="11">
                  <c:v>44.939</c:v>
                </c:pt>
                <c:pt idx="12">
                  <c:v>42.682000000000002</c:v>
                </c:pt>
                <c:pt idx="13">
                  <c:v>44.331000000000003</c:v>
                </c:pt>
                <c:pt idx="14">
                  <c:v>48.094000000000001</c:v>
                </c:pt>
                <c:pt idx="15">
                  <c:v>44.234000000000002</c:v>
                </c:pt>
                <c:pt idx="16">
                  <c:v>42.826999999999998</c:v>
                </c:pt>
                <c:pt idx="17">
                  <c:v>45.395000000000003</c:v>
                </c:pt>
                <c:pt idx="18">
                  <c:v>44.423000000000002</c:v>
                </c:pt>
                <c:pt idx="19">
                  <c:v>40.377000000000002</c:v>
                </c:pt>
                <c:pt idx="20">
                  <c:v>22.149000000000001</c:v>
                </c:pt>
                <c:pt idx="21">
                  <c:v>20.283000000000001</c:v>
                </c:pt>
                <c:pt idx="22">
                  <c:v>32.308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E-496C-9EA0-C02D58A04A4B}"/>
            </c:ext>
          </c:extLst>
        </c:ser>
        <c:ser>
          <c:idx val="5"/>
          <c:order val="5"/>
          <c:tx>
            <c:strRef>
              <c:f>TODOS!$M$302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85000"/>
                <a:alpha val="73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TODOS!$M$303:$M$325</c:f>
              <c:numCache>
                <c:formatCode>General</c:formatCode>
                <c:ptCount val="23"/>
                <c:pt idx="0">
                  <c:v>176.47900000000001</c:v>
                </c:pt>
                <c:pt idx="1">
                  <c:v>174.625</c:v>
                </c:pt>
                <c:pt idx="2">
                  <c:v>152.38800000000001</c:v>
                </c:pt>
                <c:pt idx="3">
                  <c:v>188.571</c:v>
                </c:pt>
                <c:pt idx="4">
                  <c:v>227.25899999999999</c:v>
                </c:pt>
                <c:pt idx="5">
                  <c:v>253.369</c:v>
                </c:pt>
                <c:pt idx="6">
                  <c:v>245.26</c:v>
                </c:pt>
                <c:pt idx="7">
                  <c:v>282.79300000000001</c:v>
                </c:pt>
                <c:pt idx="8">
                  <c:v>300.49400000000003</c:v>
                </c:pt>
                <c:pt idx="9">
                  <c:v>290.08499999999998</c:v>
                </c:pt>
                <c:pt idx="10">
                  <c:v>311.00799999999998</c:v>
                </c:pt>
                <c:pt idx="11">
                  <c:v>327.93700000000001</c:v>
                </c:pt>
                <c:pt idx="12">
                  <c:v>312.25599999999997</c:v>
                </c:pt>
                <c:pt idx="13">
                  <c:v>314.91199999999998</c:v>
                </c:pt>
                <c:pt idx="14">
                  <c:v>328.21300000000002</c:v>
                </c:pt>
                <c:pt idx="15">
                  <c:v>326.83100000000002</c:v>
                </c:pt>
                <c:pt idx="16">
                  <c:v>331.392</c:v>
                </c:pt>
                <c:pt idx="17">
                  <c:v>335.51499999999999</c:v>
                </c:pt>
                <c:pt idx="18">
                  <c:v>355.38499999999999</c:v>
                </c:pt>
                <c:pt idx="19">
                  <c:v>374.06099999999998</c:v>
                </c:pt>
                <c:pt idx="20">
                  <c:v>98.754000000000005</c:v>
                </c:pt>
                <c:pt idx="21">
                  <c:v>48.960999999999999</c:v>
                </c:pt>
                <c:pt idx="22">
                  <c:v>211.82300000000001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E-496C-9EA0-C02D58A0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0130544"/>
        <c:axId val="1"/>
      </c:barChart>
      <c:dateAx>
        <c:axId val="142013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420130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24627936593672"/>
          <c:y val="0.95087949476260702"/>
          <c:w val="0.81414883462936638"/>
          <c:h val="4.134464745304899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Hoja1!$N$115</c:f>
              <c:strCache>
                <c:ptCount val="1"/>
                <c:pt idx="0">
                  <c:v>indice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  <a:alpha val="59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38-451D-AA98-7F8474EDBE2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s-U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Hoja1!$K$116:$K$124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Hoja1!$N$116:$N$124</c:f>
              <c:numCache>
                <c:formatCode>0.0</c:formatCode>
                <c:ptCount val="9"/>
                <c:pt idx="0">
                  <c:v>79.666028545927517</c:v>
                </c:pt>
                <c:pt idx="1">
                  <c:v>82.953795649969763</c:v>
                </c:pt>
                <c:pt idx="2">
                  <c:v>100</c:v>
                </c:pt>
                <c:pt idx="3">
                  <c:v>90.269042704163184</c:v>
                </c:pt>
                <c:pt idx="4">
                  <c:v>74.067251509628022</c:v>
                </c:pt>
                <c:pt idx="5">
                  <c:v>41.662800847303593</c:v>
                </c:pt>
                <c:pt idx="6">
                  <c:v>0</c:v>
                </c:pt>
                <c:pt idx="7">
                  <c:v>45.599549211972565</c:v>
                </c:pt>
                <c:pt idx="8">
                  <c:v>56.656270918081418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38-451D-AA98-7F8474EDB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07763360"/>
        <c:axId val="343621296"/>
      </c:barChart>
      <c:catAx>
        <c:axId val="20776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343621296"/>
        <c:crosses val="autoZero"/>
        <c:auto val="1"/>
        <c:lblAlgn val="ctr"/>
        <c:lblOffset val="100"/>
        <c:noMultiLvlLbl val="0"/>
      </c:catAx>
      <c:valAx>
        <c:axId val="343621296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2077633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89195084994951E-2"/>
          <c:y val="2.2624434389140271E-2"/>
          <c:w val="0.91750212944195975"/>
          <c:h val="0.83726202973019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TODOS!$H$302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TODOS!$H$303:$H$325</c:f>
              <c:numCache>
                <c:formatCode>General</c:formatCode>
                <c:ptCount val="23"/>
                <c:pt idx="0">
                  <c:v>1476.029</c:v>
                </c:pt>
                <c:pt idx="1">
                  <c:v>1440.057</c:v>
                </c:pt>
                <c:pt idx="2">
                  <c:v>785.322</c:v>
                </c:pt>
                <c:pt idx="3">
                  <c:v>840.678</c:v>
                </c:pt>
                <c:pt idx="4">
                  <c:v>1078.3630000000001</c:v>
                </c:pt>
                <c:pt idx="5">
                  <c:v>1077.125</c:v>
                </c:pt>
                <c:pt idx="6">
                  <c:v>954.09299999999996</c:v>
                </c:pt>
                <c:pt idx="7">
                  <c:v>888.85199999999998</c:v>
                </c:pt>
                <c:pt idx="8">
                  <c:v>1025.577</c:v>
                </c:pt>
                <c:pt idx="9">
                  <c:v>1150.1869999999999</c:v>
                </c:pt>
                <c:pt idx="10">
                  <c:v>1275.3140000000001</c:v>
                </c:pt>
                <c:pt idx="11">
                  <c:v>1756.4970000000001</c:v>
                </c:pt>
                <c:pt idx="12">
                  <c:v>1832.5139999999999</c:v>
                </c:pt>
                <c:pt idx="13">
                  <c:v>1703.857</c:v>
                </c:pt>
                <c:pt idx="14">
                  <c:v>1538.577</c:v>
                </c:pt>
                <c:pt idx="15">
                  <c:v>1754.5419999999999</c:v>
                </c:pt>
                <c:pt idx="16">
                  <c:v>2195.4389999999999</c:v>
                </c:pt>
                <c:pt idx="17">
                  <c:v>2734.0619999999999</c:v>
                </c:pt>
                <c:pt idx="18">
                  <c:v>2363.808</c:v>
                </c:pt>
                <c:pt idx="19">
                  <c:v>1800.1279999999999</c:v>
                </c:pt>
                <c:pt idx="20">
                  <c:v>702.23500000000001</c:v>
                </c:pt>
                <c:pt idx="21">
                  <c:v>214.16300000000001</c:v>
                </c:pt>
                <c:pt idx="22">
                  <c:v>840.73500000000001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E-496C-9EA0-C02D58A04A4B}"/>
            </c:ext>
          </c:extLst>
        </c:ser>
        <c:ser>
          <c:idx val="1"/>
          <c:order val="1"/>
          <c:tx>
            <c:strRef>
              <c:f>TODOS!$I$302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F3B9">
                <a:alpha val="63000"/>
              </a:srgb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TODOS!$I$303:$I$325</c:f>
              <c:numCache>
                <c:formatCode>General</c:formatCode>
                <c:ptCount val="23"/>
                <c:pt idx="0">
                  <c:v>141.143</c:v>
                </c:pt>
                <c:pt idx="1">
                  <c:v>128.13999999999999</c:v>
                </c:pt>
                <c:pt idx="2">
                  <c:v>119.044</c:v>
                </c:pt>
                <c:pt idx="3">
                  <c:v>151.38300000000001</c:v>
                </c:pt>
                <c:pt idx="4">
                  <c:v>187.744</c:v>
                </c:pt>
                <c:pt idx="5">
                  <c:v>197.73699999999999</c:v>
                </c:pt>
                <c:pt idx="6">
                  <c:v>228.185</c:v>
                </c:pt>
                <c:pt idx="7">
                  <c:v>287.70100000000002</c:v>
                </c:pt>
                <c:pt idx="8">
                  <c:v>300.78800000000001</c:v>
                </c:pt>
                <c:pt idx="9">
                  <c:v>265.49900000000002</c:v>
                </c:pt>
                <c:pt idx="10">
                  <c:v>380.16399999999999</c:v>
                </c:pt>
                <c:pt idx="11">
                  <c:v>431.04</c:v>
                </c:pt>
                <c:pt idx="12">
                  <c:v>406.31099999999998</c:v>
                </c:pt>
                <c:pt idx="13">
                  <c:v>399.99400000000003</c:v>
                </c:pt>
                <c:pt idx="14">
                  <c:v>474.10199999999998</c:v>
                </c:pt>
                <c:pt idx="15">
                  <c:v>438.44900000000001</c:v>
                </c:pt>
                <c:pt idx="16">
                  <c:v>440.16500000000002</c:v>
                </c:pt>
                <c:pt idx="17">
                  <c:v>510.31400000000002</c:v>
                </c:pt>
                <c:pt idx="18">
                  <c:v>471.85700000000003</c:v>
                </c:pt>
                <c:pt idx="19">
                  <c:v>491.697</c:v>
                </c:pt>
                <c:pt idx="20">
                  <c:v>150.613</c:v>
                </c:pt>
                <c:pt idx="21">
                  <c:v>108.711</c:v>
                </c:pt>
                <c:pt idx="22">
                  <c:v>259.584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E-496C-9EA0-C02D58A04A4B}"/>
            </c:ext>
          </c:extLst>
        </c:ser>
        <c:ser>
          <c:idx val="2"/>
          <c:order val="2"/>
          <c:tx>
            <c:strRef>
              <c:f>TODOS!$J$302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TODOS!$J$303:$J$325</c:f>
              <c:numCache>
                <c:formatCode>General</c:formatCode>
                <c:ptCount val="23"/>
                <c:pt idx="0">
                  <c:v>32.206000000000003</c:v>
                </c:pt>
                <c:pt idx="1">
                  <c:v>30.722000000000001</c:v>
                </c:pt>
                <c:pt idx="2">
                  <c:v>25.809000000000001</c:v>
                </c:pt>
                <c:pt idx="3">
                  <c:v>35.691000000000003</c:v>
                </c:pt>
                <c:pt idx="4">
                  <c:v>46.372</c:v>
                </c:pt>
                <c:pt idx="5">
                  <c:v>62.286999999999999</c:v>
                </c:pt>
                <c:pt idx="6">
                  <c:v>62.834000000000003</c:v>
                </c:pt>
                <c:pt idx="7">
                  <c:v>64.992000000000004</c:v>
                </c:pt>
                <c:pt idx="8">
                  <c:v>67.784000000000006</c:v>
                </c:pt>
                <c:pt idx="9">
                  <c:v>67.222999999999999</c:v>
                </c:pt>
                <c:pt idx="10">
                  <c:v>62.432000000000002</c:v>
                </c:pt>
                <c:pt idx="11">
                  <c:v>60.575000000000003</c:v>
                </c:pt>
                <c:pt idx="12">
                  <c:v>57.962000000000003</c:v>
                </c:pt>
                <c:pt idx="13">
                  <c:v>54.545000000000002</c:v>
                </c:pt>
                <c:pt idx="14">
                  <c:v>55.642000000000003</c:v>
                </c:pt>
                <c:pt idx="15">
                  <c:v>56.021999999999998</c:v>
                </c:pt>
                <c:pt idx="16">
                  <c:v>57.951000000000001</c:v>
                </c:pt>
                <c:pt idx="17">
                  <c:v>58.317</c:v>
                </c:pt>
                <c:pt idx="18">
                  <c:v>59.884</c:v>
                </c:pt>
                <c:pt idx="19">
                  <c:v>62.024000000000001</c:v>
                </c:pt>
                <c:pt idx="20">
                  <c:v>17.28</c:v>
                </c:pt>
                <c:pt idx="21">
                  <c:v>9.0419999999999998</c:v>
                </c:pt>
                <c:pt idx="22">
                  <c:v>35.518999999999998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96C-9EA0-C02D58A04A4B}"/>
            </c:ext>
          </c:extLst>
        </c:ser>
        <c:ser>
          <c:idx val="3"/>
          <c:order val="3"/>
          <c:tx>
            <c:strRef>
              <c:f>TODOS!$K$302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4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TODOS!$K$303:$K$325</c:f>
              <c:numCache>
                <c:formatCode>General</c:formatCode>
                <c:ptCount val="23"/>
                <c:pt idx="0">
                  <c:v>22.119</c:v>
                </c:pt>
                <c:pt idx="1">
                  <c:v>19.591000000000001</c:v>
                </c:pt>
                <c:pt idx="2">
                  <c:v>19.997</c:v>
                </c:pt>
                <c:pt idx="3">
                  <c:v>32.750999999999998</c:v>
                </c:pt>
                <c:pt idx="4">
                  <c:v>38.661999999999999</c:v>
                </c:pt>
                <c:pt idx="5">
                  <c:v>42.26</c:v>
                </c:pt>
                <c:pt idx="6">
                  <c:v>44.107999999999997</c:v>
                </c:pt>
                <c:pt idx="7">
                  <c:v>44.146000000000001</c:v>
                </c:pt>
                <c:pt idx="8">
                  <c:v>39.234999999999999</c:v>
                </c:pt>
                <c:pt idx="9">
                  <c:v>42.372</c:v>
                </c:pt>
                <c:pt idx="10">
                  <c:v>53.345999999999997</c:v>
                </c:pt>
                <c:pt idx="11">
                  <c:v>60.789000000000001</c:v>
                </c:pt>
                <c:pt idx="12">
                  <c:v>58.131999999999998</c:v>
                </c:pt>
                <c:pt idx="13">
                  <c:v>58.56</c:v>
                </c:pt>
                <c:pt idx="14">
                  <c:v>57.098999999999997</c:v>
                </c:pt>
                <c:pt idx="15">
                  <c:v>57.134999999999998</c:v>
                </c:pt>
                <c:pt idx="16">
                  <c:v>61.203000000000003</c:v>
                </c:pt>
                <c:pt idx="17">
                  <c:v>74.218999999999994</c:v>
                </c:pt>
                <c:pt idx="18">
                  <c:v>68.468000000000004</c:v>
                </c:pt>
                <c:pt idx="19">
                  <c:v>61.981000000000002</c:v>
                </c:pt>
                <c:pt idx="20">
                  <c:v>26.724</c:v>
                </c:pt>
                <c:pt idx="21">
                  <c:v>5.6449999999999996</c:v>
                </c:pt>
                <c:pt idx="22">
                  <c:v>32.460999999999999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E-496C-9EA0-C02D58A04A4B}"/>
            </c:ext>
          </c:extLst>
        </c:ser>
        <c:ser>
          <c:idx val="4"/>
          <c:order val="4"/>
          <c:tx>
            <c:strRef>
              <c:f>TODOS!$L$302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TODOS!$L$303:$L$325</c:f>
              <c:numCache>
                <c:formatCode>General</c:formatCode>
                <c:ptCount val="23"/>
                <c:pt idx="0">
                  <c:v>21.207999999999998</c:v>
                </c:pt>
                <c:pt idx="1">
                  <c:v>20.408999999999999</c:v>
                </c:pt>
                <c:pt idx="2">
                  <c:v>16.062000000000001</c:v>
                </c:pt>
                <c:pt idx="3">
                  <c:v>17.716000000000001</c:v>
                </c:pt>
                <c:pt idx="4">
                  <c:v>19.227</c:v>
                </c:pt>
                <c:pt idx="5">
                  <c:v>20.170000000000002</c:v>
                </c:pt>
                <c:pt idx="6">
                  <c:v>21.881</c:v>
                </c:pt>
                <c:pt idx="7">
                  <c:v>24.920999999999999</c:v>
                </c:pt>
                <c:pt idx="8">
                  <c:v>27.707999999999998</c:v>
                </c:pt>
                <c:pt idx="9">
                  <c:v>34.776000000000003</c:v>
                </c:pt>
                <c:pt idx="10">
                  <c:v>37.289000000000001</c:v>
                </c:pt>
                <c:pt idx="11">
                  <c:v>44.939</c:v>
                </c:pt>
                <c:pt idx="12">
                  <c:v>42.682000000000002</c:v>
                </c:pt>
                <c:pt idx="13">
                  <c:v>44.331000000000003</c:v>
                </c:pt>
                <c:pt idx="14">
                  <c:v>48.094000000000001</c:v>
                </c:pt>
                <c:pt idx="15">
                  <c:v>44.234000000000002</c:v>
                </c:pt>
                <c:pt idx="16">
                  <c:v>42.826999999999998</c:v>
                </c:pt>
                <c:pt idx="17">
                  <c:v>45.395000000000003</c:v>
                </c:pt>
                <c:pt idx="18">
                  <c:v>44.423000000000002</c:v>
                </c:pt>
                <c:pt idx="19">
                  <c:v>40.377000000000002</c:v>
                </c:pt>
                <c:pt idx="20">
                  <c:v>22.149000000000001</c:v>
                </c:pt>
                <c:pt idx="21">
                  <c:v>20.283000000000001</c:v>
                </c:pt>
                <c:pt idx="22">
                  <c:v>32.308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E-496C-9EA0-C02D58A04A4B}"/>
            </c:ext>
          </c:extLst>
        </c:ser>
        <c:ser>
          <c:idx val="5"/>
          <c:order val="5"/>
          <c:tx>
            <c:strRef>
              <c:f>TODOS!$M$302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85000"/>
                <a:alpha val="73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TODOS!$M$303:$M$325</c:f>
              <c:numCache>
                <c:formatCode>General</c:formatCode>
                <c:ptCount val="23"/>
                <c:pt idx="0">
                  <c:v>176.47900000000001</c:v>
                </c:pt>
                <c:pt idx="1">
                  <c:v>174.625</c:v>
                </c:pt>
                <c:pt idx="2">
                  <c:v>152.38800000000001</c:v>
                </c:pt>
                <c:pt idx="3">
                  <c:v>188.571</c:v>
                </c:pt>
                <c:pt idx="4">
                  <c:v>227.25899999999999</c:v>
                </c:pt>
                <c:pt idx="5">
                  <c:v>253.369</c:v>
                </c:pt>
                <c:pt idx="6">
                  <c:v>245.26</c:v>
                </c:pt>
                <c:pt idx="7">
                  <c:v>282.79300000000001</c:v>
                </c:pt>
                <c:pt idx="8">
                  <c:v>300.49400000000003</c:v>
                </c:pt>
                <c:pt idx="9">
                  <c:v>290.08499999999998</c:v>
                </c:pt>
                <c:pt idx="10">
                  <c:v>311.00799999999998</c:v>
                </c:pt>
                <c:pt idx="11">
                  <c:v>327.93700000000001</c:v>
                </c:pt>
                <c:pt idx="12">
                  <c:v>312.25599999999997</c:v>
                </c:pt>
                <c:pt idx="13">
                  <c:v>314.91199999999998</c:v>
                </c:pt>
                <c:pt idx="14">
                  <c:v>328.21300000000002</c:v>
                </c:pt>
                <c:pt idx="15">
                  <c:v>326.83100000000002</c:v>
                </c:pt>
                <c:pt idx="16">
                  <c:v>331.392</c:v>
                </c:pt>
                <c:pt idx="17">
                  <c:v>335.51499999999999</c:v>
                </c:pt>
                <c:pt idx="18">
                  <c:v>355.38499999999999</c:v>
                </c:pt>
                <c:pt idx="19">
                  <c:v>374.06099999999998</c:v>
                </c:pt>
                <c:pt idx="20">
                  <c:v>98.754000000000005</c:v>
                </c:pt>
                <c:pt idx="21">
                  <c:v>48.960999999999999</c:v>
                </c:pt>
                <c:pt idx="22">
                  <c:v>211.82300000000001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E-496C-9EA0-C02D58A0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0130544"/>
        <c:axId val="1"/>
      </c:barChart>
      <c:dateAx>
        <c:axId val="142013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420130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24627936593672"/>
          <c:y val="0.95087949476260702"/>
          <c:w val="0.81414883462936638"/>
          <c:h val="4.134464745304899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287"/>
            <c:marker>
              <c:symbol val="circle"/>
              <c:size val="8"/>
              <c:spPr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7BBB-4500-A6DF-38A7426FF24C}"/>
              </c:ext>
            </c:extLst>
          </c:dPt>
          <c:dPt>
            <c:idx val="288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BBB-4500-A6DF-38A7426FF24C}"/>
              </c:ext>
            </c:extLst>
          </c:dPt>
          <c:dPt>
            <c:idx val="289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BB-4500-A6DF-38A7426FF24C}"/>
              </c:ext>
            </c:extLst>
          </c:dPt>
          <c:dPt>
            <c:idx val="290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BBB-4500-A6DF-38A7426FF24C}"/>
              </c:ext>
            </c:extLst>
          </c:dPt>
          <c:dPt>
            <c:idx val="291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BB-4500-A6DF-38A7426FF24C}"/>
              </c:ext>
            </c:extLst>
          </c:dPt>
          <c:dPt>
            <c:idx val="292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BB-4500-A6DF-38A7426FF24C}"/>
              </c:ext>
            </c:extLst>
          </c:dPt>
          <c:dPt>
            <c:idx val="293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7BBB-4500-A6DF-38A7426FF24C}"/>
              </c:ext>
            </c:extLst>
          </c:dPt>
          <c:dPt>
            <c:idx val="294"/>
            <c:marker>
              <c:symbol val="circle"/>
              <c:size val="7"/>
              <c:spPr>
                <a:solidFill>
                  <a:schemeClr val="accent5">
                    <a:lumMod val="40000"/>
                    <a:lumOff val="60000"/>
                  </a:schemeClr>
                </a:solidFill>
                <a:ln w="19050">
                  <a:noFill/>
                  <a:prstDash val="sysDot"/>
                </a:ln>
                <a:effectLst/>
              </c:spPr>
            </c:marker>
            <c:bubble3D val="0"/>
            <c:spPr>
              <a:ln w="19050" cap="rnd">
                <a:noFill/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7BBB-4500-A6DF-38A7426FF24C}"/>
              </c:ext>
            </c:extLst>
          </c:dPt>
          <c:dPt>
            <c:idx val="295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BB-4500-A6DF-38A7426FF24C}"/>
              </c:ext>
            </c:extLst>
          </c:dPt>
          <c:dPt>
            <c:idx val="296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BBB-4500-A6DF-38A7426FF24C}"/>
              </c:ext>
            </c:extLst>
          </c:dPt>
          <c:dPt>
            <c:idx val="297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7BBB-4500-A6DF-38A7426FF24C}"/>
              </c:ext>
            </c:extLst>
          </c:dPt>
          <c:dPt>
            <c:idx val="298"/>
            <c:marker>
              <c:symbol val="none"/>
            </c:marker>
            <c:bubble3D val="0"/>
            <c:spPr>
              <a:ln w="19050" cap="rnd">
                <a:solidFill>
                  <a:schemeClr val="accent5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7BBB-4500-A6DF-38A7426FF24C}"/>
              </c:ext>
            </c:extLst>
          </c:dPt>
          <c:dPt>
            <c:idx val="299"/>
            <c:marker>
              <c:symbol val="none"/>
            </c:marker>
            <c:bubble3D val="0"/>
            <c:spPr>
              <a:ln w="1905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BB-4500-A6DF-38A7426FF24C}"/>
              </c:ext>
            </c:extLst>
          </c:dPt>
          <c:cat>
            <c:numRef>
              <c:f>'TCR EJ Argentina JP MORGAN'!$A$336:$A$635</c:f>
              <c:numCache>
                <c:formatCode>mmm\-yy</c:formatCode>
                <c:ptCount val="300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</c:numCache>
            </c:numRef>
          </c:cat>
          <c:val>
            <c:numRef>
              <c:f>'TCR EJ Argentina JP MORGAN'!$L$336:$L$635</c:f>
              <c:numCache>
                <c:formatCode>0.0</c:formatCode>
                <c:ptCount val="300"/>
                <c:pt idx="0">
                  <c:v>160.47275277415778</c:v>
                </c:pt>
                <c:pt idx="1">
                  <c:v>160.83215920098857</c:v>
                </c:pt>
                <c:pt idx="2">
                  <c:v>160.42901768713713</c:v>
                </c:pt>
                <c:pt idx="3">
                  <c:v>160.17703464981071</c:v>
                </c:pt>
                <c:pt idx="4">
                  <c:v>159.84633697217762</c:v>
                </c:pt>
                <c:pt idx="5">
                  <c:v>160.18840987657265</c:v>
                </c:pt>
                <c:pt idx="6">
                  <c:v>161.93620981067289</c:v>
                </c:pt>
                <c:pt idx="7">
                  <c:v>162.85749698321709</c:v>
                </c:pt>
                <c:pt idx="8">
                  <c:v>162.25922944129221</c:v>
                </c:pt>
                <c:pt idx="9">
                  <c:v>161.70191713348407</c:v>
                </c:pt>
                <c:pt idx="10">
                  <c:v>161.11299472977456</c:v>
                </c:pt>
                <c:pt idx="11">
                  <c:v>161.15230649505338</c:v>
                </c:pt>
                <c:pt idx="12">
                  <c:v>162.25542459550201</c:v>
                </c:pt>
                <c:pt idx="13">
                  <c:v>161.76127445366521</c:v>
                </c:pt>
                <c:pt idx="14">
                  <c:v>164.05216489459306</c:v>
                </c:pt>
                <c:pt idx="15">
                  <c:v>165.26957028162093</c:v>
                </c:pt>
                <c:pt idx="16">
                  <c:v>166.35993698086023</c:v>
                </c:pt>
                <c:pt idx="17">
                  <c:v>169.7346163621913</c:v>
                </c:pt>
                <c:pt idx="18">
                  <c:v>170.72674071843301</c:v>
                </c:pt>
                <c:pt idx="19">
                  <c:v>167.89320974581622</c:v>
                </c:pt>
                <c:pt idx="20">
                  <c:v>169.67909979341258</c:v>
                </c:pt>
                <c:pt idx="21">
                  <c:v>173.19309439669527</c:v>
                </c:pt>
                <c:pt idx="22">
                  <c:v>172.37876538296669</c:v>
                </c:pt>
                <c:pt idx="23">
                  <c:v>173.17542291994712</c:v>
                </c:pt>
                <c:pt idx="24">
                  <c:v>106.67982980019576</c:v>
                </c:pt>
                <c:pt idx="25">
                  <c:v>92.627375414453937</c:v>
                </c:pt>
                <c:pt idx="26">
                  <c:v>80.857676636242346</c:v>
                </c:pt>
                <c:pt idx="27">
                  <c:v>83.741811188508592</c:v>
                </c:pt>
                <c:pt idx="28">
                  <c:v>76.656215306239474</c:v>
                </c:pt>
                <c:pt idx="29">
                  <c:v>74.365713776218868</c:v>
                </c:pt>
                <c:pt idx="30">
                  <c:v>94.175029763850858</c:v>
                </c:pt>
                <c:pt idx="31">
                  <c:v>107.33067548255876</c:v>
                </c:pt>
                <c:pt idx="32">
                  <c:v>113.43521294311225</c:v>
                </c:pt>
                <c:pt idx="33">
                  <c:v>104.77256610041771</c:v>
                </c:pt>
                <c:pt idx="34">
                  <c:v>109.07578425964496</c:v>
                </c:pt>
                <c:pt idx="35">
                  <c:v>108.30429569819805</c:v>
                </c:pt>
                <c:pt idx="36">
                  <c:v>118.26065487888562</c:v>
                </c:pt>
                <c:pt idx="37">
                  <c:v>124.14878441497208</c:v>
                </c:pt>
                <c:pt idx="38">
                  <c:v>124.13271510616647</c:v>
                </c:pt>
                <c:pt idx="39">
                  <c:v>135.26026512399994</c:v>
                </c:pt>
                <c:pt idx="40">
                  <c:v>138.59687877747248</c:v>
                </c:pt>
                <c:pt idx="41">
                  <c:v>128.11018389377656</c:v>
                </c:pt>
                <c:pt idx="42">
                  <c:v>129.31685807220603</c:v>
                </c:pt>
                <c:pt idx="43">
                  <c:v>124.71905012823599</c:v>
                </c:pt>
                <c:pt idx="44">
                  <c:v>123.7336777779599</c:v>
                </c:pt>
                <c:pt idx="45">
                  <c:v>128.31898987620841</c:v>
                </c:pt>
                <c:pt idx="46">
                  <c:v>130.38995058885391</c:v>
                </c:pt>
                <c:pt idx="47">
                  <c:v>127.98833477159403</c:v>
                </c:pt>
                <c:pt idx="48">
                  <c:v>129.16064696654485</c:v>
                </c:pt>
                <c:pt idx="49">
                  <c:v>128.27390199119043</c:v>
                </c:pt>
                <c:pt idx="50">
                  <c:v>130.22545642373666</c:v>
                </c:pt>
                <c:pt idx="51">
                  <c:v>132.54387990099104</c:v>
                </c:pt>
                <c:pt idx="52">
                  <c:v>128.7969739253102</c:v>
                </c:pt>
                <c:pt idx="53">
                  <c:v>127.39717075814136</c:v>
                </c:pt>
                <c:pt idx="54">
                  <c:v>125.62833383127092</c:v>
                </c:pt>
                <c:pt idx="55">
                  <c:v>119.817941774678</c:v>
                </c:pt>
                <c:pt idx="56">
                  <c:v>116.97684815106093</c:v>
                </c:pt>
                <c:pt idx="57">
                  <c:v>115.57922252817245</c:v>
                </c:pt>
                <c:pt idx="58">
                  <c:v>114.36022350793199</c:v>
                </c:pt>
                <c:pt idx="59">
                  <c:v>114.38056594173329</c:v>
                </c:pt>
                <c:pt idx="60">
                  <c:v>111.82658665530207</c:v>
                </c:pt>
                <c:pt idx="61">
                  <c:v>111.44688366261106</c:v>
                </c:pt>
                <c:pt idx="62">
                  <c:v>115.04775570408654</c:v>
                </c:pt>
                <c:pt idx="63">
                  <c:v>113.80152380113081</c:v>
                </c:pt>
                <c:pt idx="64">
                  <c:v>111.41554586807779</c:v>
                </c:pt>
                <c:pt idx="65">
                  <c:v>111.54059793566874</c:v>
                </c:pt>
                <c:pt idx="66">
                  <c:v>113.40141808585825</c:v>
                </c:pt>
                <c:pt idx="67">
                  <c:v>111.96666395600124</c:v>
                </c:pt>
                <c:pt idx="68">
                  <c:v>110.33144346771158</c:v>
                </c:pt>
                <c:pt idx="69">
                  <c:v>106.52114515750436</c:v>
                </c:pt>
                <c:pt idx="70">
                  <c:v>107.27869231264205</c:v>
                </c:pt>
                <c:pt idx="71">
                  <c:v>107.26061209569188</c:v>
                </c:pt>
                <c:pt idx="72">
                  <c:v>108.28517248432409</c:v>
                </c:pt>
                <c:pt idx="73">
                  <c:v>107.54268636094041</c:v>
                </c:pt>
                <c:pt idx="74">
                  <c:v>108.44789480866675</c:v>
                </c:pt>
                <c:pt idx="75">
                  <c:v>108.35654933712756</c:v>
                </c:pt>
                <c:pt idx="76">
                  <c:v>108.00586298355044</c:v>
                </c:pt>
                <c:pt idx="77">
                  <c:v>106.88854749250346</c:v>
                </c:pt>
                <c:pt idx="78">
                  <c:v>106.92287136699663</c:v>
                </c:pt>
                <c:pt idx="79">
                  <c:v>106.90482845585996</c:v>
                </c:pt>
                <c:pt idx="80">
                  <c:v>106.40120373618983</c:v>
                </c:pt>
                <c:pt idx="81">
                  <c:v>107.19665639755209</c:v>
                </c:pt>
                <c:pt idx="82">
                  <c:v>109.78518831544892</c:v>
                </c:pt>
                <c:pt idx="83">
                  <c:v>112.63054044108934</c:v>
                </c:pt>
                <c:pt idx="84">
                  <c:v>112.40891615591886</c:v>
                </c:pt>
                <c:pt idx="85">
                  <c:v>111.48530916175496</c:v>
                </c:pt>
                <c:pt idx="86">
                  <c:v>112.25966778352841</c:v>
                </c:pt>
                <c:pt idx="87">
                  <c:v>112.05483038367176</c:v>
                </c:pt>
                <c:pt idx="88">
                  <c:v>112.07985083429446</c:v>
                </c:pt>
                <c:pt idx="89">
                  <c:v>112.92312279171178</c:v>
                </c:pt>
                <c:pt idx="90">
                  <c:v>111.33432697806893</c:v>
                </c:pt>
                <c:pt idx="91">
                  <c:v>108.44623370097581</c:v>
                </c:pt>
                <c:pt idx="92">
                  <c:v>108.1806969267608</c:v>
                </c:pt>
                <c:pt idx="93">
                  <c:v>105.23725849314526</c:v>
                </c:pt>
                <c:pt idx="94">
                  <c:v>106.92128135976155</c:v>
                </c:pt>
                <c:pt idx="95">
                  <c:v>107.35532523048217</c:v>
                </c:pt>
                <c:pt idx="96">
                  <c:v>106.38960131369581</c:v>
                </c:pt>
                <c:pt idx="97">
                  <c:v>105.14463352627203</c:v>
                </c:pt>
                <c:pt idx="98">
                  <c:v>105.46118272140083</c:v>
                </c:pt>
                <c:pt idx="99">
                  <c:v>103.23998602730803</c:v>
                </c:pt>
                <c:pt idx="100">
                  <c:v>104.42292735029049</c:v>
                </c:pt>
                <c:pt idx="101">
                  <c:v>106.35105901733853</c:v>
                </c:pt>
                <c:pt idx="102">
                  <c:v>107.31300825833787</c:v>
                </c:pt>
                <c:pt idx="103">
                  <c:v>107.26468867796594</c:v>
                </c:pt>
                <c:pt idx="104">
                  <c:v>113.08082915167439</c:v>
                </c:pt>
                <c:pt idx="105">
                  <c:v>118.7675889703912</c:v>
                </c:pt>
                <c:pt idx="106">
                  <c:v>123.96192215375847</c:v>
                </c:pt>
                <c:pt idx="107">
                  <c:v>123.49766292056607</c:v>
                </c:pt>
                <c:pt idx="108">
                  <c:v>117.71807340702438</c:v>
                </c:pt>
                <c:pt idx="109">
                  <c:v>117.08045366419245</c:v>
                </c:pt>
                <c:pt idx="110">
                  <c:v>117.45181699591404</c:v>
                </c:pt>
                <c:pt idx="111">
                  <c:v>118.47475649023004</c:v>
                </c:pt>
                <c:pt idx="112">
                  <c:v>116.2567131888465</c:v>
                </c:pt>
                <c:pt idx="113">
                  <c:v>113.01746671121269</c:v>
                </c:pt>
                <c:pt idx="114">
                  <c:v>111.3420851967004</c:v>
                </c:pt>
                <c:pt idx="115">
                  <c:v>108.53126999624746</c:v>
                </c:pt>
                <c:pt idx="116">
                  <c:v>105.35089593699712</c:v>
                </c:pt>
                <c:pt idx="117">
                  <c:v>101.82336644480894</c:v>
                </c:pt>
                <c:pt idx="118">
                  <c:v>101.55651685877505</c:v>
                </c:pt>
                <c:pt idx="119">
                  <c:v>99.577815202179764</c:v>
                </c:pt>
                <c:pt idx="120">
                  <c:v>99.578200550270893</c:v>
                </c:pt>
                <c:pt idx="121">
                  <c:v>101.57071481258023</c:v>
                </c:pt>
                <c:pt idx="122">
                  <c:v>102.70089657958688</c:v>
                </c:pt>
                <c:pt idx="123">
                  <c:v>102.54585716695898</c:v>
                </c:pt>
                <c:pt idx="124">
                  <c:v>102.30275003068783</c:v>
                </c:pt>
                <c:pt idx="125">
                  <c:v>108.53791324196368</c:v>
                </c:pt>
                <c:pt idx="126">
                  <c:v>112.15894736936004</c:v>
                </c:pt>
                <c:pt idx="127">
                  <c:v>111.71773831681703</c:v>
                </c:pt>
                <c:pt idx="128">
                  <c:v>110.74073113816154</c:v>
                </c:pt>
                <c:pt idx="129">
                  <c:v>110.54984421357352</c:v>
                </c:pt>
                <c:pt idx="130">
                  <c:v>110.51536028243709</c:v>
                </c:pt>
                <c:pt idx="131">
                  <c:v>110.90707346029797</c:v>
                </c:pt>
                <c:pt idx="132">
                  <c:v>110.94945337434029</c:v>
                </c:pt>
                <c:pt idx="133">
                  <c:v>108.7025223734544</c:v>
                </c:pt>
                <c:pt idx="134">
                  <c:v>107.80966907477307</c:v>
                </c:pt>
                <c:pt idx="135">
                  <c:v>107.2868267152476</c:v>
                </c:pt>
                <c:pt idx="136">
                  <c:v>106.68147297871933</c:v>
                </c:pt>
                <c:pt idx="137">
                  <c:v>105.34692243652154</c:v>
                </c:pt>
                <c:pt idx="138">
                  <c:v>105.02119173812862</c:v>
                </c:pt>
                <c:pt idx="139">
                  <c:v>107.059883830628</c:v>
                </c:pt>
                <c:pt idx="140">
                  <c:v>111.79481158090445</c:v>
                </c:pt>
                <c:pt idx="141">
                  <c:v>114.17221176206908</c:v>
                </c:pt>
                <c:pt idx="142">
                  <c:v>103.30576831924715</c:v>
                </c:pt>
                <c:pt idx="143">
                  <c:v>105.91698621813224</c:v>
                </c:pt>
                <c:pt idx="144">
                  <c:v>101.67618754577964</c:v>
                </c:pt>
                <c:pt idx="145">
                  <c:v>102.97324754440289</c:v>
                </c:pt>
                <c:pt idx="146">
                  <c:v>103.72289552158591</c:v>
                </c:pt>
                <c:pt idx="147">
                  <c:v>101.87233788975628</c:v>
                </c:pt>
                <c:pt idx="148">
                  <c:v>96.296051238485504</c:v>
                </c:pt>
                <c:pt idx="149">
                  <c:v>96.78428236305102</c:v>
                </c:pt>
                <c:pt idx="150">
                  <c:v>93.689900267329918</c:v>
                </c:pt>
                <c:pt idx="151">
                  <c:v>91.745381898959536</c:v>
                </c:pt>
                <c:pt idx="152">
                  <c:v>91.962746471047979</c:v>
                </c:pt>
                <c:pt idx="153">
                  <c:v>88.405842299809848</c:v>
                </c:pt>
                <c:pt idx="154">
                  <c:v>86.751248758747863</c:v>
                </c:pt>
                <c:pt idx="155">
                  <c:v>84.726395662453243</c:v>
                </c:pt>
                <c:pt idx="156">
                  <c:v>75.946386985374957</c:v>
                </c:pt>
                <c:pt idx="157">
                  <c:v>71.586671350900133</c:v>
                </c:pt>
                <c:pt idx="158">
                  <c:v>68.822193319417096</c:v>
                </c:pt>
                <c:pt idx="159">
                  <c:v>64.730113361723156</c:v>
                </c:pt>
                <c:pt idx="160">
                  <c:v>62.042392859736132</c:v>
                </c:pt>
                <c:pt idx="161">
                  <c:v>76.42626241331665</c:v>
                </c:pt>
                <c:pt idx="162">
                  <c:v>78.156970949472054</c:v>
                </c:pt>
                <c:pt idx="163">
                  <c:v>76.974448957210001</c:v>
                </c:pt>
                <c:pt idx="164">
                  <c:v>74.860369871284433</c:v>
                </c:pt>
                <c:pt idx="165">
                  <c:v>70.558731611010188</c:v>
                </c:pt>
                <c:pt idx="166">
                  <c:v>70.541467620606369</c:v>
                </c:pt>
                <c:pt idx="167">
                  <c:v>75.044747333673101</c:v>
                </c:pt>
                <c:pt idx="168">
                  <c:v>66.16026750391859</c:v>
                </c:pt>
                <c:pt idx="169">
                  <c:v>67.327388342970281</c:v>
                </c:pt>
                <c:pt idx="170">
                  <c:v>75.851952019862765</c:v>
                </c:pt>
                <c:pt idx="171">
                  <c:v>81.63296352611836</c:v>
                </c:pt>
                <c:pt idx="172">
                  <c:v>78.887213571597471</c:v>
                </c:pt>
                <c:pt idx="173">
                  <c:v>75.676632289368925</c:v>
                </c:pt>
                <c:pt idx="174">
                  <c:v>74.383414865192336</c:v>
                </c:pt>
                <c:pt idx="175">
                  <c:v>71.926111510182224</c:v>
                </c:pt>
                <c:pt idx="176">
                  <c:v>67.445349043064908</c:v>
                </c:pt>
                <c:pt idx="177">
                  <c:v>68.619774589600368</c:v>
                </c:pt>
                <c:pt idx="178">
                  <c:v>76.092198258697053</c:v>
                </c:pt>
                <c:pt idx="179">
                  <c:v>80.075927231344394</c:v>
                </c:pt>
                <c:pt idx="180">
                  <c:v>77.620305853519113</c:v>
                </c:pt>
                <c:pt idx="181">
                  <c:v>81.453548067358483</c:v>
                </c:pt>
                <c:pt idx="182">
                  <c:v>87.044894758881981</c:v>
                </c:pt>
                <c:pt idx="183">
                  <c:v>93.567245013525763</c:v>
                </c:pt>
                <c:pt idx="184">
                  <c:v>96.103216029530458</c:v>
                </c:pt>
                <c:pt idx="185">
                  <c:v>95.502302548645332</c:v>
                </c:pt>
                <c:pt idx="186">
                  <c:v>90.446341406054302</c:v>
                </c:pt>
                <c:pt idx="187">
                  <c:v>87.604913122726714</c:v>
                </c:pt>
                <c:pt idx="188">
                  <c:v>86.751997786542674</c:v>
                </c:pt>
                <c:pt idx="189">
                  <c:v>88.409149664864486</c:v>
                </c:pt>
                <c:pt idx="190">
                  <c:v>94.873995734180681</c:v>
                </c:pt>
                <c:pt idx="191">
                  <c:v>104.75301213582134</c:v>
                </c:pt>
                <c:pt idx="192">
                  <c:v>111.14433095914082</c:v>
                </c:pt>
                <c:pt idx="193">
                  <c:v>112.16216807196901</c:v>
                </c:pt>
                <c:pt idx="194">
                  <c:v>111.96105550978291</c:v>
                </c:pt>
                <c:pt idx="195">
                  <c:v>121.62116086753771</c:v>
                </c:pt>
                <c:pt idx="196">
                  <c:v>127.26490923711098</c:v>
                </c:pt>
                <c:pt idx="197">
                  <c:v>128.73157955841336</c:v>
                </c:pt>
                <c:pt idx="198">
                  <c:v>122.0870836854528</c:v>
                </c:pt>
                <c:pt idx="199">
                  <c:v>115.53318104014517</c:v>
                </c:pt>
                <c:pt idx="200">
                  <c:v>115.05598976627587</c:v>
                </c:pt>
                <c:pt idx="201">
                  <c:v>114.65161629162395</c:v>
                </c:pt>
                <c:pt idx="202">
                  <c:v>117.85218059114379</c:v>
                </c:pt>
                <c:pt idx="203">
                  <c:v>114.07596797238379</c:v>
                </c:pt>
                <c:pt idx="204">
                  <c:v>109.78873368318159</c:v>
                </c:pt>
                <c:pt idx="205">
                  <c:v>113.70788029734378</c:v>
                </c:pt>
                <c:pt idx="206">
                  <c:v>118.7568241188559</c:v>
                </c:pt>
                <c:pt idx="207">
                  <c:v>122.61005546304681</c:v>
                </c:pt>
                <c:pt idx="208">
                  <c:v>121.8590519129657</c:v>
                </c:pt>
                <c:pt idx="209">
                  <c:v>120.93201809366532</c:v>
                </c:pt>
                <c:pt idx="210">
                  <c:v>115.56901182579352</c:v>
                </c:pt>
                <c:pt idx="211">
                  <c:v>112.59756493329709</c:v>
                </c:pt>
                <c:pt idx="212">
                  <c:v>117.31535762268302</c:v>
                </c:pt>
                <c:pt idx="213">
                  <c:v>120.02549980459324</c:v>
                </c:pt>
                <c:pt idx="214">
                  <c:v>119.92168667028821</c:v>
                </c:pt>
                <c:pt idx="215">
                  <c:v>121.24365870761616</c:v>
                </c:pt>
                <c:pt idx="216">
                  <c:v>110.30579370004295</c:v>
                </c:pt>
                <c:pt idx="217">
                  <c:v>109.44305914904334</c:v>
                </c:pt>
                <c:pt idx="218">
                  <c:v>107.95922577835853</c:v>
                </c:pt>
                <c:pt idx="219">
                  <c:v>110.79094362308537</c:v>
                </c:pt>
                <c:pt idx="220">
                  <c:v>102.05833181025808</c:v>
                </c:pt>
                <c:pt idx="221">
                  <c:v>96.861552335490799</c:v>
                </c:pt>
                <c:pt idx="222">
                  <c:v>93.854819365242491</c:v>
                </c:pt>
                <c:pt idx="223">
                  <c:v>90.54247574844716</c:v>
                </c:pt>
                <c:pt idx="224">
                  <c:v>80.00287421738355</c:v>
                </c:pt>
                <c:pt idx="225">
                  <c:v>87.415939920260996</c:v>
                </c:pt>
                <c:pt idx="226">
                  <c:v>91.918847379302079</c:v>
                </c:pt>
                <c:pt idx="227">
                  <c:v>89.636273833204143</c:v>
                </c:pt>
                <c:pt idx="228">
                  <c:v>89.284446728283129</c:v>
                </c:pt>
                <c:pt idx="229">
                  <c:v>92.479030358096153</c:v>
                </c:pt>
                <c:pt idx="230">
                  <c:v>90.767459065875912</c:v>
                </c:pt>
                <c:pt idx="231">
                  <c:v>89.534437032617248</c:v>
                </c:pt>
                <c:pt idx="232">
                  <c:v>91.15604172955004</c:v>
                </c:pt>
                <c:pt idx="233">
                  <c:v>95.405732814290232</c:v>
                </c:pt>
                <c:pt idx="234">
                  <c:v>97.893228660472744</c:v>
                </c:pt>
                <c:pt idx="235">
                  <c:v>84.300117994878946</c:v>
                </c:pt>
                <c:pt idx="236">
                  <c:v>81.673970247008626</c:v>
                </c:pt>
                <c:pt idx="237">
                  <c:v>78.529453450400567</c:v>
                </c:pt>
                <c:pt idx="238">
                  <c:v>80.741909086372374</c:v>
                </c:pt>
                <c:pt idx="239">
                  <c:v>77.771126947160511</c:v>
                </c:pt>
                <c:pt idx="240">
                  <c:v>71.965571466458528</c:v>
                </c:pt>
                <c:pt idx="241">
                  <c:v>73.285871225186156</c:v>
                </c:pt>
                <c:pt idx="242">
                  <c:v>81.017662895312171</c:v>
                </c:pt>
                <c:pt idx="243">
                  <c:v>66.447832885985434</c:v>
                </c:pt>
                <c:pt idx="244">
                  <c:v>53.934968002974763</c:v>
                </c:pt>
                <c:pt idx="245">
                  <c:v>54.09157203870199</c:v>
                </c:pt>
                <c:pt idx="246">
                  <c:v>50.980691082267541</c:v>
                </c:pt>
                <c:pt idx="247">
                  <c:v>51.498384546541701</c:v>
                </c:pt>
                <c:pt idx="248">
                  <c:v>47.237642349206816</c:v>
                </c:pt>
                <c:pt idx="249">
                  <c:v>42.31022872569546</c:v>
                </c:pt>
                <c:pt idx="250">
                  <c:v>47.518812819335174</c:v>
                </c:pt>
                <c:pt idx="251">
                  <c:v>45.872366546036666</c:v>
                </c:pt>
                <c:pt idx="252">
                  <c:v>50.484554356030785</c:v>
                </c:pt>
                <c:pt idx="253">
                  <c:v>55.669983858965445</c:v>
                </c:pt>
                <c:pt idx="254">
                  <c:v>61.771548181237087</c:v>
                </c:pt>
                <c:pt idx="255">
                  <c:v>59.906471634192279</c:v>
                </c:pt>
                <c:pt idx="256">
                  <c:v>58.715747155214565</c:v>
                </c:pt>
                <c:pt idx="257">
                  <c:v>55.109426927423236</c:v>
                </c:pt>
                <c:pt idx="258">
                  <c:v>53.463975644359017</c:v>
                </c:pt>
                <c:pt idx="259">
                  <c:v>53.284714714570015</c:v>
                </c:pt>
                <c:pt idx="260">
                  <c:v>52.966049186335553</c:v>
                </c:pt>
                <c:pt idx="261">
                  <c:v>52.199871099908698</c:v>
                </c:pt>
                <c:pt idx="262">
                  <c:v>52.753962564757103</c:v>
                </c:pt>
                <c:pt idx="263">
                  <c:v>53.508988244339847</c:v>
                </c:pt>
                <c:pt idx="264">
                  <c:v>53.567267109480561</c:v>
                </c:pt>
                <c:pt idx="265">
                  <c:v>54.121526098078412</c:v>
                </c:pt>
                <c:pt idx="266">
                  <c:v>58.951421982348798</c:v>
                </c:pt>
                <c:pt idx="267">
                  <c:v>59.053002243852958</c:v>
                </c:pt>
                <c:pt idx="268">
                  <c:v>61.042809038645906</c:v>
                </c:pt>
                <c:pt idx="269">
                  <c:v>54.239497861770658</c:v>
                </c:pt>
                <c:pt idx="270">
                  <c:v>48.017811613602255</c:v>
                </c:pt>
                <c:pt idx="271">
                  <c:v>51.212055425772419</c:v>
                </c:pt>
                <c:pt idx="272">
                  <c:v>54.960848448289013</c:v>
                </c:pt>
                <c:pt idx="273">
                  <c:v>56.50635313689601</c:v>
                </c:pt>
                <c:pt idx="274">
                  <c:v>55.132415247312707</c:v>
                </c:pt>
                <c:pt idx="275">
                  <c:v>51.352978825655313</c:v>
                </c:pt>
                <c:pt idx="276">
                  <c:v>49.046015300769504</c:v>
                </c:pt>
                <c:pt idx="277">
                  <c:v>52.113887727861879</c:v>
                </c:pt>
                <c:pt idx="278">
                  <c:v>52.922533298314171</c:v>
                </c:pt>
                <c:pt idx="279">
                  <c:v>47.552992253661557</c:v>
                </c:pt>
                <c:pt idx="280">
                  <c:v>49.17005150944015</c:v>
                </c:pt>
                <c:pt idx="281">
                  <c:v>51.055455438606991</c:v>
                </c:pt>
                <c:pt idx="282">
                  <c:v>48.523466460205945</c:v>
                </c:pt>
                <c:pt idx="283">
                  <c:v>40.702688559908729</c:v>
                </c:pt>
                <c:pt idx="284">
                  <c:v>42.215156212263373</c:v>
                </c:pt>
                <c:pt idx="285">
                  <c:v>41.108486841380163</c:v>
                </c:pt>
                <c:pt idx="286">
                  <c:v>45.058093082062193</c:v>
                </c:pt>
                <c:pt idx="287">
                  <c:v>53.704223867095784</c:v>
                </c:pt>
                <c:pt idx="288">
                  <c:v>64.924786865972976</c:v>
                </c:pt>
                <c:pt idx="289">
                  <c:v>72.578496103676585</c:v>
                </c:pt>
                <c:pt idx="290">
                  <c:v>79.70211882776691</c:v>
                </c:pt>
                <c:pt idx="291">
                  <c:v>87.286149939991105</c:v>
                </c:pt>
                <c:pt idx="292">
                  <c:v>94.39029013828268</c:v>
                </c:pt>
                <c:pt idx="293">
                  <c:v>100.74698326053127</c:v>
                </c:pt>
                <c:pt idx="294">
                  <c:v>102.32737783616543</c:v>
                </c:pt>
                <c:pt idx="295">
                  <c:v>102.63831977534251</c:v>
                </c:pt>
                <c:pt idx="296">
                  <c:v>101.63362445400023</c:v>
                </c:pt>
                <c:pt idx="297">
                  <c:v>100.29736768316172</c:v>
                </c:pt>
                <c:pt idx="298">
                  <c:v>98.920197799693526</c:v>
                </c:pt>
                <c:pt idx="299">
                  <c:v>97.49466476258884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BB-4500-A6DF-38A7426FF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7233568"/>
        <c:axId val="1669100992"/>
      </c:lineChart>
      <c:dateAx>
        <c:axId val="1567233568"/>
        <c:scaling>
          <c:orientation val="minMax"/>
          <c:max val="45626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669100992"/>
        <c:crosses val="autoZero"/>
        <c:auto val="1"/>
        <c:lblOffset val="100"/>
        <c:baseTimeUnit val="months"/>
        <c:majorUnit val="12"/>
        <c:majorTimeUnit val="months"/>
      </c:dateAx>
      <c:valAx>
        <c:axId val="1669100992"/>
        <c:scaling>
          <c:orientation val="minMax"/>
          <c:max val="180"/>
          <c:min val="3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56723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ysDot"/>
      <a:round/>
    </a:ln>
    <a:effectLst/>
  </c:spPr>
  <c:txPr>
    <a:bodyPr/>
    <a:lstStyle/>
    <a:p>
      <a:pPr>
        <a:defRPr>
          <a:solidFill>
            <a:schemeClr val="bg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s-UY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612"/>
            <c:bubble3D val="0"/>
            <c:extLst>
              <c:ext xmlns:c16="http://schemas.microsoft.com/office/drawing/2014/chart" uri="{C3380CC4-5D6E-409C-BE32-E72D297353CC}">
                <c16:uniqueId val="{00000000-7D99-4328-A049-8CA30466345F}"/>
              </c:ext>
            </c:extLst>
          </c:dPt>
          <c:dPt>
            <c:idx val="613"/>
            <c:bubble3D val="0"/>
            <c:extLst>
              <c:ext xmlns:c16="http://schemas.microsoft.com/office/drawing/2014/chart" uri="{C3380CC4-5D6E-409C-BE32-E72D297353CC}">
                <c16:uniqueId val="{00000001-7D99-4328-A049-8CA30466345F}"/>
              </c:ext>
            </c:extLst>
          </c:dPt>
          <c:dPt>
            <c:idx val="618"/>
            <c:bubble3D val="0"/>
            <c:spPr>
              <a:ln w="635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D99-4328-A049-8CA30466345F}"/>
              </c:ext>
            </c:extLst>
          </c:dPt>
          <c:dPt>
            <c:idx val="621"/>
            <c:marker>
              <c:symbol val="circle"/>
              <c:size val="7"/>
              <c:spPr>
                <a:solidFill>
                  <a:srgbClr val="C5E0B4"/>
                </a:solidFill>
                <a:ln>
                  <a:noFill/>
                </a:ln>
              </c:spPr>
            </c:marker>
            <c:bubble3D val="0"/>
            <c:spPr>
              <a:ln w="9525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7D99-4328-A049-8CA30466345F}"/>
              </c:ext>
            </c:extLst>
          </c:dPt>
          <c:dPt>
            <c:idx val="622"/>
            <c:bubble3D val="0"/>
            <c:spPr>
              <a:ln w="635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7D99-4328-A049-8CA30466345F}"/>
              </c:ext>
            </c:extLst>
          </c:dPt>
          <c:dPt>
            <c:idx val="623"/>
            <c:bubble3D val="0"/>
            <c:spPr>
              <a:ln w="9525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83C4-4313-A1C3-250A18C76820}"/>
              </c:ext>
            </c:extLst>
          </c:dPt>
          <c:dPt>
            <c:idx val="624"/>
            <c:bubble3D val="0"/>
            <c:spPr>
              <a:ln w="1905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83C4-4313-A1C3-250A18C76820}"/>
              </c:ext>
            </c:extLst>
          </c:dPt>
          <c:dPt>
            <c:idx val="625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83C4-4313-A1C3-250A18C76820}"/>
              </c:ext>
            </c:extLst>
          </c:dPt>
          <c:dPt>
            <c:idx val="626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99-4328-A049-8CA30466345F}"/>
              </c:ext>
            </c:extLst>
          </c:dPt>
          <c:dPt>
            <c:idx val="627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7D99-4328-A049-8CA30466345F}"/>
              </c:ext>
            </c:extLst>
          </c:dPt>
          <c:dPt>
            <c:idx val="628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83C4-4313-A1C3-250A18C76820}"/>
              </c:ext>
            </c:extLst>
          </c:dPt>
          <c:dPt>
            <c:idx val="629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83C4-4313-A1C3-250A18C76820}"/>
              </c:ext>
            </c:extLst>
          </c:dPt>
          <c:dPt>
            <c:idx val="630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83C4-4313-A1C3-250A18C76820}"/>
              </c:ext>
            </c:extLst>
          </c:dPt>
          <c:dPt>
            <c:idx val="631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D99-4328-A049-8CA30466345F}"/>
              </c:ext>
            </c:extLst>
          </c:dPt>
          <c:dPt>
            <c:idx val="632"/>
            <c:marker>
              <c:symbol val="circle"/>
              <c:size val="6"/>
              <c:spPr>
                <a:solidFill>
                  <a:srgbClr val="C5E0B4"/>
                </a:solidFill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c:spPr>
            </c:marker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83C4-4313-A1C3-250A18C76820}"/>
              </c:ext>
            </c:extLst>
          </c:dPt>
          <c:dPt>
            <c:idx val="633"/>
            <c:bubble3D val="0"/>
            <c:spPr>
              <a:ln w="1270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83C4-4313-A1C3-250A18C76820}"/>
              </c:ext>
            </c:extLst>
          </c:dPt>
          <c:cat>
            <c:numRef>
              <c:f>'TCR Brasil'!$A$2:$A$635</c:f>
              <c:numCache>
                <c:formatCode>mmm\-yy</c:formatCode>
                <c:ptCount val="634"/>
                <c:pt idx="0">
                  <c:v>26359</c:v>
                </c:pt>
                <c:pt idx="1">
                  <c:v>26390</c:v>
                </c:pt>
                <c:pt idx="2">
                  <c:v>26420</c:v>
                </c:pt>
                <c:pt idx="3">
                  <c:v>26451</c:v>
                </c:pt>
                <c:pt idx="4">
                  <c:v>26481</c:v>
                </c:pt>
                <c:pt idx="5">
                  <c:v>26512</c:v>
                </c:pt>
                <c:pt idx="6">
                  <c:v>26543</c:v>
                </c:pt>
                <c:pt idx="7">
                  <c:v>26573</c:v>
                </c:pt>
                <c:pt idx="8">
                  <c:v>26604</c:v>
                </c:pt>
                <c:pt idx="9">
                  <c:v>26634</c:v>
                </c:pt>
                <c:pt idx="10">
                  <c:v>26665</c:v>
                </c:pt>
                <c:pt idx="11">
                  <c:v>26696</c:v>
                </c:pt>
                <c:pt idx="12">
                  <c:v>26724</c:v>
                </c:pt>
                <c:pt idx="13">
                  <c:v>26755</c:v>
                </c:pt>
                <c:pt idx="14">
                  <c:v>26785</c:v>
                </c:pt>
                <c:pt idx="15">
                  <c:v>26816</c:v>
                </c:pt>
                <c:pt idx="16">
                  <c:v>26846</c:v>
                </c:pt>
                <c:pt idx="17">
                  <c:v>26877</c:v>
                </c:pt>
                <c:pt idx="18">
                  <c:v>26908</c:v>
                </c:pt>
                <c:pt idx="19">
                  <c:v>26938</c:v>
                </c:pt>
                <c:pt idx="20">
                  <c:v>26969</c:v>
                </c:pt>
                <c:pt idx="21">
                  <c:v>26999</c:v>
                </c:pt>
                <c:pt idx="22">
                  <c:v>27030</c:v>
                </c:pt>
                <c:pt idx="23">
                  <c:v>27061</c:v>
                </c:pt>
                <c:pt idx="24">
                  <c:v>27089</c:v>
                </c:pt>
                <c:pt idx="25">
                  <c:v>27120</c:v>
                </c:pt>
                <c:pt idx="26">
                  <c:v>27150</c:v>
                </c:pt>
                <c:pt idx="27">
                  <c:v>27181</c:v>
                </c:pt>
                <c:pt idx="28">
                  <c:v>27211</c:v>
                </c:pt>
                <c:pt idx="29">
                  <c:v>27242</c:v>
                </c:pt>
                <c:pt idx="30">
                  <c:v>27273</c:v>
                </c:pt>
                <c:pt idx="31">
                  <c:v>27303</c:v>
                </c:pt>
                <c:pt idx="32">
                  <c:v>27334</c:v>
                </c:pt>
                <c:pt idx="33">
                  <c:v>27364</c:v>
                </c:pt>
                <c:pt idx="34">
                  <c:v>27395</c:v>
                </c:pt>
                <c:pt idx="35">
                  <c:v>27426</c:v>
                </c:pt>
                <c:pt idx="36">
                  <c:v>27454</c:v>
                </c:pt>
                <c:pt idx="37">
                  <c:v>27485</c:v>
                </c:pt>
                <c:pt idx="38">
                  <c:v>27515</c:v>
                </c:pt>
                <c:pt idx="39">
                  <c:v>27546</c:v>
                </c:pt>
                <c:pt idx="40">
                  <c:v>27576</c:v>
                </c:pt>
                <c:pt idx="41">
                  <c:v>27607</c:v>
                </c:pt>
                <c:pt idx="42">
                  <c:v>27638</c:v>
                </c:pt>
                <c:pt idx="43">
                  <c:v>27668</c:v>
                </c:pt>
                <c:pt idx="44">
                  <c:v>27699</c:v>
                </c:pt>
                <c:pt idx="45">
                  <c:v>27729</c:v>
                </c:pt>
                <c:pt idx="46">
                  <c:v>27760</c:v>
                </c:pt>
                <c:pt idx="47">
                  <c:v>27791</c:v>
                </c:pt>
                <c:pt idx="48">
                  <c:v>27820</c:v>
                </c:pt>
                <c:pt idx="49">
                  <c:v>27851</c:v>
                </c:pt>
                <c:pt idx="50">
                  <c:v>27881</c:v>
                </c:pt>
                <c:pt idx="51">
                  <c:v>27912</c:v>
                </c:pt>
                <c:pt idx="52">
                  <c:v>27942</c:v>
                </c:pt>
                <c:pt idx="53">
                  <c:v>27973</c:v>
                </c:pt>
                <c:pt idx="54">
                  <c:v>28004</c:v>
                </c:pt>
                <c:pt idx="55">
                  <c:v>28034</c:v>
                </c:pt>
                <c:pt idx="56">
                  <c:v>28065</c:v>
                </c:pt>
                <c:pt idx="57">
                  <c:v>28095</c:v>
                </c:pt>
                <c:pt idx="58">
                  <c:v>28126</c:v>
                </c:pt>
                <c:pt idx="59">
                  <c:v>28157</c:v>
                </c:pt>
                <c:pt idx="60">
                  <c:v>28185</c:v>
                </c:pt>
                <c:pt idx="61">
                  <c:v>28216</c:v>
                </c:pt>
                <c:pt idx="62">
                  <c:v>28246</c:v>
                </c:pt>
                <c:pt idx="63">
                  <c:v>28277</c:v>
                </c:pt>
                <c:pt idx="64">
                  <c:v>28307</c:v>
                </c:pt>
                <c:pt idx="65">
                  <c:v>28338</c:v>
                </c:pt>
                <c:pt idx="66">
                  <c:v>28369</c:v>
                </c:pt>
                <c:pt idx="67">
                  <c:v>28399</c:v>
                </c:pt>
                <c:pt idx="68">
                  <c:v>28430</c:v>
                </c:pt>
                <c:pt idx="69">
                  <c:v>28460</c:v>
                </c:pt>
                <c:pt idx="70">
                  <c:v>28491</c:v>
                </c:pt>
                <c:pt idx="71">
                  <c:v>28522</c:v>
                </c:pt>
                <c:pt idx="72">
                  <c:v>28550</c:v>
                </c:pt>
                <c:pt idx="73">
                  <c:v>28581</c:v>
                </c:pt>
                <c:pt idx="74">
                  <c:v>28611</c:v>
                </c:pt>
                <c:pt idx="75">
                  <c:v>28642</c:v>
                </c:pt>
                <c:pt idx="76">
                  <c:v>28672</c:v>
                </c:pt>
                <c:pt idx="77">
                  <c:v>28703</c:v>
                </c:pt>
                <c:pt idx="78">
                  <c:v>28734</c:v>
                </c:pt>
                <c:pt idx="79">
                  <c:v>28764</c:v>
                </c:pt>
                <c:pt idx="80">
                  <c:v>28795</c:v>
                </c:pt>
                <c:pt idx="81">
                  <c:v>28825</c:v>
                </c:pt>
                <c:pt idx="82">
                  <c:v>28856</c:v>
                </c:pt>
                <c:pt idx="83">
                  <c:v>28887</c:v>
                </c:pt>
                <c:pt idx="84">
                  <c:v>28915</c:v>
                </c:pt>
                <c:pt idx="85">
                  <c:v>28946</c:v>
                </c:pt>
                <c:pt idx="86">
                  <c:v>28976</c:v>
                </c:pt>
                <c:pt idx="87">
                  <c:v>29007</c:v>
                </c:pt>
                <c:pt idx="88">
                  <c:v>29037</c:v>
                </c:pt>
                <c:pt idx="89">
                  <c:v>29068</c:v>
                </c:pt>
                <c:pt idx="90">
                  <c:v>29099</c:v>
                </c:pt>
                <c:pt idx="91">
                  <c:v>29129</c:v>
                </c:pt>
                <c:pt idx="92">
                  <c:v>29160</c:v>
                </c:pt>
                <c:pt idx="93">
                  <c:v>29190</c:v>
                </c:pt>
                <c:pt idx="94">
                  <c:v>29221</c:v>
                </c:pt>
                <c:pt idx="95">
                  <c:v>29252</c:v>
                </c:pt>
                <c:pt idx="96">
                  <c:v>29281</c:v>
                </c:pt>
                <c:pt idx="97">
                  <c:v>29312</c:v>
                </c:pt>
                <c:pt idx="98">
                  <c:v>29342</c:v>
                </c:pt>
                <c:pt idx="99">
                  <c:v>29373</c:v>
                </c:pt>
                <c:pt idx="100">
                  <c:v>29403</c:v>
                </c:pt>
                <c:pt idx="101">
                  <c:v>29434</c:v>
                </c:pt>
                <c:pt idx="102">
                  <c:v>29465</c:v>
                </c:pt>
                <c:pt idx="103">
                  <c:v>29495</c:v>
                </c:pt>
                <c:pt idx="104">
                  <c:v>29526</c:v>
                </c:pt>
                <c:pt idx="105">
                  <c:v>29556</c:v>
                </c:pt>
                <c:pt idx="106">
                  <c:v>29587</c:v>
                </c:pt>
                <c:pt idx="107">
                  <c:v>29618</c:v>
                </c:pt>
                <c:pt idx="108">
                  <c:v>29646</c:v>
                </c:pt>
                <c:pt idx="109">
                  <c:v>29677</c:v>
                </c:pt>
                <c:pt idx="110">
                  <c:v>29707</c:v>
                </c:pt>
                <c:pt idx="111">
                  <c:v>29738</c:v>
                </c:pt>
                <c:pt idx="112">
                  <c:v>29768</c:v>
                </c:pt>
                <c:pt idx="113">
                  <c:v>29799</c:v>
                </c:pt>
                <c:pt idx="114">
                  <c:v>29830</c:v>
                </c:pt>
                <c:pt idx="115">
                  <c:v>29860</c:v>
                </c:pt>
                <c:pt idx="116">
                  <c:v>29891</c:v>
                </c:pt>
                <c:pt idx="117">
                  <c:v>29921</c:v>
                </c:pt>
                <c:pt idx="118">
                  <c:v>29952</c:v>
                </c:pt>
                <c:pt idx="119">
                  <c:v>29983</c:v>
                </c:pt>
                <c:pt idx="120">
                  <c:v>30011</c:v>
                </c:pt>
                <c:pt idx="121">
                  <c:v>30042</c:v>
                </c:pt>
                <c:pt idx="122">
                  <c:v>30072</c:v>
                </c:pt>
                <c:pt idx="123">
                  <c:v>30103</c:v>
                </c:pt>
                <c:pt idx="124">
                  <c:v>30133</c:v>
                </c:pt>
                <c:pt idx="125">
                  <c:v>30164</c:v>
                </c:pt>
                <c:pt idx="126">
                  <c:v>30195</c:v>
                </c:pt>
                <c:pt idx="127">
                  <c:v>30225</c:v>
                </c:pt>
                <c:pt idx="128">
                  <c:v>30256</c:v>
                </c:pt>
                <c:pt idx="129">
                  <c:v>30286</c:v>
                </c:pt>
                <c:pt idx="130">
                  <c:v>30317</c:v>
                </c:pt>
                <c:pt idx="131">
                  <c:v>30348</c:v>
                </c:pt>
                <c:pt idx="132">
                  <c:v>30376</c:v>
                </c:pt>
                <c:pt idx="133">
                  <c:v>30407</c:v>
                </c:pt>
                <c:pt idx="134">
                  <c:v>30437</c:v>
                </c:pt>
                <c:pt idx="135">
                  <c:v>30468</c:v>
                </c:pt>
                <c:pt idx="136">
                  <c:v>30498</c:v>
                </c:pt>
                <c:pt idx="137">
                  <c:v>30529</c:v>
                </c:pt>
                <c:pt idx="138">
                  <c:v>30560</c:v>
                </c:pt>
                <c:pt idx="139">
                  <c:v>30590</c:v>
                </c:pt>
                <c:pt idx="140">
                  <c:v>30621</c:v>
                </c:pt>
                <c:pt idx="141">
                  <c:v>30651</c:v>
                </c:pt>
                <c:pt idx="142">
                  <c:v>30682</c:v>
                </c:pt>
                <c:pt idx="143">
                  <c:v>30713</c:v>
                </c:pt>
                <c:pt idx="144">
                  <c:v>30742</c:v>
                </c:pt>
                <c:pt idx="145">
                  <c:v>30773</c:v>
                </c:pt>
                <c:pt idx="146">
                  <c:v>30803</c:v>
                </c:pt>
                <c:pt idx="147">
                  <c:v>30834</c:v>
                </c:pt>
                <c:pt idx="148">
                  <c:v>30864</c:v>
                </c:pt>
                <c:pt idx="149">
                  <c:v>30895</c:v>
                </c:pt>
                <c:pt idx="150">
                  <c:v>30926</c:v>
                </c:pt>
                <c:pt idx="151">
                  <c:v>30956</c:v>
                </c:pt>
                <c:pt idx="152">
                  <c:v>30987</c:v>
                </c:pt>
                <c:pt idx="153">
                  <c:v>31017</c:v>
                </c:pt>
                <c:pt idx="154">
                  <c:v>31048</c:v>
                </c:pt>
                <c:pt idx="155">
                  <c:v>31079</c:v>
                </c:pt>
                <c:pt idx="156">
                  <c:v>31107</c:v>
                </c:pt>
                <c:pt idx="157">
                  <c:v>31138</c:v>
                </c:pt>
                <c:pt idx="158">
                  <c:v>31168</c:v>
                </c:pt>
                <c:pt idx="159">
                  <c:v>31199</c:v>
                </c:pt>
                <c:pt idx="160">
                  <c:v>31229</c:v>
                </c:pt>
                <c:pt idx="161">
                  <c:v>31260</c:v>
                </c:pt>
                <c:pt idx="162">
                  <c:v>31291</c:v>
                </c:pt>
                <c:pt idx="163">
                  <c:v>31321</c:v>
                </c:pt>
                <c:pt idx="164">
                  <c:v>31352</c:v>
                </c:pt>
                <c:pt idx="165">
                  <c:v>31382</c:v>
                </c:pt>
                <c:pt idx="166">
                  <c:v>31413</c:v>
                </c:pt>
                <c:pt idx="167">
                  <c:v>31444</c:v>
                </c:pt>
                <c:pt idx="168">
                  <c:v>31472</c:v>
                </c:pt>
                <c:pt idx="169">
                  <c:v>31503</c:v>
                </c:pt>
                <c:pt idx="170">
                  <c:v>31533</c:v>
                </c:pt>
                <c:pt idx="171">
                  <c:v>31564</c:v>
                </c:pt>
                <c:pt idx="172">
                  <c:v>31594</c:v>
                </c:pt>
                <c:pt idx="173">
                  <c:v>31625</c:v>
                </c:pt>
                <c:pt idx="174">
                  <c:v>31656</c:v>
                </c:pt>
                <c:pt idx="175">
                  <c:v>31686</c:v>
                </c:pt>
                <c:pt idx="176">
                  <c:v>31717</c:v>
                </c:pt>
                <c:pt idx="177">
                  <c:v>31747</c:v>
                </c:pt>
                <c:pt idx="178">
                  <c:v>31778</c:v>
                </c:pt>
                <c:pt idx="179">
                  <c:v>31809</c:v>
                </c:pt>
                <c:pt idx="180">
                  <c:v>31837</c:v>
                </c:pt>
                <c:pt idx="181">
                  <c:v>31868</c:v>
                </c:pt>
                <c:pt idx="182">
                  <c:v>31898</c:v>
                </c:pt>
                <c:pt idx="183">
                  <c:v>31929</c:v>
                </c:pt>
                <c:pt idx="184">
                  <c:v>31959</c:v>
                </c:pt>
                <c:pt idx="185">
                  <c:v>31990</c:v>
                </c:pt>
                <c:pt idx="186">
                  <c:v>32021</c:v>
                </c:pt>
                <c:pt idx="187">
                  <c:v>32051</c:v>
                </c:pt>
                <c:pt idx="188">
                  <c:v>32082</c:v>
                </c:pt>
                <c:pt idx="189">
                  <c:v>32112</c:v>
                </c:pt>
                <c:pt idx="190">
                  <c:v>32143</c:v>
                </c:pt>
                <c:pt idx="191">
                  <c:v>32174</c:v>
                </c:pt>
                <c:pt idx="192">
                  <c:v>32203</c:v>
                </c:pt>
                <c:pt idx="193">
                  <c:v>32234</c:v>
                </c:pt>
                <c:pt idx="194">
                  <c:v>32264</c:v>
                </c:pt>
                <c:pt idx="195">
                  <c:v>32295</c:v>
                </c:pt>
                <c:pt idx="196">
                  <c:v>32325</c:v>
                </c:pt>
                <c:pt idx="197">
                  <c:v>32356</c:v>
                </c:pt>
                <c:pt idx="198">
                  <c:v>32387</c:v>
                </c:pt>
                <c:pt idx="199">
                  <c:v>32417</c:v>
                </c:pt>
                <c:pt idx="200">
                  <c:v>32448</c:v>
                </c:pt>
                <c:pt idx="201">
                  <c:v>32478</c:v>
                </c:pt>
                <c:pt idx="202">
                  <c:v>32509</c:v>
                </c:pt>
                <c:pt idx="203">
                  <c:v>32540</c:v>
                </c:pt>
                <c:pt idx="204">
                  <c:v>32568</c:v>
                </c:pt>
                <c:pt idx="205">
                  <c:v>32599</c:v>
                </c:pt>
                <c:pt idx="206">
                  <c:v>32629</c:v>
                </c:pt>
                <c:pt idx="207">
                  <c:v>32660</c:v>
                </c:pt>
                <c:pt idx="208">
                  <c:v>32690</c:v>
                </c:pt>
                <c:pt idx="209">
                  <c:v>32721</c:v>
                </c:pt>
                <c:pt idx="210">
                  <c:v>32752</c:v>
                </c:pt>
                <c:pt idx="211">
                  <c:v>32782</c:v>
                </c:pt>
                <c:pt idx="212">
                  <c:v>32813</c:v>
                </c:pt>
                <c:pt idx="213">
                  <c:v>32843</c:v>
                </c:pt>
                <c:pt idx="214">
                  <c:v>32874</c:v>
                </c:pt>
                <c:pt idx="215">
                  <c:v>32905</c:v>
                </c:pt>
                <c:pt idx="216">
                  <c:v>32933</c:v>
                </c:pt>
                <c:pt idx="217">
                  <c:v>32964</c:v>
                </c:pt>
                <c:pt idx="218">
                  <c:v>32994</c:v>
                </c:pt>
                <c:pt idx="219">
                  <c:v>33025</c:v>
                </c:pt>
                <c:pt idx="220">
                  <c:v>33055</c:v>
                </c:pt>
                <c:pt idx="221">
                  <c:v>33086</c:v>
                </c:pt>
                <c:pt idx="222">
                  <c:v>33117</c:v>
                </c:pt>
                <c:pt idx="223">
                  <c:v>33147</c:v>
                </c:pt>
                <c:pt idx="224">
                  <c:v>33178</c:v>
                </c:pt>
                <c:pt idx="225">
                  <c:v>33208</c:v>
                </c:pt>
                <c:pt idx="226">
                  <c:v>33239</c:v>
                </c:pt>
                <c:pt idx="227">
                  <c:v>33270</c:v>
                </c:pt>
                <c:pt idx="228">
                  <c:v>33298</c:v>
                </c:pt>
                <c:pt idx="229">
                  <c:v>33329</c:v>
                </c:pt>
                <c:pt idx="230">
                  <c:v>33359</c:v>
                </c:pt>
                <c:pt idx="231">
                  <c:v>33390</c:v>
                </c:pt>
                <c:pt idx="232">
                  <c:v>33420</c:v>
                </c:pt>
                <c:pt idx="233">
                  <c:v>33451</c:v>
                </c:pt>
                <c:pt idx="234">
                  <c:v>33482</c:v>
                </c:pt>
                <c:pt idx="235">
                  <c:v>33512</c:v>
                </c:pt>
                <c:pt idx="236">
                  <c:v>33543</c:v>
                </c:pt>
                <c:pt idx="237">
                  <c:v>33573</c:v>
                </c:pt>
                <c:pt idx="238">
                  <c:v>33604</c:v>
                </c:pt>
                <c:pt idx="239">
                  <c:v>33635</c:v>
                </c:pt>
                <c:pt idx="240">
                  <c:v>33664</c:v>
                </c:pt>
                <c:pt idx="241">
                  <c:v>33695</c:v>
                </c:pt>
                <c:pt idx="242">
                  <c:v>33725</c:v>
                </c:pt>
                <c:pt idx="243">
                  <c:v>33756</c:v>
                </c:pt>
                <c:pt idx="244">
                  <c:v>33786</c:v>
                </c:pt>
                <c:pt idx="245">
                  <c:v>33817</c:v>
                </c:pt>
                <c:pt idx="246">
                  <c:v>33848</c:v>
                </c:pt>
                <c:pt idx="247">
                  <c:v>33878</c:v>
                </c:pt>
                <c:pt idx="248">
                  <c:v>33909</c:v>
                </c:pt>
                <c:pt idx="249">
                  <c:v>33939</c:v>
                </c:pt>
                <c:pt idx="250">
                  <c:v>33970</c:v>
                </c:pt>
                <c:pt idx="251">
                  <c:v>34001</c:v>
                </c:pt>
                <c:pt idx="252">
                  <c:v>34029</c:v>
                </c:pt>
                <c:pt idx="253">
                  <c:v>34060</c:v>
                </c:pt>
                <c:pt idx="254">
                  <c:v>34090</c:v>
                </c:pt>
                <c:pt idx="255">
                  <c:v>34121</c:v>
                </c:pt>
                <c:pt idx="256">
                  <c:v>34151</c:v>
                </c:pt>
                <c:pt idx="257">
                  <c:v>34182</c:v>
                </c:pt>
                <c:pt idx="258">
                  <c:v>34213</c:v>
                </c:pt>
                <c:pt idx="259">
                  <c:v>34243</c:v>
                </c:pt>
                <c:pt idx="260">
                  <c:v>34274</c:v>
                </c:pt>
                <c:pt idx="261">
                  <c:v>34304</c:v>
                </c:pt>
                <c:pt idx="262">
                  <c:v>34335</c:v>
                </c:pt>
                <c:pt idx="263">
                  <c:v>34366</c:v>
                </c:pt>
                <c:pt idx="264">
                  <c:v>34394</c:v>
                </c:pt>
                <c:pt idx="265">
                  <c:v>34425</c:v>
                </c:pt>
                <c:pt idx="266">
                  <c:v>34455</c:v>
                </c:pt>
                <c:pt idx="267">
                  <c:v>34486</c:v>
                </c:pt>
                <c:pt idx="268">
                  <c:v>34516</c:v>
                </c:pt>
                <c:pt idx="269">
                  <c:v>34547</c:v>
                </c:pt>
                <c:pt idx="270">
                  <c:v>34578</c:v>
                </c:pt>
                <c:pt idx="271">
                  <c:v>34608</c:v>
                </c:pt>
                <c:pt idx="272">
                  <c:v>34639</c:v>
                </c:pt>
                <c:pt idx="273">
                  <c:v>34669</c:v>
                </c:pt>
                <c:pt idx="274">
                  <c:v>34700</c:v>
                </c:pt>
                <c:pt idx="275">
                  <c:v>34731</c:v>
                </c:pt>
                <c:pt idx="276">
                  <c:v>34759</c:v>
                </c:pt>
                <c:pt idx="277">
                  <c:v>34790</c:v>
                </c:pt>
                <c:pt idx="278">
                  <c:v>34820</c:v>
                </c:pt>
                <c:pt idx="279">
                  <c:v>34851</c:v>
                </c:pt>
                <c:pt idx="280">
                  <c:v>34881</c:v>
                </c:pt>
                <c:pt idx="281">
                  <c:v>34912</c:v>
                </c:pt>
                <c:pt idx="282">
                  <c:v>34943</c:v>
                </c:pt>
                <c:pt idx="283">
                  <c:v>34973</c:v>
                </c:pt>
                <c:pt idx="284">
                  <c:v>35004</c:v>
                </c:pt>
                <c:pt idx="285">
                  <c:v>35034</c:v>
                </c:pt>
                <c:pt idx="286">
                  <c:v>35065</c:v>
                </c:pt>
                <c:pt idx="287">
                  <c:v>35096</c:v>
                </c:pt>
                <c:pt idx="288">
                  <c:v>35125</c:v>
                </c:pt>
                <c:pt idx="289">
                  <c:v>35156</c:v>
                </c:pt>
                <c:pt idx="290">
                  <c:v>35186</c:v>
                </c:pt>
                <c:pt idx="291">
                  <c:v>35217</c:v>
                </c:pt>
                <c:pt idx="292">
                  <c:v>35247</c:v>
                </c:pt>
                <c:pt idx="293">
                  <c:v>35278</c:v>
                </c:pt>
                <c:pt idx="294">
                  <c:v>35309</c:v>
                </c:pt>
                <c:pt idx="295">
                  <c:v>35339</c:v>
                </c:pt>
                <c:pt idx="296">
                  <c:v>35370</c:v>
                </c:pt>
                <c:pt idx="297">
                  <c:v>35400</c:v>
                </c:pt>
                <c:pt idx="298">
                  <c:v>35431</c:v>
                </c:pt>
                <c:pt idx="299">
                  <c:v>35462</c:v>
                </c:pt>
                <c:pt idx="300">
                  <c:v>35490</c:v>
                </c:pt>
                <c:pt idx="301">
                  <c:v>35521</c:v>
                </c:pt>
                <c:pt idx="302">
                  <c:v>35551</c:v>
                </c:pt>
                <c:pt idx="303">
                  <c:v>35582</c:v>
                </c:pt>
                <c:pt idx="304">
                  <c:v>35612</c:v>
                </c:pt>
                <c:pt idx="305">
                  <c:v>35643</c:v>
                </c:pt>
                <c:pt idx="306">
                  <c:v>35674</c:v>
                </c:pt>
                <c:pt idx="307">
                  <c:v>35704</c:v>
                </c:pt>
                <c:pt idx="308">
                  <c:v>35735</c:v>
                </c:pt>
                <c:pt idx="309">
                  <c:v>35765</c:v>
                </c:pt>
                <c:pt idx="310">
                  <c:v>35796</c:v>
                </c:pt>
                <c:pt idx="311">
                  <c:v>35827</c:v>
                </c:pt>
                <c:pt idx="312">
                  <c:v>35855</c:v>
                </c:pt>
                <c:pt idx="313">
                  <c:v>35886</c:v>
                </c:pt>
                <c:pt idx="314">
                  <c:v>35916</c:v>
                </c:pt>
                <c:pt idx="315">
                  <c:v>35947</c:v>
                </c:pt>
                <c:pt idx="316">
                  <c:v>35977</c:v>
                </c:pt>
                <c:pt idx="317">
                  <c:v>36008</c:v>
                </c:pt>
                <c:pt idx="318">
                  <c:v>36039</c:v>
                </c:pt>
                <c:pt idx="319">
                  <c:v>36069</c:v>
                </c:pt>
                <c:pt idx="320">
                  <c:v>36100</c:v>
                </c:pt>
                <c:pt idx="321">
                  <c:v>36130</c:v>
                </c:pt>
                <c:pt idx="322">
                  <c:v>36161</c:v>
                </c:pt>
                <c:pt idx="323">
                  <c:v>36192</c:v>
                </c:pt>
                <c:pt idx="324">
                  <c:v>36220</c:v>
                </c:pt>
                <c:pt idx="325">
                  <c:v>36251</c:v>
                </c:pt>
                <c:pt idx="326">
                  <c:v>36281</c:v>
                </c:pt>
                <c:pt idx="327">
                  <c:v>36312</c:v>
                </c:pt>
                <c:pt idx="328">
                  <c:v>36342</c:v>
                </c:pt>
                <c:pt idx="329">
                  <c:v>36373</c:v>
                </c:pt>
                <c:pt idx="330">
                  <c:v>36404</c:v>
                </c:pt>
                <c:pt idx="331">
                  <c:v>36434</c:v>
                </c:pt>
                <c:pt idx="332">
                  <c:v>36465</c:v>
                </c:pt>
                <c:pt idx="333">
                  <c:v>36495</c:v>
                </c:pt>
                <c:pt idx="334">
                  <c:v>36526</c:v>
                </c:pt>
                <c:pt idx="335">
                  <c:v>36557</c:v>
                </c:pt>
                <c:pt idx="336">
                  <c:v>36586</c:v>
                </c:pt>
                <c:pt idx="337">
                  <c:v>36617</c:v>
                </c:pt>
                <c:pt idx="338">
                  <c:v>36647</c:v>
                </c:pt>
                <c:pt idx="339">
                  <c:v>36678</c:v>
                </c:pt>
                <c:pt idx="340">
                  <c:v>36708</c:v>
                </c:pt>
                <c:pt idx="341">
                  <c:v>36739</c:v>
                </c:pt>
                <c:pt idx="342">
                  <c:v>36770</c:v>
                </c:pt>
                <c:pt idx="343">
                  <c:v>36800</c:v>
                </c:pt>
                <c:pt idx="344">
                  <c:v>36831</c:v>
                </c:pt>
                <c:pt idx="345">
                  <c:v>36861</c:v>
                </c:pt>
                <c:pt idx="346">
                  <c:v>36892</c:v>
                </c:pt>
                <c:pt idx="347">
                  <c:v>36923</c:v>
                </c:pt>
                <c:pt idx="348">
                  <c:v>36951</c:v>
                </c:pt>
                <c:pt idx="349">
                  <c:v>36982</c:v>
                </c:pt>
                <c:pt idx="350">
                  <c:v>37012</c:v>
                </c:pt>
                <c:pt idx="351">
                  <c:v>37043</c:v>
                </c:pt>
                <c:pt idx="352">
                  <c:v>37073</c:v>
                </c:pt>
                <c:pt idx="353">
                  <c:v>37104</c:v>
                </c:pt>
                <c:pt idx="354">
                  <c:v>37135</c:v>
                </c:pt>
                <c:pt idx="355">
                  <c:v>37165</c:v>
                </c:pt>
                <c:pt idx="356">
                  <c:v>37196</c:v>
                </c:pt>
                <c:pt idx="357">
                  <c:v>37226</c:v>
                </c:pt>
                <c:pt idx="358">
                  <c:v>37257</c:v>
                </c:pt>
                <c:pt idx="359">
                  <c:v>37288</c:v>
                </c:pt>
                <c:pt idx="360">
                  <c:v>37316</c:v>
                </c:pt>
                <c:pt idx="361">
                  <c:v>37347</c:v>
                </c:pt>
                <c:pt idx="362">
                  <c:v>37377</c:v>
                </c:pt>
                <c:pt idx="363">
                  <c:v>37408</c:v>
                </c:pt>
                <c:pt idx="364">
                  <c:v>37438</c:v>
                </c:pt>
                <c:pt idx="365">
                  <c:v>37469</c:v>
                </c:pt>
                <c:pt idx="366">
                  <c:v>37500</c:v>
                </c:pt>
                <c:pt idx="367">
                  <c:v>37530</c:v>
                </c:pt>
                <c:pt idx="368">
                  <c:v>37561</c:v>
                </c:pt>
                <c:pt idx="369">
                  <c:v>37591</c:v>
                </c:pt>
                <c:pt idx="370">
                  <c:v>37622</c:v>
                </c:pt>
                <c:pt idx="371">
                  <c:v>37653</c:v>
                </c:pt>
                <c:pt idx="372">
                  <c:v>37681</c:v>
                </c:pt>
                <c:pt idx="373">
                  <c:v>37712</c:v>
                </c:pt>
                <c:pt idx="374">
                  <c:v>37742</c:v>
                </c:pt>
                <c:pt idx="375">
                  <c:v>37773</c:v>
                </c:pt>
                <c:pt idx="376">
                  <c:v>37803</c:v>
                </c:pt>
                <c:pt idx="377">
                  <c:v>37834</c:v>
                </c:pt>
                <c:pt idx="378">
                  <c:v>37865</c:v>
                </c:pt>
                <c:pt idx="379">
                  <c:v>37895</c:v>
                </c:pt>
                <c:pt idx="380">
                  <c:v>37926</c:v>
                </c:pt>
                <c:pt idx="381">
                  <c:v>37956</c:v>
                </c:pt>
                <c:pt idx="382">
                  <c:v>37987</c:v>
                </c:pt>
                <c:pt idx="383">
                  <c:v>38018</c:v>
                </c:pt>
                <c:pt idx="384">
                  <c:v>38047</c:v>
                </c:pt>
                <c:pt idx="385">
                  <c:v>38078</c:v>
                </c:pt>
                <c:pt idx="386">
                  <c:v>38108</c:v>
                </c:pt>
                <c:pt idx="387">
                  <c:v>38139</c:v>
                </c:pt>
                <c:pt idx="388">
                  <c:v>38169</c:v>
                </c:pt>
                <c:pt idx="389">
                  <c:v>38200</c:v>
                </c:pt>
                <c:pt idx="390">
                  <c:v>38231</c:v>
                </c:pt>
                <c:pt idx="391">
                  <c:v>38261</c:v>
                </c:pt>
                <c:pt idx="392">
                  <c:v>38292</c:v>
                </c:pt>
                <c:pt idx="393">
                  <c:v>38322</c:v>
                </c:pt>
                <c:pt idx="394">
                  <c:v>38353</c:v>
                </c:pt>
                <c:pt idx="395">
                  <c:v>38384</c:v>
                </c:pt>
                <c:pt idx="396">
                  <c:v>38412</c:v>
                </c:pt>
                <c:pt idx="397">
                  <c:v>38443</c:v>
                </c:pt>
                <c:pt idx="398">
                  <c:v>38473</c:v>
                </c:pt>
                <c:pt idx="399">
                  <c:v>38504</c:v>
                </c:pt>
                <c:pt idx="400">
                  <c:v>38534</c:v>
                </c:pt>
                <c:pt idx="401">
                  <c:v>38565</c:v>
                </c:pt>
                <c:pt idx="402">
                  <c:v>38596</c:v>
                </c:pt>
                <c:pt idx="403">
                  <c:v>38626</c:v>
                </c:pt>
                <c:pt idx="404">
                  <c:v>38657</c:v>
                </c:pt>
                <c:pt idx="405">
                  <c:v>38687</c:v>
                </c:pt>
                <c:pt idx="406">
                  <c:v>38718</c:v>
                </c:pt>
                <c:pt idx="407">
                  <c:v>38749</c:v>
                </c:pt>
                <c:pt idx="408">
                  <c:v>38777</c:v>
                </c:pt>
                <c:pt idx="409">
                  <c:v>38808</c:v>
                </c:pt>
                <c:pt idx="410">
                  <c:v>38838</c:v>
                </c:pt>
                <c:pt idx="411">
                  <c:v>38869</c:v>
                </c:pt>
                <c:pt idx="412">
                  <c:v>38899</c:v>
                </c:pt>
                <c:pt idx="413">
                  <c:v>38930</c:v>
                </c:pt>
                <c:pt idx="414">
                  <c:v>38961</c:v>
                </c:pt>
                <c:pt idx="415">
                  <c:v>38991</c:v>
                </c:pt>
                <c:pt idx="416">
                  <c:v>39022</c:v>
                </c:pt>
                <c:pt idx="417">
                  <c:v>39052</c:v>
                </c:pt>
                <c:pt idx="418">
                  <c:v>39083</c:v>
                </c:pt>
                <c:pt idx="419">
                  <c:v>39114</c:v>
                </c:pt>
                <c:pt idx="420">
                  <c:v>39142</c:v>
                </c:pt>
                <c:pt idx="421">
                  <c:v>39173</c:v>
                </c:pt>
                <c:pt idx="422">
                  <c:v>39203</c:v>
                </c:pt>
                <c:pt idx="423">
                  <c:v>39234</c:v>
                </c:pt>
                <c:pt idx="424">
                  <c:v>39264</c:v>
                </c:pt>
                <c:pt idx="425">
                  <c:v>39295</c:v>
                </c:pt>
                <c:pt idx="426">
                  <c:v>39326</c:v>
                </c:pt>
                <c:pt idx="427">
                  <c:v>39356</c:v>
                </c:pt>
                <c:pt idx="428">
                  <c:v>39387</c:v>
                </c:pt>
                <c:pt idx="429">
                  <c:v>39417</c:v>
                </c:pt>
                <c:pt idx="430">
                  <c:v>39448</c:v>
                </c:pt>
                <c:pt idx="431">
                  <c:v>39479</c:v>
                </c:pt>
                <c:pt idx="432">
                  <c:v>39508</c:v>
                </c:pt>
                <c:pt idx="433">
                  <c:v>39539</c:v>
                </c:pt>
                <c:pt idx="434">
                  <c:v>39569</c:v>
                </c:pt>
                <c:pt idx="435">
                  <c:v>39600</c:v>
                </c:pt>
                <c:pt idx="436">
                  <c:v>39630</c:v>
                </c:pt>
                <c:pt idx="437">
                  <c:v>39661</c:v>
                </c:pt>
                <c:pt idx="438">
                  <c:v>39692</c:v>
                </c:pt>
                <c:pt idx="439">
                  <c:v>39722</c:v>
                </c:pt>
                <c:pt idx="440">
                  <c:v>39753</c:v>
                </c:pt>
                <c:pt idx="441">
                  <c:v>39783</c:v>
                </c:pt>
                <c:pt idx="442">
                  <c:v>39814</c:v>
                </c:pt>
                <c:pt idx="443">
                  <c:v>39845</c:v>
                </c:pt>
                <c:pt idx="444">
                  <c:v>39873</c:v>
                </c:pt>
                <c:pt idx="445">
                  <c:v>39904</c:v>
                </c:pt>
                <c:pt idx="446">
                  <c:v>39934</c:v>
                </c:pt>
                <c:pt idx="447">
                  <c:v>39965</c:v>
                </c:pt>
                <c:pt idx="448">
                  <c:v>39995</c:v>
                </c:pt>
                <c:pt idx="449">
                  <c:v>40026</c:v>
                </c:pt>
                <c:pt idx="450">
                  <c:v>40057</c:v>
                </c:pt>
                <c:pt idx="451">
                  <c:v>40087</c:v>
                </c:pt>
                <c:pt idx="452">
                  <c:v>40118</c:v>
                </c:pt>
                <c:pt idx="453">
                  <c:v>40148</c:v>
                </c:pt>
                <c:pt idx="454">
                  <c:v>40179</c:v>
                </c:pt>
                <c:pt idx="455">
                  <c:v>40210</c:v>
                </c:pt>
                <c:pt idx="456">
                  <c:v>40238</c:v>
                </c:pt>
                <c:pt idx="457">
                  <c:v>40269</c:v>
                </c:pt>
                <c:pt idx="458">
                  <c:v>40299</c:v>
                </c:pt>
                <c:pt idx="459">
                  <c:v>40330</c:v>
                </c:pt>
                <c:pt idx="460">
                  <c:v>40360</c:v>
                </c:pt>
                <c:pt idx="461">
                  <c:v>40391</c:v>
                </c:pt>
                <c:pt idx="462">
                  <c:v>40422</c:v>
                </c:pt>
                <c:pt idx="463">
                  <c:v>40452</c:v>
                </c:pt>
                <c:pt idx="464">
                  <c:v>40483</c:v>
                </c:pt>
                <c:pt idx="465">
                  <c:v>40513</c:v>
                </c:pt>
                <c:pt idx="466">
                  <c:v>40544</c:v>
                </c:pt>
                <c:pt idx="467">
                  <c:v>40575</c:v>
                </c:pt>
                <c:pt idx="468">
                  <c:v>40603</c:v>
                </c:pt>
                <c:pt idx="469">
                  <c:v>40634</c:v>
                </c:pt>
                <c:pt idx="470">
                  <c:v>40664</c:v>
                </c:pt>
                <c:pt idx="471">
                  <c:v>40695</c:v>
                </c:pt>
                <c:pt idx="472">
                  <c:v>40725</c:v>
                </c:pt>
                <c:pt idx="473">
                  <c:v>40756</c:v>
                </c:pt>
                <c:pt idx="474">
                  <c:v>40787</c:v>
                </c:pt>
                <c:pt idx="475">
                  <c:v>40817</c:v>
                </c:pt>
                <c:pt idx="476">
                  <c:v>40848</c:v>
                </c:pt>
                <c:pt idx="477">
                  <c:v>40878</c:v>
                </c:pt>
                <c:pt idx="478">
                  <c:v>40909</c:v>
                </c:pt>
                <c:pt idx="479">
                  <c:v>40940</c:v>
                </c:pt>
                <c:pt idx="480">
                  <c:v>40969</c:v>
                </c:pt>
                <c:pt idx="481">
                  <c:v>41000</c:v>
                </c:pt>
                <c:pt idx="482">
                  <c:v>41030</c:v>
                </c:pt>
                <c:pt idx="483">
                  <c:v>41061</c:v>
                </c:pt>
                <c:pt idx="484">
                  <c:v>41091</c:v>
                </c:pt>
                <c:pt idx="485">
                  <c:v>41122</c:v>
                </c:pt>
                <c:pt idx="486">
                  <c:v>41153</c:v>
                </c:pt>
                <c:pt idx="487">
                  <c:v>41183</c:v>
                </c:pt>
                <c:pt idx="488">
                  <c:v>41214</c:v>
                </c:pt>
                <c:pt idx="489">
                  <c:v>41244</c:v>
                </c:pt>
                <c:pt idx="490">
                  <c:v>41275</c:v>
                </c:pt>
                <c:pt idx="491">
                  <c:v>41306</c:v>
                </c:pt>
                <c:pt idx="492">
                  <c:v>41334</c:v>
                </c:pt>
                <c:pt idx="493">
                  <c:v>41365</c:v>
                </c:pt>
                <c:pt idx="494">
                  <c:v>41395</c:v>
                </c:pt>
                <c:pt idx="495">
                  <c:v>41426</c:v>
                </c:pt>
                <c:pt idx="496">
                  <c:v>41456</c:v>
                </c:pt>
                <c:pt idx="497">
                  <c:v>41487</c:v>
                </c:pt>
                <c:pt idx="498">
                  <c:v>41518</c:v>
                </c:pt>
                <c:pt idx="499">
                  <c:v>41548</c:v>
                </c:pt>
                <c:pt idx="500">
                  <c:v>41579</c:v>
                </c:pt>
                <c:pt idx="501">
                  <c:v>41609</c:v>
                </c:pt>
                <c:pt idx="502">
                  <c:v>41640</c:v>
                </c:pt>
                <c:pt idx="503">
                  <c:v>41671</c:v>
                </c:pt>
                <c:pt idx="504">
                  <c:v>41699</c:v>
                </c:pt>
                <c:pt idx="505">
                  <c:v>41730</c:v>
                </c:pt>
                <c:pt idx="506">
                  <c:v>41760</c:v>
                </c:pt>
                <c:pt idx="507">
                  <c:v>41791</c:v>
                </c:pt>
                <c:pt idx="508">
                  <c:v>41821</c:v>
                </c:pt>
                <c:pt idx="509">
                  <c:v>41852</c:v>
                </c:pt>
                <c:pt idx="510">
                  <c:v>41883</c:v>
                </c:pt>
                <c:pt idx="511">
                  <c:v>41913</c:v>
                </c:pt>
                <c:pt idx="512">
                  <c:v>41944</c:v>
                </c:pt>
                <c:pt idx="513">
                  <c:v>41974</c:v>
                </c:pt>
                <c:pt idx="514">
                  <c:v>42005</c:v>
                </c:pt>
                <c:pt idx="515">
                  <c:v>42036</c:v>
                </c:pt>
                <c:pt idx="516">
                  <c:v>42064</c:v>
                </c:pt>
                <c:pt idx="517">
                  <c:v>42095</c:v>
                </c:pt>
                <c:pt idx="518">
                  <c:v>42125</c:v>
                </c:pt>
                <c:pt idx="519">
                  <c:v>42156</c:v>
                </c:pt>
                <c:pt idx="520">
                  <c:v>42186</c:v>
                </c:pt>
                <c:pt idx="521">
                  <c:v>42217</c:v>
                </c:pt>
                <c:pt idx="522">
                  <c:v>42248</c:v>
                </c:pt>
                <c:pt idx="523">
                  <c:v>42278</c:v>
                </c:pt>
                <c:pt idx="524">
                  <c:v>42309</c:v>
                </c:pt>
                <c:pt idx="525">
                  <c:v>42339</c:v>
                </c:pt>
                <c:pt idx="526">
                  <c:v>42370</c:v>
                </c:pt>
                <c:pt idx="527">
                  <c:v>42401</c:v>
                </c:pt>
                <c:pt idx="528">
                  <c:v>42430</c:v>
                </c:pt>
                <c:pt idx="529">
                  <c:v>42461</c:v>
                </c:pt>
                <c:pt idx="530">
                  <c:v>42491</c:v>
                </c:pt>
                <c:pt idx="531">
                  <c:v>42522</c:v>
                </c:pt>
                <c:pt idx="532">
                  <c:v>42552</c:v>
                </c:pt>
                <c:pt idx="533">
                  <c:v>42583</c:v>
                </c:pt>
                <c:pt idx="534">
                  <c:v>42614</c:v>
                </c:pt>
                <c:pt idx="535">
                  <c:v>42644</c:v>
                </c:pt>
                <c:pt idx="536">
                  <c:v>42675</c:v>
                </c:pt>
                <c:pt idx="537">
                  <c:v>42705</c:v>
                </c:pt>
                <c:pt idx="538">
                  <c:v>42736</c:v>
                </c:pt>
                <c:pt idx="539">
                  <c:v>42767</c:v>
                </c:pt>
                <c:pt idx="540">
                  <c:v>42795</c:v>
                </c:pt>
                <c:pt idx="541">
                  <c:v>42826</c:v>
                </c:pt>
                <c:pt idx="542">
                  <c:v>42856</c:v>
                </c:pt>
                <c:pt idx="543">
                  <c:v>42887</c:v>
                </c:pt>
                <c:pt idx="544">
                  <c:v>42917</c:v>
                </c:pt>
                <c:pt idx="545">
                  <c:v>42948</c:v>
                </c:pt>
                <c:pt idx="546">
                  <c:v>42979</c:v>
                </c:pt>
                <c:pt idx="547">
                  <c:v>43009</c:v>
                </c:pt>
                <c:pt idx="548">
                  <c:v>43040</c:v>
                </c:pt>
                <c:pt idx="549">
                  <c:v>43070</c:v>
                </c:pt>
                <c:pt idx="550">
                  <c:v>43101</c:v>
                </c:pt>
                <c:pt idx="551">
                  <c:v>43132</c:v>
                </c:pt>
                <c:pt idx="552">
                  <c:v>43160</c:v>
                </c:pt>
                <c:pt idx="553">
                  <c:v>43191</c:v>
                </c:pt>
                <c:pt idx="554">
                  <c:v>43221</c:v>
                </c:pt>
                <c:pt idx="555">
                  <c:v>43252</c:v>
                </c:pt>
                <c:pt idx="556">
                  <c:v>43282</c:v>
                </c:pt>
                <c:pt idx="557">
                  <c:v>43313</c:v>
                </c:pt>
                <c:pt idx="558">
                  <c:v>43344</c:v>
                </c:pt>
                <c:pt idx="559">
                  <c:v>43374</c:v>
                </c:pt>
                <c:pt idx="560">
                  <c:v>43405</c:v>
                </c:pt>
                <c:pt idx="561">
                  <c:v>43435</c:v>
                </c:pt>
                <c:pt idx="562">
                  <c:v>43466</c:v>
                </c:pt>
                <c:pt idx="563">
                  <c:v>43497</c:v>
                </c:pt>
                <c:pt idx="564">
                  <c:v>43525</c:v>
                </c:pt>
                <c:pt idx="565">
                  <c:v>43556</c:v>
                </c:pt>
                <c:pt idx="566">
                  <c:v>43586</c:v>
                </c:pt>
                <c:pt idx="567">
                  <c:v>43617</c:v>
                </c:pt>
                <c:pt idx="568">
                  <c:v>43647</c:v>
                </c:pt>
                <c:pt idx="569">
                  <c:v>43678</c:v>
                </c:pt>
                <c:pt idx="570">
                  <c:v>43709</c:v>
                </c:pt>
                <c:pt idx="571">
                  <c:v>43739</c:v>
                </c:pt>
                <c:pt idx="572">
                  <c:v>43770</c:v>
                </c:pt>
                <c:pt idx="573">
                  <c:v>43800</c:v>
                </c:pt>
                <c:pt idx="574">
                  <c:v>43831</c:v>
                </c:pt>
                <c:pt idx="575">
                  <c:v>43862</c:v>
                </c:pt>
                <c:pt idx="576">
                  <c:v>43891</c:v>
                </c:pt>
                <c:pt idx="577">
                  <c:v>43922</c:v>
                </c:pt>
                <c:pt idx="578">
                  <c:v>43952</c:v>
                </c:pt>
                <c:pt idx="579">
                  <c:v>43983</c:v>
                </c:pt>
                <c:pt idx="580">
                  <c:v>44013</c:v>
                </c:pt>
                <c:pt idx="581">
                  <c:v>44044</c:v>
                </c:pt>
                <c:pt idx="582">
                  <c:v>44075</c:v>
                </c:pt>
                <c:pt idx="583">
                  <c:v>44105</c:v>
                </c:pt>
                <c:pt idx="584">
                  <c:v>44136</c:v>
                </c:pt>
                <c:pt idx="585">
                  <c:v>44166</c:v>
                </c:pt>
                <c:pt idx="586">
                  <c:v>44197</c:v>
                </c:pt>
                <c:pt idx="587">
                  <c:v>44228</c:v>
                </c:pt>
                <c:pt idx="588">
                  <c:v>44256</c:v>
                </c:pt>
                <c:pt idx="589">
                  <c:v>44287</c:v>
                </c:pt>
                <c:pt idx="590">
                  <c:v>44317</c:v>
                </c:pt>
                <c:pt idx="591">
                  <c:v>44348</c:v>
                </c:pt>
                <c:pt idx="592">
                  <c:v>44378</c:v>
                </c:pt>
                <c:pt idx="593">
                  <c:v>44409</c:v>
                </c:pt>
                <c:pt idx="594">
                  <c:v>44440</c:v>
                </c:pt>
                <c:pt idx="595">
                  <c:v>44470</c:v>
                </c:pt>
                <c:pt idx="596">
                  <c:v>44501</c:v>
                </c:pt>
                <c:pt idx="597">
                  <c:v>44531</c:v>
                </c:pt>
                <c:pt idx="598">
                  <c:v>44562</c:v>
                </c:pt>
                <c:pt idx="599">
                  <c:v>44593</c:v>
                </c:pt>
                <c:pt idx="600">
                  <c:v>44621</c:v>
                </c:pt>
                <c:pt idx="601">
                  <c:v>44652</c:v>
                </c:pt>
                <c:pt idx="602">
                  <c:v>44682</c:v>
                </c:pt>
                <c:pt idx="603">
                  <c:v>44713</c:v>
                </c:pt>
                <c:pt idx="604">
                  <c:v>44743</c:v>
                </c:pt>
                <c:pt idx="605">
                  <c:v>44774</c:v>
                </c:pt>
                <c:pt idx="606">
                  <c:v>44805</c:v>
                </c:pt>
                <c:pt idx="607">
                  <c:v>44835</c:v>
                </c:pt>
                <c:pt idx="608">
                  <c:v>44866</c:v>
                </c:pt>
                <c:pt idx="609">
                  <c:v>44896</c:v>
                </c:pt>
                <c:pt idx="610">
                  <c:v>44927</c:v>
                </c:pt>
                <c:pt idx="611">
                  <c:v>44958</c:v>
                </c:pt>
                <c:pt idx="612">
                  <c:v>44986</c:v>
                </c:pt>
                <c:pt idx="613">
                  <c:v>45017</c:v>
                </c:pt>
                <c:pt idx="614">
                  <c:v>45047</c:v>
                </c:pt>
                <c:pt idx="615">
                  <c:v>45078</c:v>
                </c:pt>
                <c:pt idx="616">
                  <c:v>45108</c:v>
                </c:pt>
                <c:pt idx="617">
                  <c:v>45139</c:v>
                </c:pt>
                <c:pt idx="618">
                  <c:v>45170</c:v>
                </c:pt>
                <c:pt idx="619">
                  <c:v>45200</c:v>
                </c:pt>
                <c:pt idx="620">
                  <c:v>45231</c:v>
                </c:pt>
                <c:pt idx="621">
                  <c:v>45261</c:v>
                </c:pt>
                <c:pt idx="622">
                  <c:v>45292</c:v>
                </c:pt>
                <c:pt idx="623">
                  <c:v>45323</c:v>
                </c:pt>
                <c:pt idx="624">
                  <c:v>45352</c:v>
                </c:pt>
                <c:pt idx="625">
                  <c:v>45383</c:v>
                </c:pt>
                <c:pt idx="626">
                  <c:v>45413</c:v>
                </c:pt>
                <c:pt idx="627">
                  <c:v>45444</c:v>
                </c:pt>
                <c:pt idx="628">
                  <c:v>45474</c:v>
                </c:pt>
                <c:pt idx="629">
                  <c:v>45505</c:v>
                </c:pt>
                <c:pt idx="630">
                  <c:v>45536</c:v>
                </c:pt>
                <c:pt idx="631">
                  <c:v>45566</c:v>
                </c:pt>
                <c:pt idx="632">
                  <c:v>45597</c:v>
                </c:pt>
                <c:pt idx="633">
                  <c:v>45627</c:v>
                </c:pt>
              </c:numCache>
            </c:numRef>
          </c:cat>
          <c:val>
            <c:numRef>
              <c:f>'TCR Brasil'!$I$2:$I$635</c:f>
              <c:numCache>
                <c:formatCode>0.00</c:formatCode>
                <c:ptCount val="634"/>
                <c:pt idx="0">
                  <c:v>0</c:v>
                </c:pt>
                <c:pt idx="1">
                  <c:v>267.21690168977085</c:v>
                </c:pt>
                <c:pt idx="2">
                  <c:v>264.91118586889695</c:v>
                </c:pt>
                <c:pt idx="3">
                  <c:v>261.30290761519228</c:v>
                </c:pt>
                <c:pt idx="4">
                  <c:v>255.34220315902746</c:v>
                </c:pt>
                <c:pt idx="5">
                  <c:v>240.14955750734208</c:v>
                </c:pt>
                <c:pt idx="6">
                  <c:v>238.35459943647876</c:v>
                </c:pt>
                <c:pt idx="7">
                  <c:v>215.01925800154476</c:v>
                </c:pt>
                <c:pt idx="8">
                  <c:v>191.68238414760683</c:v>
                </c:pt>
                <c:pt idx="9">
                  <c:v>188.70051696649782</c:v>
                </c:pt>
                <c:pt idx="10">
                  <c:v>177.77513070949982</c:v>
                </c:pt>
                <c:pt idx="11">
                  <c:v>161.16879451491545</c:v>
                </c:pt>
                <c:pt idx="12">
                  <c:v>158.37971880712908</c:v>
                </c:pt>
                <c:pt idx="13">
                  <c:v>165.43248076509244</c:v>
                </c:pt>
                <c:pt idx="14">
                  <c:v>162.76462704914681</c:v>
                </c:pt>
                <c:pt idx="15">
                  <c:v>157.24415233979184</c:v>
                </c:pt>
                <c:pt idx="16">
                  <c:v>135.34016793533883</c:v>
                </c:pt>
                <c:pt idx="17">
                  <c:v>130.72014604361246</c:v>
                </c:pt>
                <c:pt idx="18">
                  <c:v>128.85058827832543</c:v>
                </c:pt>
                <c:pt idx="19">
                  <c:v>125.90375309512079</c:v>
                </c:pt>
                <c:pt idx="20">
                  <c:v>131.47861792837031</c:v>
                </c:pt>
                <c:pt idx="21">
                  <c:v>131.81856959101563</c:v>
                </c:pt>
                <c:pt idx="22">
                  <c:v>121.47524051982998</c:v>
                </c:pt>
                <c:pt idx="23">
                  <c:v>123.45526382218823</c:v>
                </c:pt>
                <c:pt idx="24">
                  <c:v>133.97497371397816</c:v>
                </c:pt>
                <c:pt idx="25">
                  <c:v>152.58032407832988</c:v>
                </c:pt>
                <c:pt idx="26">
                  <c:v>167.16535744321968</c:v>
                </c:pt>
                <c:pt idx="27">
                  <c:v>170.87552588642771</c:v>
                </c:pt>
                <c:pt idx="28">
                  <c:v>165.39897705552335</c:v>
                </c:pt>
                <c:pt idx="29">
                  <c:v>175.11044571765905</c:v>
                </c:pt>
                <c:pt idx="30">
                  <c:v>207.60109183419169</c:v>
                </c:pt>
                <c:pt idx="31">
                  <c:v>244.74385832975506</c:v>
                </c:pt>
                <c:pt idx="32">
                  <c:v>192.65456208426616</c:v>
                </c:pt>
                <c:pt idx="33">
                  <c:v>170.21278489868996</c:v>
                </c:pt>
                <c:pt idx="34">
                  <c:v>180.67202610184225</c:v>
                </c:pt>
                <c:pt idx="35">
                  <c:v>168.99006681644809</c:v>
                </c:pt>
                <c:pt idx="36">
                  <c:v>167.30528592454385</c:v>
                </c:pt>
                <c:pt idx="37">
                  <c:v>168.93875546541443</c:v>
                </c:pt>
                <c:pt idx="38">
                  <c:v>167.24811465466379</c:v>
                </c:pt>
                <c:pt idx="39">
                  <c:v>172.64452676511499</c:v>
                </c:pt>
                <c:pt idx="40">
                  <c:v>186.44405379904273</c:v>
                </c:pt>
                <c:pt idx="41">
                  <c:v>178.28376039845728</c:v>
                </c:pt>
                <c:pt idx="42">
                  <c:v>164.02243635907726</c:v>
                </c:pt>
                <c:pt idx="43">
                  <c:v>156.73699240075877</c:v>
                </c:pt>
                <c:pt idx="44">
                  <c:v>154.75023936272575</c:v>
                </c:pt>
                <c:pt idx="45">
                  <c:v>140.2753369089175</c:v>
                </c:pt>
                <c:pt idx="46">
                  <c:v>149.93636228667773</c:v>
                </c:pt>
                <c:pt idx="47">
                  <c:v>173.99783948079389</c:v>
                </c:pt>
                <c:pt idx="48">
                  <c:v>181.08961381560363</c:v>
                </c:pt>
                <c:pt idx="49">
                  <c:v>176.95343745915</c:v>
                </c:pt>
                <c:pt idx="50">
                  <c:v>167.77524442668883</c:v>
                </c:pt>
                <c:pt idx="51">
                  <c:v>169.04500357652753</c:v>
                </c:pt>
                <c:pt idx="52">
                  <c:v>169.25218623360786</c:v>
                </c:pt>
                <c:pt idx="53">
                  <c:v>162.71836798476096</c:v>
                </c:pt>
                <c:pt idx="54">
                  <c:v>159.80685766375754</c:v>
                </c:pt>
                <c:pt idx="55">
                  <c:v>157.59273347864172</c:v>
                </c:pt>
                <c:pt idx="56">
                  <c:v>155.35877726675611</c:v>
                </c:pt>
                <c:pt idx="57">
                  <c:v>152.6512158905208</c:v>
                </c:pt>
                <c:pt idx="58">
                  <c:v>153.06994424328286</c:v>
                </c:pt>
                <c:pt idx="59">
                  <c:v>145.2858342538527</c:v>
                </c:pt>
                <c:pt idx="60">
                  <c:v>148.75043554404883</c:v>
                </c:pt>
                <c:pt idx="61">
                  <c:v>146.94932945128781</c:v>
                </c:pt>
                <c:pt idx="62">
                  <c:v>147.92684688943476</c:v>
                </c:pt>
                <c:pt idx="63">
                  <c:v>147.68937536867156</c:v>
                </c:pt>
                <c:pt idx="64">
                  <c:v>140.65053361400797</c:v>
                </c:pt>
                <c:pt idx="65">
                  <c:v>137.97880181493912</c:v>
                </c:pt>
                <c:pt idx="66">
                  <c:v>136.47334877472207</c:v>
                </c:pt>
                <c:pt idx="67">
                  <c:v>138.46111519266816</c:v>
                </c:pt>
                <c:pt idx="68">
                  <c:v>142.2651079033844</c:v>
                </c:pt>
                <c:pt idx="69">
                  <c:v>138.82310457876568</c:v>
                </c:pt>
                <c:pt idx="70">
                  <c:v>138.50167045899752</c:v>
                </c:pt>
                <c:pt idx="71">
                  <c:v>136.00940788049294</c:v>
                </c:pt>
                <c:pt idx="72">
                  <c:v>135.60782313416149</c:v>
                </c:pt>
                <c:pt idx="73">
                  <c:v>135.35760675572232</c:v>
                </c:pt>
                <c:pt idx="74">
                  <c:v>135.77523289118986</c:v>
                </c:pt>
                <c:pt idx="75">
                  <c:v>139.86906732370377</c:v>
                </c:pt>
                <c:pt idx="76">
                  <c:v>142.73016813766253</c:v>
                </c:pt>
                <c:pt idx="77">
                  <c:v>143.48164638695647</c:v>
                </c:pt>
                <c:pt idx="78">
                  <c:v>140.62543531122043</c:v>
                </c:pt>
                <c:pt idx="79">
                  <c:v>138.59141235548668</c:v>
                </c:pt>
                <c:pt idx="80">
                  <c:v>139.99227126434991</c:v>
                </c:pt>
                <c:pt idx="81">
                  <c:v>134.90611764305837</c:v>
                </c:pt>
                <c:pt idx="82">
                  <c:v>129.65431529204432</c:v>
                </c:pt>
                <c:pt idx="83">
                  <c:v>127.05395732498647</c:v>
                </c:pt>
                <c:pt idx="84">
                  <c:v>130.06430296797183</c:v>
                </c:pt>
                <c:pt idx="85">
                  <c:v>127.08190084771566</c:v>
                </c:pt>
                <c:pt idx="86">
                  <c:v>117.84918260182152</c:v>
                </c:pt>
                <c:pt idx="87">
                  <c:v>114.16073033032477</c:v>
                </c:pt>
                <c:pt idx="88">
                  <c:v>115.06666667371853</c:v>
                </c:pt>
                <c:pt idx="89">
                  <c:v>108.86944270746999</c:v>
                </c:pt>
                <c:pt idx="90">
                  <c:v>106.50281027562913</c:v>
                </c:pt>
                <c:pt idx="91">
                  <c:v>104.12510547842174</c:v>
                </c:pt>
                <c:pt idx="92">
                  <c:v>99.227174564280801</c:v>
                </c:pt>
                <c:pt idx="93">
                  <c:v>79.390245656425961</c:v>
                </c:pt>
                <c:pt idx="94">
                  <c:v>75.84966584577667</c:v>
                </c:pt>
                <c:pt idx="95">
                  <c:v>74.346824041424142</c:v>
                </c:pt>
                <c:pt idx="96">
                  <c:v>75.992298930482889</c:v>
                </c:pt>
                <c:pt idx="97">
                  <c:v>76.008592652026238</c:v>
                </c:pt>
                <c:pt idx="98">
                  <c:v>76.722642483125654</c:v>
                </c:pt>
                <c:pt idx="99">
                  <c:v>77.179759559505797</c:v>
                </c:pt>
                <c:pt idx="100">
                  <c:v>77.88225007232974</c:v>
                </c:pt>
                <c:pt idx="101">
                  <c:v>79.890930866452265</c:v>
                </c:pt>
                <c:pt idx="102">
                  <c:v>81.35411436565829</c:v>
                </c:pt>
                <c:pt idx="103">
                  <c:v>82.551186207578297</c:v>
                </c:pt>
                <c:pt idx="104">
                  <c:v>85.426042495167962</c:v>
                </c:pt>
                <c:pt idx="105">
                  <c:v>87.553752499211313</c:v>
                </c:pt>
                <c:pt idx="106">
                  <c:v>87.673131654483456</c:v>
                </c:pt>
                <c:pt idx="107">
                  <c:v>90.312305299333801</c:v>
                </c:pt>
                <c:pt idx="108">
                  <c:v>91.02278281305496</c:v>
                </c:pt>
                <c:pt idx="109">
                  <c:v>89.447416063146648</c:v>
                </c:pt>
                <c:pt idx="110">
                  <c:v>88.629064281352825</c:v>
                </c:pt>
                <c:pt idx="111">
                  <c:v>86.402346138217695</c:v>
                </c:pt>
                <c:pt idx="112">
                  <c:v>84.130037078104607</c:v>
                </c:pt>
                <c:pt idx="113">
                  <c:v>82.225734078302267</c:v>
                </c:pt>
                <c:pt idx="114">
                  <c:v>81.377087528202196</c:v>
                </c:pt>
                <c:pt idx="115">
                  <c:v>79.468689631873772</c:v>
                </c:pt>
                <c:pt idx="116">
                  <c:v>79.131636831060689</c:v>
                </c:pt>
                <c:pt idx="117">
                  <c:v>78.54592937881597</c:v>
                </c:pt>
                <c:pt idx="118">
                  <c:v>79.141985494483237</c:v>
                </c:pt>
                <c:pt idx="119">
                  <c:v>81.320319994548171</c:v>
                </c:pt>
                <c:pt idx="120">
                  <c:v>84.215667199964813</c:v>
                </c:pt>
                <c:pt idx="121">
                  <c:v>84.256154884419885</c:v>
                </c:pt>
                <c:pt idx="122">
                  <c:v>85.34689001935368</c:v>
                </c:pt>
                <c:pt idx="123">
                  <c:v>87.539041599539402</c:v>
                </c:pt>
                <c:pt idx="124">
                  <c:v>86.873537130469344</c:v>
                </c:pt>
                <c:pt idx="125">
                  <c:v>86.937403244807825</c:v>
                </c:pt>
                <c:pt idx="126">
                  <c:v>85.401895040635907</c:v>
                </c:pt>
                <c:pt idx="127">
                  <c:v>84.888366929547033</c:v>
                </c:pt>
                <c:pt idx="128">
                  <c:v>89.459284315374646</c:v>
                </c:pt>
                <c:pt idx="129">
                  <c:v>163.74882036165863</c:v>
                </c:pt>
                <c:pt idx="130">
                  <c:v>153.17177501030017</c:v>
                </c:pt>
                <c:pt idx="131">
                  <c:v>129.86122320519965</c:v>
                </c:pt>
                <c:pt idx="132">
                  <c:v>120.18039937364782</c:v>
                </c:pt>
                <c:pt idx="133">
                  <c:v>122.29908909896659</c:v>
                </c:pt>
                <c:pt idx="134">
                  <c:v>115.0216696654367</c:v>
                </c:pt>
                <c:pt idx="135">
                  <c:v>114.2241513329998</c:v>
                </c:pt>
                <c:pt idx="136">
                  <c:v>119.77445545137961</c:v>
                </c:pt>
                <c:pt idx="137">
                  <c:v>118.50249767706769</c:v>
                </c:pt>
                <c:pt idx="138">
                  <c:v>119.9010794409805</c:v>
                </c:pt>
                <c:pt idx="139">
                  <c:v>118.74964784957578</c:v>
                </c:pt>
                <c:pt idx="140">
                  <c:v>119.46751680341332</c:v>
                </c:pt>
                <c:pt idx="141">
                  <c:v>130.41247330520028</c:v>
                </c:pt>
                <c:pt idx="142">
                  <c:v>132.84511621161894</c:v>
                </c:pt>
                <c:pt idx="143">
                  <c:v>132.15141827479493</c:v>
                </c:pt>
                <c:pt idx="144">
                  <c:v>137.06354606819593</c:v>
                </c:pt>
                <c:pt idx="145">
                  <c:v>133.24968973027637</c:v>
                </c:pt>
                <c:pt idx="146">
                  <c:v>133.38870683626337</c:v>
                </c:pt>
                <c:pt idx="147">
                  <c:v>125.52722544538793</c:v>
                </c:pt>
                <c:pt idx="148">
                  <c:v>121.76759202829044</c:v>
                </c:pt>
                <c:pt idx="149">
                  <c:v>119.44772183931474</c:v>
                </c:pt>
                <c:pt idx="150">
                  <c:v>119.19648745884726</c:v>
                </c:pt>
                <c:pt idx="151">
                  <c:v>121.65007244634312</c:v>
                </c:pt>
                <c:pt idx="152">
                  <c:v>126.69522606842709</c:v>
                </c:pt>
                <c:pt idx="153">
                  <c:v>135.24099468590296</c:v>
                </c:pt>
                <c:pt idx="154">
                  <c:v>137.94653550884726</c:v>
                </c:pt>
                <c:pt idx="155">
                  <c:v>145.49441175923008</c:v>
                </c:pt>
                <c:pt idx="156">
                  <c:v>151.94390341491331</c:v>
                </c:pt>
                <c:pt idx="157">
                  <c:v>133.55542979899892</c:v>
                </c:pt>
                <c:pt idx="158">
                  <c:v>122.77093468938423</c:v>
                </c:pt>
                <c:pt idx="159">
                  <c:v>118.72439693286044</c:v>
                </c:pt>
                <c:pt idx="160">
                  <c:v>118.22567322241621</c:v>
                </c:pt>
                <c:pt idx="161">
                  <c:v>129.26806848981258</c:v>
                </c:pt>
                <c:pt idx="162">
                  <c:v>127.42516915819083</c:v>
                </c:pt>
                <c:pt idx="163">
                  <c:v>126.27797339579979</c:v>
                </c:pt>
                <c:pt idx="164">
                  <c:v>130.39385362208262</c:v>
                </c:pt>
                <c:pt idx="165">
                  <c:v>129.91540875755518</c:v>
                </c:pt>
                <c:pt idx="166">
                  <c:v>129.33752038282114</c:v>
                </c:pt>
                <c:pt idx="167">
                  <c:v>128.91912578623854</c:v>
                </c:pt>
                <c:pt idx="168">
                  <c:v>125.38696898208585</c:v>
                </c:pt>
                <c:pt idx="169">
                  <c:v>122.59497225416658</c:v>
                </c:pt>
                <c:pt idx="170">
                  <c:v>124.40024429691884</c:v>
                </c:pt>
                <c:pt idx="171">
                  <c:v>122.90342239640653</c:v>
                </c:pt>
                <c:pt idx="172">
                  <c:v>119.2449595906903</c:v>
                </c:pt>
                <c:pt idx="173">
                  <c:v>119.89689029041071</c:v>
                </c:pt>
                <c:pt idx="174">
                  <c:v>118.98329876560516</c:v>
                </c:pt>
                <c:pt idx="175">
                  <c:v>116.46615678836305</c:v>
                </c:pt>
                <c:pt idx="176">
                  <c:v>117.57903232870616</c:v>
                </c:pt>
                <c:pt idx="177">
                  <c:v>122.11092653860305</c:v>
                </c:pt>
                <c:pt idx="178">
                  <c:v>126.71996007436513</c:v>
                </c:pt>
                <c:pt idx="179">
                  <c:v>125.64656929523944</c:v>
                </c:pt>
                <c:pt idx="180">
                  <c:v>120.84746280704235</c:v>
                </c:pt>
                <c:pt idx="181">
                  <c:v>129.91771889593986</c:v>
                </c:pt>
                <c:pt idx="182">
                  <c:v>129.48412350004898</c:v>
                </c:pt>
                <c:pt idx="183">
                  <c:v>125.41734441711802</c:v>
                </c:pt>
                <c:pt idx="184">
                  <c:v>116.99728893565273</c:v>
                </c:pt>
                <c:pt idx="185">
                  <c:v>116.43746404643876</c:v>
                </c:pt>
                <c:pt idx="186">
                  <c:v>121.03834263053986</c:v>
                </c:pt>
                <c:pt idx="187">
                  <c:v>124.7864202983322</c:v>
                </c:pt>
                <c:pt idx="188">
                  <c:v>128.25523078330875</c:v>
                </c:pt>
                <c:pt idx="189">
                  <c:v>133.7697055207735</c:v>
                </c:pt>
                <c:pt idx="190">
                  <c:v>139.03219630469593</c:v>
                </c:pt>
                <c:pt idx="191">
                  <c:v>139.93674930360376</c:v>
                </c:pt>
                <c:pt idx="192">
                  <c:v>139.43114919197791</c:v>
                </c:pt>
                <c:pt idx="193">
                  <c:v>141.94329170847956</c:v>
                </c:pt>
                <c:pt idx="194">
                  <c:v>143.56603287224189</c:v>
                </c:pt>
                <c:pt idx="195">
                  <c:v>144.63174872801835</c:v>
                </c:pt>
                <c:pt idx="196">
                  <c:v>138.67212576108861</c:v>
                </c:pt>
                <c:pt idx="197">
                  <c:v>138.65671839409183</c:v>
                </c:pt>
                <c:pt idx="198">
                  <c:v>142.8699952195924</c:v>
                </c:pt>
                <c:pt idx="199">
                  <c:v>140.41862111348942</c:v>
                </c:pt>
                <c:pt idx="200">
                  <c:v>140.87960395202123</c:v>
                </c:pt>
                <c:pt idx="201">
                  <c:v>146.90114173473296</c:v>
                </c:pt>
                <c:pt idx="202">
                  <c:v>147.43708779427726</c:v>
                </c:pt>
                <c:pt idx="203">
                  <c:v>144.899343122364</c:v>
                </c:pt>
                <c:pt idx="204">
                  <c:v>147.20103472790419</c:v>
                </c:pt>
                <c:pt idx="205">
                  <c:v>152.03140843669777</c:v>
                </c:pt>
                <c:pt idx="206">
                  <c:v>161.43031400156644</c:v>
                </c:pt>
                <c:pt idx="207">
                  <c:v>163.99627600017666</c:v>
                </c:pt>
                <c:pt idx="208">
                  <c:v>158.58618830564137</c:v>
                </c:pt>
                <c:pt idx="209">
                  <c:v>168.92455910029355</c:v>
                </c:pt>
                <c:pt idx="210">
                  <c:v>178.64587094379007</c:v>
                </c:pt>
                <c:pt idx="211">
                  <c:v>177.55680566952674</c:v>
                </c:pt>
                <c:pt idx="212">
                  <c:v>186.32871285921081</c:v>
                </c:pt>
                <c:pt idx="213">
                  <c:v>186.19533100556055</c:v>
                </c:pt>
                <c:pt idx="214">
                  <c:v>168.4176840064948</c:v>
                </c:pt>
                <c:pt idx="215">
                  <c:v>176.87291818775648</c:v>
                </c:pt>
                <c:pt idx="216">
                  <c:v>225.39734200257189</c:v>
                </c:pt>
                <c:pt idx="217">
                  <c:v>218.54392431219216</c:v>
                </c:pt>
                <c:pt idx="218">
                  <c:v>223.74377867909735</c:v>
                </c:pt>
                <c:pt idx="219">
                  <c:v>218.6265074677346</c:v>
                </c:pt>
                <c:pt idx="220">
                  <c:v>219.40343065910616</c:v>
                </c:pt>
                <c:pt idx="221">
                  <c:v>233.78237568366035</c:v>
                </c:pt>
                <c:pt idx="222">
                  <c:v>206.45988268216075</c:v>
                </c:pt>
                <c:pt idx="223">
                  <c:v>182.37536604725463</c:v>
                </c:pt>
                <c:pt idx="224">
                  <c:v>178.17183752071477</c:v>
                </c:pt>
                <c:pt idx="225">
                  <c:v>162.52443290630208</c:v>
                </c:pt>
                <c:pt idx="226">
                  <c:v>147.4308974123085</c:v>
                </c:pt>
                <c:pt idx="227">
                  <c:v>179.09673670052499</c:v>
                </c:pt>
                <c:pt idx="228">
                  <c:v>183.44562565934385</c:v>
                </c:pt>
                <c:pt idx="229">
                  <c:v>177.62993148995855</c:v>
                </c:pt>
                <c:pt idx="230">
                  <c:v>164.99885444561025</c:v>
                </c:pt>
                <c:pt idx="231">
                  <c:v>166.51300484680905</c:v>
                </c:pt>
                <c:pt idx="232">
                  <c:v>167.10305455826906</c:v>
                </c:pt>
                <c:pt idx="233">
                  <c:v>166.07765352104735</c:v>
                </c:pt>
                <c:pt idx="234">
                  <c:v>158.82023231801875</c:v>
                </c:pt>
                <c:pt idx="235">
                  <c:v>138.44273934834129</c:v>
                </c:pt>
                <c:pt idx="236">
                  <c:v>131.93645675389612</c:v>
                </c:pt>
                <c:pt idx="237">
                  <c:v>128.45632794983143</c:v>
                </c:pt>
                <c:pt idx="238">
                  <c:v>129.65965528394298</c:v>
                </c:pt>
                <c:pt idx="239">
                  <c:v>130.90326174086138</c:v>
                </c:pt>
                <c:pt idx="240">
                  <c:v>127.3558451875752</c:v>
                </c:pt>
                <c:pt idx="241">
                  <c:v>126.35146684815521</c:v>
                </c:pt>
                <c:pt idx="242">
                  <c:v>131.33636259884415</c:v>
                </c:pt>
                <c:pt idx="243">
                  <c:v>130.22917944881854</c:v>
                </c:pt>
                <c:pt idx="244">
                  <c:v>128.05308235383325</c:v>
                </c:pt>
                <c:pt idx="245">
                  <c:v>125.64711511650316</c:v>
                </c:pt>
                <c:pt idx="246">
                  <c:v>123.64059752066598</c:v>
                </c:pt>
                <c:pt idx="247">
                  <c:v>121.72912230168809</c:v>
                </c:pt>
                <c:pt idx="248">
                  <c:v>120.67180114815046</c:v>
                </c:pt>
                <c:pt idx="249">
                  <c:v>120.07548902033737</c:v>
                </c:pt>
                <c:pt idx="250">
                  <c:v>120.85496031138588</c:v>
                </c:pt>
                <c:pt idx="251">
                  <c:v>117.69729238208627</c:v>
                </c:pt>
                <c:pt idx="252">
                  <c:v>116.91343958990952</c:v>
                </c:pt>
                <c:pt idx="253">
                  <c:v>113.61334342727758</c:v>
                </c:pt>
                <c:pt idx="254">
                  <c:v>109.45536273592857</c:v>
                </c:pt>
                <c:pt idx="255">
                  <c:v>108.85427108470017</c:v>
                </c:pt>
                <c:pt idx="256">
                  <c:v>108.06909758822607</c:v>
                </c:pt>
                <c:pt idx="257">
                  <c:v>103.90921992348393</c:v>
                </c:pt>
                <c:pt idx="258">
                  <c:v>102.35362194674438</c:v>
                </c:pt>
                <c:pt idx="259">
                  <c:v>100.69809220353162</c:v>
                </c:pt>
                <c:pt idx="260">
                  <c:v>99.975222648162671</c:v>
                </c:pt>
                <c:pt idx="261">
                  <c:v>97.334996756847403</c:v>
                </c:pt>
                <c:pt idx="262">
                  <c:v>96.582049521561657</c:v>
                </c:pt>
                <c:pt idx="263">
                  <c:v>97.824677966668716</c:v>
                </c:pt>
                <c:pt idx="264">
                  <c:v>97.071966960388949</c:v>
                </c:pt>
                <c:pt idx="265">
                  <c:v>95.764356312783718</c:v>
                </c:pt>
                <c:pt idx="266">
                  <c:v>94.800736302978819</c:v>
                </c:pt>
                <c:pt idx="267">
                  <c:v>94.831231933335005</c:v>
                </c:pt>
                <c:pt idx="268">
                  <c:v>106.61390517302218</c:v>
                </c:pt>
                <c:pt idx="269">
                  <c:v>114.11944827225031</c:v>
                </c:pt>
                <c:pt idx="270">
                  <c:v>125.25080928370009</c:v>
                </c:pt>
                <c:pt idx="271">
                  <c:v>125.1691905866591</c:v>
                </c:pt>
                <c:pt idx="272">
                  <c:v>123.42386932905892</c:v>
                </c:pt>
                <c:pt idx="273">
                  <c:v>122.57237854432053</c:v>
                </c:pt>
                <c:pt idx="274">
                  <c:v>125.60354221309237</c:v>
                </c:pt>
                <c:pt idx="275">
                  <c:v>123.64791876678123</c:v>
                </c:pt>
                <c:pt idx="276">
                  <c:v>118.41073140212553</c:v>
                </c:pt>
                <c:pt idx="277">
                  <c:v>116.22620318240197</c:v>
                </c:pt>
                <c:pt idx="278">
                  <c:v>120.30259159188873</c:v>
                </c:pt>
                <c:pt idx="279">
                  <c:v>119.48242609036396</c:v>
                </c:pt>
                <c:pt idx="280">
                  <c:v>119.97508746276532</c:v>
                </c:pt>
                <c:pt idx="281">
                  <c:v>117.44619986049298</c:v>
                </c:pt>
                <c:pt idx="282">
                  <c:v>118.28878821073549</c:v>
                </c:pt>
                <c:pt idx="283">
                  <c:v>119.81861881899422</c:v>
                </c:pt>
                <c:pt idx="284">
                  <c:v>121.13717446911485</c:v>
                </c:pt>
                <c:pt idx="285">
                  <c:v>121.89702486431453</c:v>
                </c:pt>
                <c:pt idx="286">
                  <c:v>122.8437069409143</c:v>
                </c:pt>
                <c:pt idx="287">
                  <c:v>123.70970871004393</c:v>
                </c:pt>
                <c:pt idx="288">
                  <c:v>123.790678015574</c:v>
                </c:pt>
                <c:pt idx="289">
                  <c:v>123.53808363625483</c:v>
                </c:pt>
                <c:pt idx="290">
                  <c:v>124.20453332636599</c:v>
                </c:pt>
                <c:pt idx="291">
                  <c:v>126.15278896473519</c:v>
                </c:pt>
                <c:pt idx="292">
                  <c:v>128.25890372586369</c:v>
                </c:pt>
                <c:pt idx="293">
                  <c:v>126.71064191651982</c:v>
                </c:pt>
                <c:pt idx="294">
                  <c:v>124.07191945157209</c:v>
                </c:pt>
                <c:pt idx="295">
                  <c:v>123.59918962622707</c:v>
                </c:pt>
                <c:pt idx="296">
                  <c:v>123.3447537592229</c:v>
                </c:pt>
                <c:pt idx="297">
                  <c:v>123.37497835022675</c:v>
                </c:pt>
                <c:pt idx="298">
                  <c:v>123.59030963478783</c:v>
                </c:pt>
                <c:pt idx="299">
                  <c:v>123.04710687416393</c:v>
                </c:pt>
                <c:pt idx="300">
                  <c:v>122.86499977708225</c:v>
                </c:pt>
                <c:pt idx="301">
                  <c:v>123.75760268001487</c:v>
                </c:pt>
                <c:pt idx="302">
                  <c:v>123.4546857998091</c:v>
                </c:pt>
                <c:pt idx="303">
                  <c:v>123.66183648661742</c:v>
                </c:pt>
                <c:pt idx="304">
                  <c:v>123.26765583873036</c:v>
                </c:pt>
                <c:pt idx="305">
                  <c:v>122.61567964911835</c:v>
                </c:pt>
                <c:pt idx="306">
                  <c:v>122.26136811201884</c:v>
                </c:pt>
                <c:pt idx="307">
                  <c:v>121.38270605458875</c:v>
                </c:pt>
                <c:pt idx="308">
                  <c:v>121.71720941888287</c:v>
                </c:pt>
                <c:pt idx="309">
                  <c:v>120.88647239944534</c:v>
                </c:pt>
                <c:pt idx="310">
                  <c:v>121.04927900462715</c:v>
                </c:pt>
                <c:pt idx="311">
                  <c:v>120.11179412888229</c:v>
                </c:pt>
                <c:pt idx="312">
                  <c:v>120.52478544639958</c:v>
                </c:pt>
                <c:pt idx="313">
                  <c:v>120.15771536083203</c:v>
                </c:pt>
                <c:pt idx="314">
                  <c:v>120.12837787972654</c:v>
                </c:pt>
                <c:pt idx="315">
                  <c:v>119.2557179350036</c:v>
                </c:pt>
                <c:pt idx="316">
                  <c:v>118.1262128986169</c:v>
                </c:pt>
                <c:pt idx="317">
                  <c:v>116.45593126404928</c:v>
                </c:pt>
                <c:pt idx="318">
                  <c:v>116.74936677085108</c:v>
                </c:pt>
                <c:pt idx="319">
                  <c:v>113.84430018385743</c:v>
                </c:pt>
                <c:pt idx="320">
                  <c:v>112.82139485156145</c:v>
                </c:pt>
                <c:pt idx="321">
                  <c:v>113.02684998995556</c:v>
                </c:pt>
                <c:pt idx="322">
                  <c:v>69.952878765949009</c:v>
                </c:pt>
                <c:pt idx="323">
                  <c:v>67.707093538441654</c:v>
                </c:pt>
                <c:pt idx="324">
                  <c:v>82.964999405023207</c:v>
                </c:pt>
                <c:pt idx="325">
                  <c:v>80.930058308045702</c:v>
                </c:pt>
                <c:pt idx="326">
                  <c:v>83.350266706495844</c:v>
                </c:pt>
                <c:pt idx="327">
                  <c:v>82.233229806058489</c:v>
                </c:pt>
                <c:pt idx="328">
                  <c:v>83.204280005749268</c:v>
                </c:pt>
                <c:pt idx="329">
                  <c:v>78.800939640596241</c:v>
                </c:pt>
                <c:pt idx="330">
                  <c:v>79.448214981734921</c:v>
                </c:pt>
                <c:pt idx="331">
                  <c:v>78.118193578550006</c:v>
                </c:pt>
                <c:pt idx="332">
                  <c:v>79.959017865035364</c:v>
                </c:pt>
                <c:pt idx="333">
                  <c:v>85.926984949326169</c:v>
                </c:pt>
                <c:pt idx="334">
                  <c:v>85.891206401902494</c:v>
                </c:pt>
                <c:pt idx="335">
                  <c:v>87.84416976434558</c:v>
                </c:pt>
                <c:pt idx="336">
                  <c:v>89.354331898844663</c:v>
                </c:pt>
                <c:pt idx="337">
                  <c:v>86.740802880363006</c:v>
                </c:pt>
                <c:pt idx="338">
                  <c:v>85.961312780451991</c:v>
                </c:pt>
                <c:pt idx="339">
                  <c:v>87.78167425078864</c:v>
                </c:pt>
                <c:pt idx="340">
                  <c:v>91.052989420526345</c:v>
                </c:pt>
                <c:pt idx="341">
                  <c:v>90.492632021261016</c:v>
                </c:pt>
                <c:pt idx="342">
                  <c:v>89.510019117901308</c:v>
                </c:pt>
                <c:pt idx="343">
                  <c:v>86.113516675093393</c:v>
                </c:pt>
                <c:pt idx="344">
                  <c:v>84.265848089326425</c:v>
                </c:pt>
                <c:pt idx="345">
                  <c:v>85.068659414335329</c:v>
                </c:pt>
                <c:pt idx="346">
                  <c:v>85.38416741520949</c:v>
                </c:pt>
                <c:pt idx="347">
                  <c:v>82.600534137103992</c:v>
                </c:pt>
                <c:pt idx="348">
                  <c:v>79.40815867985404</c:v>
                </c:pt>
                <c:pt idx="349">
                  <c:v>79.073527082544175</c:v>
                </c:pt>
                <c:pt idx="350">
                  <c:v>73.950727332354077</c:v>
                </c:pt>
                <c:pt idx="351">
                  <c:v>78.220016818144927</c:v>
                </c:pt>
                <c:pt idx="352">
                  <c:v>75.823549255006881</c:v>
                </c:pt>
                <c:pt idx="353">
                  <c:v>71.798337165195719</c:v>
                </c:pt>
                <c:pt idx="354">
                  <c:v>69.563866731380301</c:v>
                </c:pt>
                <c:pt idx="355">
                  <c:v>70.957037735391239</c:v>
                </c:pt>
                <c:pt idx="356">
                  <c:v>76.392140970640369</c:v>
                </c:pt>
                <c:pt idx="357">
                  <c:v>84.247153693964364</c:v>
                </c:pt>
                <c:pt idx="358">
                  <c:v>82.053006510492253</c:v>
                </c:pt>
                <c:pt idx="359">
                  <c:v>86.102885440956442</c:v>
                </c:pt>
                <c:pt idx="360">
                  <c:v>90.18183396069783</c:v>
                </c:pt>
                <c:pt idx="361">
                  <c:v>94.639095505053774</c:v>
                </c:pt>
                <c:pt idx="362">
                  <c:v>91.471593167638929</c:v>
                </c:pt>
                <c:pt idx="363">
                  <c:v>83.560447362414834</c:v>
                </c:pt>
                <c:pt idx="364">
                  <c:v>85.065274316627693</c:v>
                </c:pt>
                <c:pt idx="365">
                  <c:v>108.05984855228711</c:v>
                </c:pt>
                <c:pt idx="366">
                  <c:v>88.842697299285931</c:v>
                </c:pt>
                <c:pt idx="367">
                  <c:v>88.829406826387284</c:v>
                </c:pt>
                <c:pt idx="368">
                  <c:v>91.90554786297848</c:v>
                </c:pt>
                <c:pt idx="369">
                  <c:v>93.190158956731622</c:v>
                </c:pt>
                <c:pt idx="370">
                  <c:v>100.71299330156198</c:v>
                </c:pt>
                <c:pt idx="371">
                  <c:v>99.00981817932194</c:v>
                </c:pt>
                <c:pt idx="372">
                  <c:v>104.00095985388647</c:v>
                </c:pt>
                <c:pt idx="373">
                  <c:v>115.09949794821985</c:v>
                </c:pt>
                <c:pt idx="374">
                  <c:v>123.45074305957171</c:v>
                </c:pt>
                <c:pt idx="375">
                  <c:v>115.60894953898557</c:v>
                </c:pt>
                <c:pt idx="376">
                  <c:v>116.62852689039832</c:v>
                </c:pt>
                <c:pt idx="377">
                  <c:v>114.41725944137305</c:v>
                </c:pt>
                <c:pt idx="378">
                  <c:v>117.51644591257872</c:v>
                </c:pt>
                <c:pt idx="379">
                  <c:v>121.46281562397432</c:v>
                </c:pt>
                <c:pt idx="380">
                  <c:v>122.19393345241534</c:v>
                </c:pt>
                <c:pt idx="381">
                  <c:v>123.03646806201979</c:v>
                </c:pt>
                <c:pt idx="382">
                  <c:v>125.23757543678485</c:v>
                </c:pt>
                <c:pt idx="383">
                  <c:v>123.0246511325054</c:v>
                </c:pt>
                <c:pt idx="384">
                  <c:v>124.50848080194146</c:v>
                </c:pt>
                <c:pt idx="385">
                  <c:v>123.39757144118376</c:v>
                </c:pt>
                <c:pt idx="386">
                  <c:v>115.48257969783506</c:v>
                </c:pt>
                <c:pt idx="387">
                  <c:v>114.77698314756798</c:v>
                </c:pt>
                <c:pt idx="388">
                  <c:v>117.04296329975531</c:v>
                </c:pt>
                <c:pt idx="389">
                  <c:v>115.48513241772726</c:v>
                </c:pt>
                <c:pt idx="390">
                  <c:v>116.13895997971591</c:v>
                </c:pt>
                <c:pt idx="391">
                  <c:v>115.31637924271085</c:v>
                </c:pt>
                <c:pt idx="392">
                  <c:v>116.9092992106725</c:v>
                </c:pt>
                <c:pt idx="393">
                  <c:v>120.42776838053932</c:v>
                </c:pt>
                <c:pt idx="394">
                  <c:v>116.98222709301221</c:v>
                </c:pt>
                <c:pt idx="395">
                  <c:v>119.03028543133763</c:v>
                </c:pt>
                <c:pt idx="396">
                  <c:v>117.37908580827317</c:v>
                </c:pt>
                <c:pt idx="397">
                  <c:v>121.36501439649049</c:v>
                </c:pt>
                <c:pt idx="398">
                  <c:v>124.53320652433312</c:v>
                </c:pt>
                <c:pt idx="399">
                  <c:v>124.98160354803949</c:v>
                </c:pt>
                <c:pt idx="400">
                  <c:v>127.65511519447512</c:v>
                </c:pt>
                <c:pt idx="401">
                  <c:v>126.90348614500053</c:v>
                </c:pt>
                <c:pt idx="402">
                  <c:v>128.66473536519362</c:v>
                </c:pt>
                <c:pt idx="403">
                  <c:v>128.68013312262536</c:v>
                </c:pt>
                <c:pt idx="404">
                  <c:v>131.8156648089936</c:v>
                </c:pt>
                <c:pt idx="405">
                  <c:v>128.39674900892487</c:v>
                </c:pt>
                <c:pt idx="406">
                  <c:v>130.94796016839612</c:v>
                </c:pt>
                <c:pt idx="407">
                  <c:v>137.63733374822965</c:v>
                </c:pt>
                <c:pt idx="408">
                  <c:v>138.66018162852035</c:v>
                </c:pt>
                <c:pt idx="409">
                  <c:v>138.7083910152478</c:v>
                </c:pt>
                <c:pt idx="410">
                  <c:v>134.093927543874</c:v>
                </c:pt>
                <c:pt idx="411">
                  <c:v>128.81866633739864</c:v>
                </c:pt>
                <c:pt idx="412">
                  <c:v>131.81235073267692</c:v>
                </c:pt>
                <c:pt idx="413">
                  <c:v>132.99547545902647</c:v>
                </c:pt>
                <c:pt idx="414">
                  <c:v>131.65019618262116</c:v>
                </c:pt>
                <c:pt idx="415">
                  <c:v>133.0361019756979</c:v>
                </c:pt>
                <c:pt idx="416">
                  <c:v>134.26181514424766</c:v>
                </c:pt>
                <c:pt idx="417">
                  <c:v>136.92740141265855</c:v>
                </c:pt>
                <c:pt idx="418">
                  <c:v>135.62404957523668</c:v>
                </c:pt>
                <c:pt idx="419">
                  <c:v>137.35300616686922</c:v>
                </c:pt>
                <c:pt idx="420">
                  <c:v>137.20625995304408</c:v>
                </c:pt>
                <c:pt idx="421">
                  <c:v>138.3853143692732</c:v>
                </c:pt>
                <c:pt idx="422">
                  <c:v>140.68302156404471</c:v>
                </c:pt>
                <c:pt idx="423">
                  <c:v>143.82868135541352</c:v>
                </c:pt>
                <c:pt idx="424">
                  <c:v>146.39612659257631</c:v>
                </c:pt>
                <c:pt idx="425">
                  <c:v>137.49630486434981</c:v>
                </c:pt>
                <c:pt idx="426">
                  <c:v>139.36510833346665</c:v>
                </c:pt>
                <c:pt idx="427">
                  <c:v>141.91275541052704</c:v>
                </c:pt>
                <c:pt idx="428">
                  <c:v>143.09249829677913</c:v>
                </c:pt>
                <c:pt idx="429">
                  <c:v>140.70470766960779</c:v>
                </c:pt>
                <c:pt idx="430">
                  <c:v>138.11247402580244</c:v>
                </c:pt>
                <c:pt idx="431">
                  <c:v>139.30363971214248</c:v>
                </c:pt>
                <c:pt idx="432">
                  <c:v>137.91200114693555</c:v>
                </c:pt>
                <c:pt idx="433">
                  <c:v>135.45103452870961</c:v>
                </c:pt>
                <c:pt idx="434">
                  <c:v>137.1119524836885</c:v>
                </c:pt>
                <c:pt idx="435">
                  <c:v>137.12730229307272</c:v>
                </c:pt>
                <c:pt idx="436">
                  <c:v>137.86456359344251</c:v>
                </c:pt>
                <c:pt idx="437">
                  <c:v>134.79762060182657</c:v>
                </c:pt>
                <c:pt idx="438">
                  <c:v>128.06003757834159</c:v>
                </c:pt>
                <c:pt idx="439">
                  <c:v>115.6059320996785</c:v>
                </c:pt>
                <c:pt idx="440">
                  <c:v>117.94107278319669</c:v>
                </c:pt>
                <c:pt idx="441">
                  <c:v>114.06427796279351</c:v>
                </c:pt>
                <c:pt idx="442">
                  <c:v>112.90294369683221</c:v>
                </c:pt>
                <c:pt idx="443">
                  <c:v>113.00817681001381</c:v>
                </c:pt>
                <c:pt idx="444">
                  <c:v>116.28610490287784</c:v>
                </c:pt>
                <c:pt idx="445">
                  <c:v>123.03950950734442</c:v>
                </c:pt>
                <c:pt idx="446">
                  <c:v>129.4166009381068</c:v>
                </c:pt>
                <c:pt idx="447">
                  <c:v>133.9202517765271</c:v>
                </c:pt>
                <c:pt idx="448">
                  <c:v>134.72002654909514</c:v>
                </c:pt>
                <c:pt idx="449">
                  <c:v>136.26093135021242</c:v>
                </c:pt>
                <c:pt idx="450">
                  <c:v>132.68397244850351</c:v>
                </c:pt>
                <c:pt idx="451">
                  <c:v>132.03192194562692</c:v>
                </c:pt>
                <c:pt idx="452">
                  <c:v>131.15119514516769</c:v>
                </c:pt>
                <c:pt idx="453">
                  <c:v>124.44137492308194</c:v>
                </c:pt>
                <c:pt idx="454">
                  <c:v>121.42435412001107</c:v>
                </c:pt>
                <c:pt idx="455">
                  <c:v>118.86756294670305</c:v>
                </c:pt>
                <c:pt idx="456">
                  <c:v>121.02397486672554</c:v>
                </c:pt>
                <c:pt idx="457">
                  <c:v>121.9083271607107</c:v>
                </c:pt>
                <c:pt idx="458">
                  <c:v>117.73047402544996</c:v>
                </c:pt>
                <c:pt idx="459">
                  <c:v>125.10531889775042</c:v>
                </c:pt>
                <c:pt idx="460">
                  <c:v>130.49695726247066</c:v>
                </c:pt>
                <c:pt idx="461">
                  <c:v>128.309471800376</c:v>
                </c:pt>
                <c:pt idx="462">
                  <c:v>129.64546000760319</c:v>
                </c:pt>
                <c:pt idx="463">
                  <c:v>130.25183859051657</c:v>
                </c:pt>
                <c:pt idx="464">
                  <c:v>127.66985702746886</c:v>
                </c:pt>
                <c:pt idx="465">
                  <c:v>129.38285915186756</c:v>
                </c:pt>
                <c:pt idx="466">
                  <c:v>129.45352077311236</c:v>
                </c:pt>
                <c:pt idx="467">
                  <c:v>128.01531500152433</c:v>
                </c:pt>
                <c:pt idx="468">
                  <c:v>126.30050880192368</c:v>
                </c:pt>
                <c:pt idx="469">
                  <c:v>130.61824166007523</c:v>
                </c:pt>
                <c:pt idx="470">
                  <c:v>127.26401578423284</c:v>
                </c:pt>
                <c:pt idx="471">
                  <c:v>126.93189751582722</c:v>
                </c:pt>
                <c:pt idx="472">
                  <c:v>127.67379613233841</c:v>
                </c:pt>
                <c:pt idx="473">
                  <c:v>126.80203619187866</c:v>
                </c:pt>
                <c:pt idx="474">
                  <c:v>120.62672091978357</c:v>
                </c:pt>
                <c:pt idx="475">
                  <c:v>121.14305671676267</c:v>
                </c:pt>
                <c:pt idx="476">
                  <c:v>119.64599463621184</c:v>
                </c:pt>
                <c:pt idx="477">
                  <c:v>116.58075288759112</c:v>
                </c:pt>
                <c:pt idx="478">
                  <c:v>117.69390990699533</c:v>
                </c:pt>
                <c:pt idx="479">
                  <c:v>120.96547829674374</c:v>
                </c:pt>
                <c:pt idx="480">
                  <c:v>115.48822108467236</c:v>
                </c:pt>
                <c:pt idx="481">
                  <c:v>112.3466600985534</c:v>
                </c:pt>
                <c:pt idx="482">
                  <c:v>107.86457160909552</c:v>
                </c:pt>
                <c:pt idx="483">
                  <c:v>111.66925172596684</c:v>
                </c:pt>
                <c:pt idx="484">
                  <c:v>113.63565645077362</c:v>
                </c:pt>
                <c:pt idx="485">
                  <c:v>110.56451417143533</c:v>
                </c:pt>
                <c:pt idx="486">
                  <c:v>109.42681664008506</c:v>
                </c:pt>
                <c:pt idx="487">
                  <c:v>103.1029278059939</c:v>
                </c:pt>
                <c:pt idx="488">
                  <c:v>99.60464825874287</c:v>
                </c:pt>
                <c:pt idx="489">
                  <c:v>98.296992582439202</c:v>
                </c:pt>
                <c:pt idx="490">
                  <c:v>99.747079933278741</c:v>
                </c:pt>
                <c:pt idx="491">
                  <c:v>101.02454810469344</c:v>
                </c:pt>
                <c:pt idx="492">
                  <c:v>99.656622369334215</c:v>
                </c:pt>
                <c:pt idx="493">
                  <c:v>98.877041342738451</c:v>
                </c:pt>
                <c:pt idx="494">
                  <c:v>98.757594621567293</c:v>
                </c:pt>
                <c:pt idx="495">
                  <c:v>99.287843703385249</c:v>
                </c:pt>
                <c:pt idx="496">
                  <c:v>96.880292647941815</c:v>
                </c:pt>
                <c:pt idx="497">
                  <c:v>95.80796688569049</c:v>
                </c:pt>
                <c:pt idx="498">
                  <c:v>98.305435778761762</c:v>
                </c:pt>
                <c:pt idx="499">
                  <c:v>100.0978900803933</c:v>
                </c:pt>
                <c:pt idx="500">
                  <c:v>94.620963354814364</c:v>
                </c:pt>
                <c:pt idx="501">
                  <c:v>94.049457307090734</c:v>
                </c:pt>
                <c:pt idx="502">
                  <c:v>92.20832497505431</c:v>
                </c:pt>
                <c:pt idx="503">
                  <c:v>94.243945372016128</c:v>
                </c:pt>
                <c:pt idx="504">
                  <c:v>97.91011488252785</c:v>
                </c:pt>
                <c:pt idx="505">
                  <c:v>103.80350132553127</c:v>
                </c:pt>
                <c:pt idx="506">
                  <c:v>105.34244763851761</c:v>
                </c:pt>
                <c:pt idx="507">
                  <c:v>104.33550726245846</c:v>
                </c:pt>
                <c:pt idx="508">
                  <c:v>104.58348012243492</c:v>
                </c:pt>
                <c:pt idx="509">
                  <c:v>104.986505079499</c:v>
                </c:pt>
                <c:pt idx="510">
                  <c:v>104.83638130706998</c:v>
                </c:pt>
                <c:pt idx="511">
                  <c:v>99.07152549924885</c:v>
                </c:pt>
                <c:pt idx="512">
                  <c:v>94.525539567577596</c:v>
                </c:pt>
                <c:pt idx="513">
                  <c:v>92.641785301268712</c:v>
                </c:pt>
                <c:pt idx="514">
                  <c:v>93.439109360396472</c:v>
                </c:pt>
                <c:pt idx="515">
                  <c:v>87.983265437627935</c:v>
                </c:pt>
                <c:pt idx="516">
                  <c:v>81.955563992026171</c:v>
                </c:pt>
                <c:pt idx="517">
                  <c:v>87.761652761866344</c:v>
                </c:pt>
                <c:pt idx="518">
                  <c:v>88.831931907478946</c:v>
                </c:pt>
                <c:pt idx="519">
                  <c:v>87.970669508211159</c:v>
                </c:pt>
                <c:pt idx="520">
                  <c:v>87.492177117481745</c:v>
                </c:pt>
                <c:pt idx="521">
                  <c:v>81.692377866318154</c:v>
                </c:pt>
                <c:pt idx="522">
                  <c:v>74.490250847884255</c:v>
                </c:pt>
                <c:pt idx="523">
                  <c:v>75.960765367175483</c:v>
                </c:pt>
                <c:pt idx="524">
                  <c:v>78.993834528281283</c:v>
                </c:pt>
                <c:pt idx="525">
                  <c:v>78.90030133833217</c:v>
                </c:pt>
                <c:pt idx="526">
                  <c:v>77.199807851385046</c:v>
                </c:pt>
                <c:pt idx="527">
                  <c:v>80.619889588656619</c:v>
                </c:pt>
                <c:pt idx="528">
                  <c:v>86.658123385712599</c:v>
                </c:pt>
                <c:pt idx="529">
                  <c:v>88.808249394326566</c:v>
                </c:pt>
                <c:pt idx="530">
                  <c:v>89.000837037319357</c:v>
                </c:pt>
                <c:pt idx="531">
                  <c:v>89.566734537120368</c:v>
                </c:pt>
                <c:pt idx="532">
                  <c:v>92.090251067108881</c:v>
                </c:pt>
                <c:pt idx="533">
                  <c:v>90.032672962913139</c:v>
                </c:pt>
                <c:pt idx="534">
                  <c:v>88.416154640246134</c:v>
                </c:pt>
                <c:pt idx="535">
                  <c:v>88.317259264855721</c:v>
                </c:pt>
                <c:pt idx="536">
                  <c:v>86.244057600079017</c:v>
                </c:pt>
                <c:pt idx="537">
                  <c:v>86.81156534410654</c:v>
                </c:pt>
                <c:pt idx="538">
                  <c:v>88.392340949944412</c:v>
                </c:pt>
                <c:pt idx="539">
                  <c:v>90.36150763777087</c:v>
                </c:pt>
                <c:pt idx="540">
                  <c:v>89.245793703637915</c:v>
                </c:pt>
                <c:pt idx="541">
                  <c:v>88.841680725715918</c:v>
                </c:pt>
                <c:pt idx="542">
                  <c:v>86.325575123421231</c:v>
                </c:pt>
                <c:pt idx="543">
                  <c:v>84.383962320111294</c:v>
                </c:pt>
                <c:pt idx="544">
                  <c:v>87.283790440658976</c:v>
                </c:pt>
                <c:pt idx="545">
                  <c:v>88.656956283441957</c:v>
                </c:pt>
                <c:pt idx="546">
                  <c:v>89.450176603011428</c:v>
                </c:pt>
                <c:pt idx="547">
                  <c:v>89.338938233876036</c:v>
                </c:pt>
                <c:pt idx="548">
                  <c:v>86.763212376026644</c:v>
                </c:pt>
                <c:pt idx="549">
                  <c:v>85.532644012278197</c:v>
                </c:pt>
                <c:pt idx="550">
                  <c:v>86.03290525861587</c:v>
                </c:pt>
                <c:pt idx="551">
                  <c:v>83.229749597523934</c:v>
                </c:pt>
                <c:pt idx="552">
                  <c:v>80.734715951707969</c:v>
                </c:pt>
                <c:pt idx="553">
                  <c:v>76.999280181110493</c:v>
                </c:pt>
                <c:pt idx="554">
                  <c:v>77.09560956308718</c:v>
                </c:pt>
                <c:pt idx="555">
                  <c:v>76.889653726544083</c:v>
                </c:pt>
                <c:pt idx="556">
                  <c:v>78.197843767812159</c:v>
                </c:pt>
                <c:pt idx="557">
                  <c:v>70.873747568640368</c:v>
                </c:pt>
                <c:pt idx="558">
                  <c:v>76.787685199739471</c:v>
                </c:pt>
                <c:pt idx="559">
                  <c:v>82.925847487493542</c:v>
                </c:pt>
                <c:pt idx="560">
                  <c:v>78.506819570564971</c:v>
                </c:pt>
                <c:pt idx="561">
                  <c:v>77.908034780710153</c:v>
                </c:pt>
                <c:pt idx="562">
                  <c:v>82.139260876650368</c:v>
                </c:pt>
                <c:pt idx="563">
                  <c:v>79.831870267686227</c:v>
                </c:pt>
                <c:pt idx="564">
                  <c:v>78.397688778724117</c:v>
                </c:pt>
                <c:pt idx="565">
                  <c:v>79.454540948201412</c:v>
                </c:pt>
                <c:pt idx="566">
                  <c:v>81.719484581520504</c:v>
                </c:pt>
                <c:pt idx="567">
                  <c:v>83.713723414746326</c:v>
                </c:pt>
                <c:pt idx="568">
                  <c:v>83.702091182339018</c:v>
                </c:pt>
                <c:pt idx="569">
                  <c:v>78.015264136497123</c:v>
                </c:pt>
                <c:pt idx="570">
                  <c:v>78.682877372421984</c:v>
                </c:pt>
                <c:pt idx="571">
                  <c:v>82.651401139879269</c:v>
                </c:pt>
                <c:pt idx="572">
                  <c:v>79.132842370875977</c:v>
                </c:pt>
                <c:pt idx="573">
                  <c:v>83.782719549370157</c:v>
                </c:pt>
                <c:pt idx="574">
                  <c:v>77.165873785331982</c:v>
                </c:pt>
                <c:pt idx="575">
                  <c:v>74.317288590119531</c:v>
                </c:pt>
                <c:pt idx="576">
                  <c:v>72.354567096690218</c:v>
                </c:pt>
                <c:pt idx="577">
                  <c:v>67.815932217973213</c:v>
                </c:pt>
                <c:pt idx="578">
                  <c:v>67.245707109772511</c:v>
                </c:pt>
                <c:pt idx="579">
                  <c:v>65.481542220035777</c:v>
                </c:pt>
                <c:pt idx="580">
                  <c:v>69.554404898839806</c:v>
                </c:pt>
                <c:pt idx="581">
                  <c:v>65.341106358372457</c:v>
                </c:pt>
                <c:pt idx="582">
                  <c:v>63.119367681585487</c:v>
                </c:pt>
                <c:pt idx="583">
                  <c:v>62.13969315934775</c:v>
                </c:pt>
                <c:pt idx="584">
                  <c:v>67.742408406439054</c:v>
                </c:pt>
                <c:pt idx="585">
                  <c:v>70.024260204586653</c:v>
                </c:pt>
                <c:pt idx="586">
                  <c:v>65.404088590718388</c:v>
                </c:pt>
                <c:pt idx="587">
                  <c:v>65.46482456796781</c:v>
                </c:pt>
                <c:pt idx="588">
                  <c:v>66.029921006071092</c:v>
                </c:pt>
                <c:pt idx="589">
                  <c:v>69.20969989944993</c:v>
                </c:pt>
                <c:pt idx="590">
                  <c:v>71.572215765507622</c:v>
                </c:pt>
                <c:pt idx="591">
                  <c:v>74.112222032466946</c:v>
                </c:pt>
                <c:pt idx="592">
                  <c:v>73.084549676758698</c:v>
                </c:pt>
                <c:pt idx="593">
                  <c:v>71.775740488626141</c:v>
                </c:pt>
                <c:pt idx="594">
                  <c:v>67.511279062152042</c:v>
                </c:pt>
                <c:pt idx="595">
                  <c:v>66.610904848501292</c:v>
                </c:pt>
                <c:pt idx="596">
                  <c:v>67.925305522489097</c:v>
                </c:pt>
                <c:pt idx="597">
                  <c:v>69.501771132270008</c:v>
                </c:pt>
                <c:pt idx="598">
                  <c:v>71.820234808862665</c:v>
                </c:pt>
                <c:pt idx="599">
                  <c:v>72.290728908892248</c:v>
                </c:pt>
                <c:pt idx="600">
                  <c:v>77.109018979869745</c:v>
                </c:pt>
                <c:pt idx="601">
                  <c:v>72.749475469683844</c:v>
                </c:pt>
                <c:pt idx="602">
                  <c:v>74.960622398057637</c:v>
                </c:pt>
                <c:pt idx="603">
                  <c:v>66.098240303404168</c:v>
                </c:pt>
                <c:pt idx="604">
                  <c:v>67.943941907987593</c:v>
                </c:pt>
                <c:pt idx="605">
                  <c:v>66.586499437068497</c:v>
                </c:pt>
                <c:pt idx="606">
                  <c:v>66.315867881155768</c:v>
                </c:pt>
                <c:pt idx="607">
                  <c:v>65.725282097202168</c:v>
                </c:pt>
                <c:pt idx="608">
                  <c:v>64.760206655143321</c:v>
                </c:pt>
                <c:pt idx="609">
                  <c:v>64.038324708418429</c:v>
                </c:pt>
                <c:pt idx="610">
                  <c:v>65.334523941464937</c:v>
                </c:pt>
                <c:pt idx="611">
                  <c:v>63.310159074181584</c:v>
                </c:pt>
                <c:pt idx="612">
                  <c:v>64.914615913634734</c:v>
                </c:pt>
                <c:pt idx="613">
                  <c:v>65.297196735223991</c:v>
                </c:pt>
                <c:pt idx="614">
                  <c:v>64.3651923215632</c:v>
                </c:pt>
                <c:pt idx="615">
                  <c:v>67.160782120042086</c:v>
                </c:pt>
                <c:pt idx="616">
                  <c:v>68.03041038550343</c:v>
                </c:pt>
                <c:pt idx="617">
                  <c:v>65.513744101661473</c:v>
                </c:pt>
                <c:pt idx="618">
                  <c:v>64.969639198487926</c:v>
                </c:pt>
                <c:pt idx="619">
                  <c:v>66.362332271629043</c:v>
                </c:pt>
                <c:pt idx="620">
                  <c:v>66.988875032376257</c:v>
                </c:pt>
                <c:pt idx="621">
                  <c:v>69.005764568844015</c:v>
                </c:pt>
                <c:pt idx="622">
                  <c:v>69.12392022175105</c:v>
                </c:pt>
                <c:pt idx="623">
                  <c:v>69.241933581646961</c:v>
                </c:pt>
                <c:pt idx="624">
                  <c:v>69.359803140438913</c:v>
                </c:pt>
                <c:pt idx="625">
                  <c:v>69.477527438977489</c:v>
                </c:pt>
                <c:pt idx="626">
                  <c:v>69.595105065671135</c:v>
                </c:pt>
                <c:pt idx="627">
                  <c:v>69.712534655144864</c:v>
                </c:pt>
                <c:pt idx="628">
                  <c:v>69.829814886941676</c:v>
                </c:pt>
                <c:pt idx="629">
                  <c:v>69.946944484264876</c:v>
                </c:pt>
                <c:pt idx="630">
                  <c:v>70.063922212760104</c:v>
                </c:pt>
                <c:pt idx="631">
                  <c:v>70.180746879335501</c:v>
                </c:pt>
                <c:pt idx="632">
                  <c:v>70.297417331018622</c:v>
                </c:pt>
                <c:pt idx="633">
                  <c:v>70.41393245384873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D99-4328-A049-8CA304663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9515424"/>
        <c:axId val="469513984"/>
      </c:lineChart>
      <c:dateAx>
        <c:axId val="469515424"/>
        <c:scaling>
          <c:orientation val="minMax"/>
          <c:max val="45626"/>
          <c:min val="36526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469513984"/>
        <c:crosses val="autoZero"/>
        <c:auto val="1"/>
        <c:lblOffset val="100"/>
        <c:baseTimeUnit val="months"/>
        <c:majorUnit val="1"/>
        <c:majorTimeUnit val="years"/>
      </c:dateAx>
      <c:valAx>
        <c:axId val="469513984"/>
        <c:scaling>
          <c:orientation val="minMax"/>
          <c:max val="150"/>
          <c:min val="2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469515424"/>
        <c:crosses val="autoZero"/>
        <c:crossBetween val="between"/>
        <c:majorUnit val="25"/>
      </c:valAx>
      <c:spPr>
        <a:noFill/>
      </c:spPr>
    </c:plotArea>
    <c:plotVisOnly val="1"/>
    <c:dispBlanksAs val="gap"/>
    <c:showDLblsOverMax val="0"/>
  </c:chart>
  <c:spPr>
    <a:noFill/>
    <a:ln w="12700">
      <a:noFill/>
      <a:prstDash val="sysDot"/>
    </a:ln>
  </c:spPr>
  <c:txPr>
    <a:bodyPr/>
    <a:lstStyle/>
    <a:p>
      <a:pPr>
        <a:defRPr/>
      </a:pPr>
      <a:endParaRPr lang="es-UY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789195084994951E-2"/>
          <c:y val="2.2624434389140271E-2"/>
          <c:w val="0.91750212944195975"/>
          <c:h val="0.83726202973019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TODOS!$H$302</c:f>
              <c:strCache>
                <c:ptCount val="1"/>
                <c:pt idx="0">
                  <c:v>Argentina</c:v>
                </c:pt>
              </c:strCache>
            </c:strRef>
          </c:tx>
          <c:spPr>
            <a:solidFill>
              <a:schemeClr val="accent1">
                <a:lumMod val="75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TODOS!$H$303:$H$325</c:f>
              <c:numCache>
                <c:formatCode>General</c:formatCode>
                <c:ptCount val="23"/>
                <c:pt idx="0">
                  <c:v>1476.029</c:v>
                </c:pt>
                <c:pt idx="1">
                  <c:v>1440.057</c:v>
                </c:pt>
                <c:pt idx="2">
                  <c:v>785.322</c:v>
                </c:pt>
                <c:pt idx="3">
                  <c:v>840.678</c:v>
                </c:pt>
                <c:pt idx="4">
                  <c:v>1078.3630000000001</c:v>
                </c:pt>
                <c:pt idx="5">
                  <c:v>1077.125</c:v>
                </c:pt>
                <c:pt idx="6">
                  <c:v>954.09299999999996</c:v>
                </c:pt>
                <c:pt idx="7">
                  <c:v>888.85199999999998</c:v>
                </c:pt>
                <c:pt idx="8">
                  <c:v>1025.577</c:v>
                </c:pt>
                <c:pt idx="9">
                  <c:v>1150.1869999999999</c:v>
                </c:pt>
                <c:pt idx="10">
                  <c:v>1275.3140000000001</c:v>
                </c:pt>
                <c:pt idx="11">
                  <c:v>1756.4970000000001</c:v>
                </c:pt>
                <c:pt idx="12">
                  <c:v>1832.5139999999999</c:v>
                </c:pt>
                <c:pt idx="13">
                  <c:v>1703.857</c:v>
                </c:pt>
                <c:pt idx="14">
                  <c:v>1538.577</c:v>
                </c:pt>
                <c:pt idx="15">
                  <c:v>1754.5419999999999</c:v>
                </c:pt>
                <c:pt idx="16">
                  <c:v>2195.4389999999999</c:v>
                </c:pt>
                <c:pt idx="17">
                  <c:v>2734.0619999999999</c:v>
                </c:pt>
                <c:pt idx="18">
                  <c:v>2363.808</c:v>
                </c:pt>
                <c:pt idx="19">
                  <c:v>1800.1279999999999</c:v>
                </c:pt>
                <c:pt idx="20">
                  <c:v>702.23500000000001</c:v>
                </c:pt>
                <c:pt idx="21">
                  <c:v>214.16300000000001</c:v>
                </c:pt>
                <c:pt idx="22">
                  <c:v>840.73500000000001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E-496C-9EA0-C02D58A04A4B}"/>
            </c:ext>
          </c:extLst>
        </c:ser>
        <c:ser>
          <c:idx val="1"/>
          <c:order val="1"/>
          <c:tx>
            <c:strRef>
              <c:f>TODOS!$I$302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rgbClr val="FFF3B9">
                <a:alpha val="63000"/>
              </a:srgb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TODOS!$I$303:$I$325</c:f>
              <c:numCache>
                <c:formatCode>General</c:formatCode>
                <c:ptCount val="23"/>
                <c:pt idx="0">
                  <c:v>141.143</c:v>
                </c:pt>
                <c:pt idx="1">
                  <c:v>128.13999999999999</c:v>
                </c:pt>
                <c:pt idx="2">
                  <c:v>119.044</c:v>
                </c:pt>
                <c:pt idx="3">
                  <c:v>151.38300000000001</c:v>
                </c:pt>
                <c:pt idx="4">
                  <c:v>187.744</c:v>
                </c:pt>
                <c:pt idx="5">
                  <c:v>197.73699999999999</c:v>
                </c:pt>
                <c:pt idx="6">
                  <c:v>228.185</c:v>
                </c:pt>
                <c:pt idx="7">
                  <c:v>287.70100000000002</c:v>
                </c:pt>
                <c:pt idx="8">
                  <c:v>300.78800000000001</c:v>
                </c:pt>
                <c:pt idx="9">
                  <c:v>265.49900000000002</c:v>
                </c:pt>
                <c:pt idx="10">
                  <c:v>380.16399999999999</c:v>
                </c:pt>
                <c:pt idx="11">
                  <c:v>431.04</c:v>
                </c:pt>
                <c:pt idx="12">
                  <c:v>406.31099999999998</c:v>
                </c:pt>
                <c:pt idx="13">
                  <c:v>399.99400000000003</c:v>
                </c:pt>
                <c:pt idx="14">
                  <c:v>474.10199999999998</c:v>
                </c:pt>
                <c:pt idx="15">
                  <c:v>438.44900000000001</c:v>
                </c:pt>
                <c:pt idx="16">
                  <c:v>440.16500000000002</c:v>
                </c:pt>
                <c:pt idx="17">
                  <c:v>510.31400000000002</c:v>
                </c:pt>
                <c:pt idx="18">
                  <c:v>471.85700000000003</c:v>
                </c:pt>
                <c:pt idx="19">
                  <c:v>491.697</c:v>
                </c:pt>
                <c:pt idx="20">
                  <c:v>150.613</c:v>
                </c:pt>
                <c:pt idx="21">
                  <c:v>108.711</c:v>
                </c:pt>
                <c:pt idx="22">
                  <c:v>259.584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E-496C-9EA0-C02D58A04A4B}"/>
            </c:ext>
          </c:extLst>
        </c:ser>
        <c:ser>
          <c:idx val="2"/>
          <c:order val="2"/>
          <c:tx>
            <c:strRef>
              <c:f>TODOS!$J$302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  <a:alpha val="75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TODOS!$J$303:$J$325</c:f>
              <c:numCache>
                <c:formatCode>General</c:formatCode>
                <c:ptCount val="23"/>
                <c:pt idx="0">
                  <c:v>32.206000000000003</c:v>
                </c:pt>
                <c:pt idx="1">
                  <c:v>30.722000000000001</c:v>
                </c:pt>
                <c:pt idx="2">
                  <c:v>25.809000000000001</c:v>
                </c:pt>
                <c:pt idx="3">
                  <c:v>35.691000000000003</c:v>
                </c:pt>
                <c:pt idx="4">
                  <c:v>46.372</c:v>
                </c:pt>
                <c:pt idx="5">
                  <c:v>62.286999999999999</c:v>
                </c:pt>
                <c:pt idx="6">
                  <c:v>62.834000000000003</c:v>
                </c:pt>
                <c:pt idx="7">
                  <c:v>64.992000000000004</c:v>
                </c:pt>
                <c:pt idx="8">
                  <c:v>67.784000000000006</c:v>
                </c:pt>
                <c:pt idx="9">
                  <c:v>67.222999999999999</c:v>
                </c:pt>
                <c:pt idx="10">
                  <c:v>62.432000000000002</c:v>
                </c:pt>
                <c:pt idx="11">
                  <c:v>60.575000000000003</c:v>
                </c:pt>
                <c:pt idx="12">
                  <c:v>57.962000000000003</c:v>
                </c:pt>
                <c:pt idx="13">
                  <c:v>54.545000000000002</c:v>
                </c:pt>
                <c:pt idx="14">
                  <c:v>55.642000000000003</c:v>
                </c:pt>
                <c:pt idx="15">
                  <c:v>56.021999999999998</c:v>
                </c:pt>
                <c:pt idx="16">
                  <c:v>57.951000000000001</c:v>
                </c:pt>
                <c:pt idx="17">
                  <c:v>58.317</c:v>
                </c:pt>
                <c:pt idx="18">
                  <c:v>59.884</c:v>
                </c:pt>
                <c:pt idx="19">
                  <c:v>62.024000000000001</c:v>
                </c:pt>
                <c:pt idx="20">
                  <c:v>17.28</c:v>
                </c:pt>
                <c:pt idx="21">
                  <c:v>9.0419999999999998</c:v>
                </c:pt>
                <c:pt idx="22">
                  <c:v>35.518999999999998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7E-496C-9EA0-C02D58A04A4B}"/>
            </c:ext>
          </c:extLst>
        </c:ser>
        <c:ser>
          <c:idx val="3"/>
          <c:order val="3"/>
          <c:tx>
            <c:strRef>
              <c:f>TODOS!$K$302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tx1">
                <a:lumMod val="50000"/>
                <a:lumOff val="50000"/>
                <a:alpha val="74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TODOS!$K$303:$K$325</c:f>
              <c:numCache>
                <c:formatCode>General</c:formatCode>
                <c:ptCount val="23"/>
                <c:pt idx="0">
                  <c:v>22.119</c:v>
                </c:pt>
                <c:pt idx="1">
                  <c:v>19.591000000000001</c:v>
                </c:pt>
                <c:pt idx="2">
                  <c:v>19.997</c:v>
                </c:pt>
                <c:pt idx="3">
                  <c:v>32.750999999999998</c:v>
                </c:pt>
                <c:pt idx="4">
                  <c:v>38.661999999999999</c:v>
                </c:pt>
                <c:pt idx="5">
                  <c:v>42.26</c:v>
                </c:pt>
                <c:pt idx="6">
                  <c:v>44.107999999999997</c:v>
                </c:pt>
                <c:pt idx="7">
                  <c:v>44.146000000000001</c:v>
                </c:pt>
                <c:pt idx="8">
                  <c:v>39.234999999999999</c:v>
                </c:pt>
                <c:pt idx="9">
                  <c:v>42.372</c:v>
                </c:pt>
                <c:pt idx="10">
                  <c:v>53.345999999999997</c:v>
                </c:pt>
                <c:pt idx="11">
                  <c:v>60.789000000000001</c:v>
                </c:pt>
                <c:pt idx="12">
                  <c:v>58.131999999999998</c:v>
                </c:pt>
                <c:pt idx="13">
                  <c:v>58.56</c:v>
                </c:pt>
                <c:pt idx="14">
                  <c:v>57.098999999999997</c:v>
                </c:pt>
                <c:pt idx="15">
                  <c:v>57.134999999999998</c:v>
                </c:pt>
                <c:pt idx="16">
                  <c:v>61.203000000000003</c:v>
                </c:pt>
                <c:pt idx="17">
                  <c:v>74.218999999999994</c:v>
                </c:pt>
                <c:pt idx="18">
                  <c:v>68.468000000000004</c:v>
                </c:pt>
                <c:pt idx="19">
                  <c:v>61.981000000000002</c:v>
                </c:pt>
                <c:pt idx="20">
                  <c:v>26.724</c:v>
                </c:pt>
                <c:pt idx="21">
                  <c:v>5.6449999999999996</c:v>
                </c:pt>
                <c:pt idx="22">
                  <c:v>32.460999999999999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E-496C-9EA0-C02D58A04A4B}"/>
            </c:ext>
          </c:extLst>
        </c:ser>
        <c:ser>
          <c:idx val="4"/>
          <c:order val="4"/>
          <c:tx>
            <c:strRef>
              <c:f>TODOS!$L$302</c:f>
              <c:strCache>
                <c:ptCount val="1"/>
                <c:pt idx="0">
                  <c:v>Paraguay</c:v>
                </c:pt>
              </c:strCache>
            </c:strRef>
          </c:tx>
          <c:spPr>
            <a:solidFill>
              <a:schemeClr val="bg1">
                <a:alpha val="80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TODOS!$L$303:$L$325</c:f>
              <c:numCache>
                <c:formatCode>General</c:formatCode>
                <c:ptCount val="23"/>
                <c:pt idx="0">
                  <c:v>21.207999999999998</c:v>
                </c:pt>
                <c:pt idx="1">
                  <c:v>20.408999999999999</c:v>
                </c:pt>
                <c:pt idx="2">
                  <c:v>16.062000000000001</c:v>
                </c:pt>
                <c:pt idx="3">
                  <c:v>17.716000000000001</c:v>
                </c:pt>
                <c:pt idx="4">
                  <c:v>19.227</c:v>
                </c:pt>
                <c:pt idx="5">
                  <c:v>20.170000000000002</c:v>
                </c:pt>
                <c:pt idx="6">
                  <c:v>21.881</c:v>
                </c:pt>
                <c:pt idx="7">
                  <c:v>24.920999999999999</c:v>
                </c:pt>
                <c:pt idx="8">
                  <c:v>27.707999999999998</c:v>
                </c:pt>
                <c:pt idx="9">
                  <c:v>34.776000000000003</c:v>
                </c:pt>
                <c:pt idx="10">
                  <c:v>37.289000000000001</c:v>
                </c:pt>
                <c:pt idx="11">
                  <c:v>44.939</c:v>
                </c:pt>
                <c:pt idx="12">
                  <c:v>42.682000000000002</c:v>
                </c:pt>
                <c:pt idx="13">
                  <c:v>44.331000000000003</c:v>
                </c:pt>
                <c:pt idx="14">
                  <c:v>48.094000000000001</c:v>
                </c:pt>
                <c:pt idx="15">
                  <c:v>44.234000000000002</c:v>
                </c:pt>
                <c:pt idx="16">
                  <c:v>42.826999999999998</c:v>
                </c:pt>
                <c:pt idx="17">
                  <c:v>45.395000000000003</c:v>
                </c:pt>
                <c:pt idx="18">
                  <c:v>44.423000000000002</c:v>
                </c:pt>
                <c:pt idx="19">
                  <c:v>40.377000000000002</c:v>
                </c:pt>
                <c:pt idx="20">
                  <c:v>22.149000000000001</c:v>
                </c:pt>
                <c:pt idx="21">
                  <c:v>20.283000000000001</c:v>
                </c:pt>
                <c:pt idx="22">
                  <c:v>32.308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7E-496C-9EA0-C02D58A04A4B}"/>
            </c:ext>
          </c:extLst>
        </c:ser>
        <c:ser>
          <c:idx val="5"/>
          <c:order val="5"/>
          <c:tx>
            <c:strRef>
              <c:f>TODOS!$M$302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bg1">
                <a:lumMod val="85000"/>
                <a:alpha val="73000"/>
              </a:schemeClr>
            </a:solidFill>
            <a:ln w="25400">
              <a:noFill/>
            </a:ln>
          </c:spPr>
          <c:invertIfNegative val="0"/>
          <c:cat>
            <c:strRef>
              <c:f>TODOS!$G$303:$G$325</c:f>
              <c:strCache>
                <c:ptCount val="2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2022*</c:v>
                </c:pt>
              </c:strCache>
            </c:strRef>
          </c:cat>
          <c:val>
            <c:numRef>
              <c:f>TODOS!$M$303:$M$325</c:f>
              <c:numCache>
                <c:formatCode>General</c:formatCode>
                <c:ptCount val="23"/>
                <c:pt idx="0">
                  <c:v>176.47900000000001</c:v>
                </c:pt>
                <c:pt idx="1">
                  <c:v>174.625</c:v>
                </c:pt>
                <c:pt idx="2">
                  <c:v>152.38800000000001</c:v>
                </c:pt>
                <c:pt idx="3">
                  <c:v>188.571</c:v>
                </c:pt>
                <c:pt idx="4">
                  <c:v>227.25899999999999</c:v>
                </c:pt>
                <c:pt idx="5">
                  <c:v>253.369</c:v>
                </c:pt>
                <c:pt idx="6">
                  <c:v>245.26</c:v>
                </c:pt>
                <c:pt idx="7">
                  <c:v>282.79300000000001</c:v>
                </c:pt>
                <c:pt idx="8">
                  <c:v>300.49400000000003</c:v>
                </c:pt>
                <c:pt idx="9">
                  <c:v>290.08499999999998</c:v>
                </c:pt>
                <c:pt idx="10">
                  <c:v>311.00799999999998</c:v>
                </c:pt>
                <c:pt idx="11">
                  <c:v>327.93700000000001</c:v>
                </c:pt>
                <c:pt idx="12">
                  <c:v>312.25599999999997</c:v>
                </c:pt>
                <c:pt idx="13">
                  <c:v>314.91199999999998</c:v>
                </c:pt>
                <c:pt idx="14">
                  <c:v>328.21300000000002</c:v>
                </c:pt>
                <c:pt idx="15">
                  <c:v>326.83100000000002</c:v>
                </c:pt>
                <c:pt idx="16">
                  <c:v>331.392</c:v>
                </c:pt>
                <c:pt idx="17">
                  <c:v>335.51499999999999</c:v>
                </c:pt>
                <c:pt idx="18">
                  <c:v>355.38499999999999</c:v>
                </c:pt>
                <c:pt idx="19">
                  <c:v>374.06099999999998</c:v>
                </c:pt>
                <c:pt idx="20">
                  <c:v>98.754000000000005</c:v>
                </c:pt>
                <c:pt idx="21">
                  <c:v>48.960999999999999</c:v>
                </c:pt>
                <c:pt idx="22">
                  <c:v>211.82300000000001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E-496C-9EA0-C02D58A04A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420130544"/>
        <c:axId val="1"/>
      </c:barChart>
      <c:dateAx>
        <c:axId val="14201305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Segoe UI" panose="020B0502040204020203" pitchFamily="34" charset="0"/>
                <a:ea typeface="Calibri"/>
                <a:cs typeface="Segoe UI" panose="020B0502040204020203" pitchFamily="34" charset="0"/>
              </a:defRPr>
            </a:pPr>
            <a:endParaRPr lang="es-UY"/>
          </a:p>
        </c:txPr>
        <c:crossAx val="14201305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2024627936593672"/>
          <c:y val="0.95087949476260702"/>
          <c:w val="0.81414883462936638"/>
          <c:h val="4.1344647453048999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bg1"/>
              </a:solidFill>
              <a:latin typeface="Segoe UI" panose="020B0502040204020203" pitchFamily="34" charset="0"/>
              <a:ea typeface="Calibri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UY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956248233324516E-2"/>
          <c:y val="6.5172735201553644E-2"/>
          <c:w val="0.89092995149627618"/>
          <c:h val="0.783932497909443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'PAX 2022'!$C$124</c:f>
              <c:strCache>
                <c:ptCount val="1"/>
                <c:pt idx="0">
                  <c:v>Partidas 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'PAX 2022'!$B$125:$B$231</c:f>
              <c:numCache>
                <c:formatCode>mmm\-yy</c:formatCode>
                <c:ptCount val="107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</c:numCache>
            </c:numRef>
          </c:cat>
          <c:val>
            <c:numRef>
              <c:f>'PAX 2022'!$I$125:$I$231</c:f>
              <c:numCache>
                <c:formatCode>_-* #,##0.00\ _€_-;\-* #,##0.00\ _€_-;_-* "-"??\ _€_-;_-@_-</c:formatCode>
                <c:ptCount val="107"/>
                <c:pt idx="0">
                  <c:v>44387.445569114549</c:v>
                </c:pt>
                <c:pt idx="1">
                  <c:v>35359.575612468827</c:v>
                </c:pt>
                <c:pt idx="2">
                  <c:v>43191.827519702223</c:v>
                </c:pt>
                <c:pt idx="3">
                  <c:v>33067.723381731346</c:v>
                </c:pt>
                <c:pt idx="4">
                  <c:v>32762.042696554141</c:v>
                </c:pt>
                <c:pt idx="5">
                  <c:v>35632.630280344696</c:v>
                </c:pt>
                <c:pt idx="6">
                  <c:v>34365.234992869409</c:v>
                </c:pt>
                <c:pt idx="7">
                  <c:v>34918.371470809121</c:v>
                </c:pt>
                <c:pt idx="8">
                  <c:v>34973.082792129833</c:v>
                </c:pt>
                <c:pt idx="9">
                  <c:v>34744.700671020422</c:v>
                </c:pt>
                <c:pt idx="10">
                  <c:v>34083.647366622426</c:v>
                </c:pt>
                <c:pt idx="11">
                  <c:v>33736.305767045043</c:v>
                </c:pt>
                <c:pt idx="12">
                  <c:v>45183.520391267339</c:v>
                </c:pt>
                <c:pt idx="13">
                  <c:v>38144.331673820459</c:v>
                </c:pt>
                <c:pt idx="14">
                  <c:v>43692.762369959783</c:v>
                </c:pt>
                <c:pt idx="15">
                  <c:v>35778.192511381458</c:v>
                </c:pt>
                <c:pt idx="16">
                  <c:v>38080.083516673199</c:v>
                </c:pt>
                <c:pt idx="17">
                  <c:v>39112.069540851095</c:v>
                </c:pt>
                <c:pt idx="18">
                  <c:v>38863.609870633169</c:v>
                </c:pt>
                <c:pt idx="19">
                  <c:v>38449.008481542245</c:v>
                </c:pt>
                <c:pt idx="20">
                  <c:v>41454.617583087587</c:v>
                </c:pt>
                <c:pt idx="21">
                  <c:v>40330.274833010502</c:v>
                </c:pt>
                <c:pt idx="22">
                  <c:v>40592.788787604397</c:v>
                </c:pt>
                <c:pt idx="23">
                  <c:v>39624.548981846048</c:v>
                </c:pt>
                <c:pt idx="24">
                  <c:v>53687.366316180705</c:v>
                </c:pt>
                <c:pt idx="25">
                  <c:v>43230.47680173612</c:v>
                </c:pt>
                <c:pt idx="26">
                  <c:v>46154.269890664254</c:v>
                </c:pt>
                <c:pt idx="27">
                  <c:v>46094.539182066408</c:v>
                </c:pt>
                <c:pt idx="28">
                  <c:v>42045.399465605769</c:v>
                </c:pt>
                <c:pt idx="29">
                  <c:v>41414.46248487055</c:v>
                </c:pt>
                <c:pt idx="30">
                  <c:v>47727.847802044453</c:v>
                </c:pt>
                <c:pt idx="31">
                  <c:v>44997.80306201354</c:v>
                </c:pt>
                <c:pt idx="32">
                  <c:v>44530.49810651275</c:v>
                </c:pt>
                <c:pt idx="33">
                  <c:v>44255.937622453748</c:v>
                </c:pt>
                <c:pt idx="34">
                  <c:v>41856.67050398569</c:v>
                </c:pt>
                <c:pt idx="35">
                  <c:v>41992.695899195904</c:v>
                </c:pt>
                <c:pt idx="36">
                  <c:v>53840.363797742939</c:v>
                </c:pt>
                <c:pt idx="37">
                  <c:v>44481.476159022415</c:v>
                </c:pt>
                <c:pt idx="38">
                  <c:v>50960.900256330387</c:v>
                </c:pt>
                <c:pt idx="39">
                  <c:v>44078.058419308472</c:v>
                </c:pt>
                <c:pt idx="40">
                  <c:v>43750.376175160345</c:v>
                </c:pt>
                <c:pt idx="41">
                  <c:v>40498.293995563945</c:v>
                </c:pt>
                <c:pt idx="42">
                  <c:v>45436.248306455549</c:v>
                </c:pt>
                <c:pt idx="43">
                  <c:v>42468.426686882864</c:v>
                </c:pt>
                <c:pt idx="44">
                  <c:v>44158.338044608245</c:v>
                </c:pt>
                <c:pt idx="45">
                  <c:v>42582.53483353537</c:v>
                </c:pt>
                <c:pt idx="46">
                  <c:v>41758.532641779224</c:v>
                </c:pt>
                <c:pt idx="47">
                  <c:v>41027.937561220926</c:v>
                </c:pt>
                <c:pt idx="48">
                  <c:v>46031.929579009055</c:v>
                </c:pt>
                <c:pt idx="49">
                  <c:v>38641.302570501524</c:v>
                </c:pt>
                <c:pt idx="50">
                  <c:v>40327.167004975665</c:v>
                </c:pt>
                <c:pt idx="51">
                  <c:v>40988.154836524947</c:v>
                </c:pt>
                <c:pt idx="52">
                  <c:v>38050.328781039687</c:v>
                </c:pt>
                <c:pt idx="53">
                  <c:v>37853.644597017701</c:v>
                </c:pt>
                <c:pt idx="54">
                  <c:v>38759.220957175123</c:v>
                </c:pt>
                <c:pt idx="55">
                  <c:v>39261.295337933814</c:v>
                </c:pt>
                <c:pt idx="56">
                  <c:v>38598.925650290694</c:v>
                </c:pt>
                <c:pt idx="57">
                  <c:v>34574.960705054058</c:v>
                </c:pt>
                <c:pt idx="58">
                  <c:v>34559.299669323977</c:v>
                </c:pt>
                <c:pt idx="59">
                  <c:v>36428.490345579725</c:v>
                </c:pt>
                <c:pt idx="60">
                  <c:v>53690.951073625038</c:v>
                </c:pt>
                <c:pt idx="61">
                  <c:v>42051.161930949071</c:v>
                </c:pt>
                <c:pt idx="62">
                  <c:v>25159.082120587904</c:v>
                </c:pt>
                <c:pt idx="63">
                  <c:v>641.09531817532877</c:v>
                </c:pt>
                <c:pt idx="64">
                  <c:v>627.54370982365515</c:v>
                </c:pt>
                <c:pt idx="65">
                  <c:v>1009.5948221996845</c:v>
                </c:pt>
                <c:pt idx="66">
                  <c:v>1566.25319602997</c:v>
                </c:pt>
                <c:pt idx="67">
                  <c:v>2740.5521812730722</c:v>
                </c:pt>
                <c:pt idx="68">
                  <c:v>2397.0710311287294</c:v>
                </c:pt>
                <c:pt idx="69">
                  <c:v>3356.1079298625546</c:v>
                </c:pt>
                <c:pt idx="70">
                  <c:v>3897.1298325178323</c:v>
                </c:pt>
                <c:pt idx="71">
                  <c:v>5083.9379947009411</c:v>
                </c:pt>
                <c:pt idx="72">
                  <c:v>3254.302921838701</c:v>
                </c:pt>
                <c:pt idx="73">
                  <c:v>2332.5974892398872</c:v>
                </c:pt>
                <c:pt idx="74">
                  <c:v>2736.0996452887011</c:v>
                </c:pt>
                <c:pt idx="75">
                  <c:v>2297.0947614657107</c:v>
                </c:pt>
                <c:pt idx="76">
                  <c:v>3332.4771974183782</c:v>
                </c:pt>
                <c:pt idx="77">
                  <c:v>4473.3436995462434</c:v>
                </c:pt>
                <c:pt idx="78">
                  <c:v>6829.8372555572105</c:v>
                </c:pt>
                <c:pt idx="79">
                  <c:v>8045.4643094403127</c:v>
                </c:pt>
                <c:pt idx="80">
                  <c:v>8693.0477189365902</c:v>
                </c:pt>
                <c:pt idx="81">
                  <c:v>9204.7649202201537</c:v>
                </c:pt>
                <c:pt idx="82">
                  <c:v>14336.957317883327</c:v>
                </c:pt>
                <c:pt idx="83">
                  <c:v>14452.682555531846</c:v>
                </c:pt>
                <c:pt idx="84">
                  <c:v>23390.076879480144</c:v>
                </c:pt>
                <c:pt idx="85">
                  <c:v>20975.12707314163</c:v>
                </c:pt>
                <c:pt idx="86">
                  <c:v>24165.269554303231</c:v>
                </c:pt>
                <c:pt idx="87">
                  <c:v>25873.369813130434</c:v>
                </c:pt>
                <c:pt idx="88">
                  <c:v>26449.746117591989</c:v>
                </c:pt>
                <c:pt idx="89">
                  <c:v>25022.187227520124</c:v>
                </c:pt>
                <c:pt idx="90">
                  <c:v>26177.80738024653</c:v>
                </c:pt>
                <c:pt idx="91">
                  <c:v>27042.84976090608</c:v>
                </c:pt>
                <c:pt idx="92">
                  <c:v>27927.009100254236</c:v>
                </c:pt>
                <c:pt idx="93">
                  <c:v>30117.812565968812</c:v>
                </c:pt>
                <c:pt idx="94">
                  <c:v>30434.676156232505</c:v>
                </c:pt>
                <c:pt idx="95">
                  <c:v>29934.767686525382</c:v>
                </c:pt>
                <c:pt idx="96">
                  <c:v>47699.12</c:v>
                </c:pt>
                <c:pt idx="97">
                  <c:v>35753.270000000004</c:v>
                </c:pt>
                <c:pt idx="98">
                  <c:v>39373.5</c:v>
                </c:pt>
                <c:pt idx="99">
                  <c:v>36442.86</c:v>
                </c:pt>
                <c:pt idx="100">
                  <c:v>33300.32</c:v>
                </c:pt>
                <c:pt idx="101">
                  <c:v>31366.947615677655</c:v>
                </c:pt>
                <c:pt idx="102">
                  <c:v>31061.930374042364</c:v>
                </c:pt>
                <c:pt idx="103">
                  <c:v>29832.483325822446</c:v>
                </c:pt>
                <c:pt idx="104">
                  <c:v>34836.841735154172</c:v>
                </c:pt>
                <c:pt idx="105">
                  <c:v>40802.168259036589</c:v>
                </c:pt>
                <c:pt idx="106">
                  <c:v>38661.247037693014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2-43BA-9BD5-7961D806ED6A}"/>
            </c:ext>
          </c:extLst>
        </c:ser>
        <c:ser>
          <c:idx val="1"/>
          <c:order val="1"/>
          <c:tx>
            <c:strRef>
              <c:f>'PAX 2022'!$D$124</c:f>
              <c:strCache>
                <c:ptCount val="1"/>
                <c:pt idx="0">
                  <c:v>Arribos</c:v>
                </c:pt>
              </c:strCache>
            </c:strRef>
          </c:tx>
          <c:spPr>
            <a:solidFill>
              <a:schemeClr val="bg2">
                <a:lumMod val="75000"/>
                <a:alpha val="66000"/>
              </a:schemeClr>
            </a:solidFill>
            <a:ln>
              <a:noFill/>
            </a:ln>
            <a:effectLst/>
          </c:spPr>
          <c:invertIfNegative val="0"/>
          <c:cat>
            <c:numRef>
              <c:f>'PAX 2022'!$B$125:$B$231</c:f>
              <c:numCache>
                <c:formatCode>mmm\-yy</c:formatCode>
                <c:ptCount val="107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</c:numCache>
            </c:numRef>
          </c:cat>
          <c:val>
            <c:numRef>
              <c:f>'PAX 2022'!$J$125:$J$231</c:f>
              <c:numCache>
                <c:formatCode>_-* #,##0.00\ _€_-;\-* #,##0.00\ _€_-;_-* "-"??\ _€_-;_-@_-</c:formatCode>
                <c:ptCount val="107"/>
                <c:pt idx="0">
                  <c:v>36274.107974361883</c:v>
                </c:pt>
                <c:pt idx="1">
                  <c:v>35238.608379090001</c:v>
                </c:pt>
                <c:pt idx="2">
                  <c:v>34084.14930535014</c:v>
                </c:pt>
                <c:pt idx="3">
                  <c:v>36789.097108995404</c:v>
                </c:pt>
                <c:pt idx="4">
                  <c:v>30120.33917260071</c:v>
                </c:pt>
                <c:pt idx="5">
                  <c:v>29811.646855057224</c:v>
                </c:pt>
                <c:pt idx="6">
                  <c:v>38151.358816008447</c:v>
                </c:pt>
                <c:pt idx="7">
                  <c:v>32744.976779811899</c:v>
                </c:pt>
                <c:pt idx="8">
                  <c:v>34768.291791222939</c:v>
                </c:pt>
                <c:pt idx="9">
                  <c:v>39199.908818200864</c:v>
                </c:pt>
                <c:pt idx="10">
                  <c:v>37095.781671628043</c:v>
                </c:pt>
                <c:pt idx="11">
                  <c:v>38315.994718698304</c:v>
                </c:pt>
                <c:pt idx="12">
                  <c:v>37743.282630377791</c:v>
                </c:pt>
                <c:pt idx="13">
                  <c:v>37664.980188854563</c:v>
                </c:pt>
                <c:pt idx="14">
                  <c:v>40652.519496202243</c:v>
                </c:pt>
                <c:pt idx="15">
                  <c:v>34064.573694969331</c:v>
                </c:pt>
                <c:pt idx="16">
                  <c:v>34021.406964386013</c:v>
                </c:pt>
                <c:pt idx="17">
                  <c:v>33166.605311090803</c:v>
                </c:pt>
                <c:pt idx="18">
                  <c:v>43058.813756858282</c:v>
                </c:pt>
                <c:pt idx="19">
                  <c:v>36334.340621687443</c:v>
                </c:pt>
                <c:pt idx="20">
                  <c:v>41414.964423598263</c:v>
                </c:pt>
                <c:pt idx="21">
                  <c:v>43919.13673615834</c:v>
                </c:pt>
                <c:pt idx="22">
                  <c:v>42500.657891641444</c:v>
                </c:pt>
                <c:pt idx="23">
                  <c:v>44081.764883937343</c:v>
                </c:pt>
                <c:pt idx="24">
                  <c:v>44957.146025068789</c:v>
                </c:pt>
                <c:pt idx="25">
                  <c:v>43267.620267586884</c:v>
                </c:pt>
                <c:pt idx="26">
                  <c:v>41653.887257989642</c:v>
                </c:pt>
                <c:pt idx="27">
                  <c:v>43939.716223994568</c:v>
                </c:pt>
                <c:pt idx="28">
                  <c:v>38395.802976404666</c:v>
                </c:pt>
                <c:pt idx="29">
                  <c:v>36820.719248841327</c:v>
                </c:pt>
                <c:pt idx="30">
                  <c:v>48620.796798645853</c:v>
                </c:pt>
                <c:pt idx="31">
                  <c:v>43241.519453745808</c:v>
                </c:pt>
                <c:pt idx="32">
                  <c:v>44919.500620490311</c:v>
                </c:pt>
                <c:pt idx="33">
                  <c:v>47252.511826900256</c:v>
                </c:pt>
                <c:pt idx="34">
                  <c:v>45239.235590043485</c:v>
                </c:pt>
                <c:pt idx="35">
                  <c:v>44799.035325839199</c:v>
                </c:pt>
                <c:pt idx="36">
                  <c:v>44885.398802040138</c:v>
                </c:pt>
                <c:pt idx="37">
                  <c:v>45305.478350778561</c:v>
                </c:pt>
                <c:pt idx="38">
                  <c:v>45834.112109827998</c:v>
                </c:pt>
                <c:pt idx="39">
                  <c:v>43504.488266223314</c:v>
                </c:pt>
                <c:pt idx="40">
                  <c:v>40901.711735277888</c:v>
                </c:pt>
                <c:pt idx="41">
                  <c:v>35880.448379263886</c:v>
                </c:pt>
                <c:pt idx="42">
                  <c:v>46027.994978476505</c:v>
                </c:pt>
                <c:pt idx="43">
                  <c:v>40920.393157517457</c:v>
                </c:pt>
                <c:pt idx="44">
                  <c:v>44272.951094564516</c:v>
                </c:pt>
                <c:pt idx="45">
                  <c:v>46561.677770563663</c:v>
                </c:pt>
                <c:pt idx="46">
                  <c:v>45085.845413637675</c:v>
                </c:pt>
                <c:pt idx="47">
                  <c:v>44690.001223480314</c:v>
                </c:pt>
                <c:pt idx="48">
                  <c:v>39724.217129367287</c:v>
                </c:pt>
                <c:pt idx="49">
                  <c:v>39068.756722193328</c:v>
                </c:pt>
                <c:pt idx="50">
                  <c:v>37240.100491356621</c:v>
                </c:pt>
                <c:pt idx="51">
                  <c:v>36670.775780698139</c:v>
                </c:pt>
                <c:pt idx="52">
                  <c:v>36170.543874731222</c:v>
                </c:pt>
                <c:pt idx="53">
                  <c:v>33715.446214691015</c:v>
                </c:pt>
                <c:pt idx="54">
                  <c:v>39512.332528313163</c:v>
                </c:pt>
                <c:pt idx="55">
                  <c:v>37503.574386580447</c:v>
                </c:pt>
                <c:pt idx="56">
                  <c:v>39177.462734908055</c:v>
                </c:pt>
                <c:pt idx="57">
                  <c:v>39247.4767769955</c:v>
                </c:pt>
                <c:pt idx="58">
                  <c:v>36184.362435669536</c:v>
                </c:pt>
                <c:pt idx="59">
                  <c:v>40845.363040162381</c:v>
                </c:pt>
                <c:pt idx="60">
                  <c:v>45596.471162029222</c:v>
                </c:pt>
                <c:pt idx="61">
                  <c:v>43531.414535516495</c:v>
                </c:pt>
                <c:pt idx="62">
                  <c:v>24799.964499268553</c:v>
                </c:pt>
                <c:pt idx="63">
                  <c:v>675.49555476034641</c:v>
                </c:pt>
                <c:pt idx="64">
                  <c:v>717.71402693286814</c:v>
                </c:pt>
                <c:pt idx="65">
                  <c:v>596.79198317947271</c:v>
                </c:pt>
                <c:pt idx="66">
                  <c:v>1063.2800399005453</c:v>
                </c:pt>
                <c:pt idx="67">
                  <c:v>1511.0043312116084</c:v>
                </c:pt>
                <c:pt idx="68">
                  <c:v>2872.4197548489733</c:v>
                </c:pt>
                <c:pt idx="69">
                  <c:v>3368.0958910967274</c:v>
                </c:pt>
                <c:pt idx="70">
                  <c:v>4323.4842798897171</c:v>
                </c:pt>
                <c:pt idx="71">
                  <c:v>5918.9255554463689</c:v>
                </c:pt>
                <c:pt idx="72">
                  <c:v>1868.672421498484</c:v>
                </c:pt>
                <c:pt idx="73">
                  <c:v>2444.226258299077</c:v>
                </c:pt>
                <c:pt idx="74">
                  <c:v>2080.6646709962115</c:v>
                </c:pt>
                <c:pt idx="75">
                  <c:v>1903.4924045077726</c:v>
                </c:pt>
                <c:pt idx="76">
                  <c:v>2363.3210036598475</c:v>
                </c:pt>
                <c:pt idx="77">
                  <c:v>2671.9216373892282</c:v>
                </c:pt>
                <c:pt idx="78">
                  <c:v>5646.2992056238454</c:v>
                </c:pt>
                <c:pt idx="79">
                  <c:v>6846.2231299145233</c:v>
                </c:pt>
                <c:pt idx="80">
                  <c:v>8322.3173116024009</c:v>
                </c:pt>
                <c:pt idx="81">
                  <c:v>10189.282871188665</c:v>
                </c:pt>
                <c:pt idx="82">
                  <c:v>17180.58926364189</c:v>
                </c:pt>
                <c:pt idx="83">
                  <c:v>16494.430774929442</c:v>
                </c:pt>
                <c:pt idx="84">
                  <c:v>21124.23935091278</c:v>
                </c:pt>
                <c:pt idx="85">
                  <c:v>20948.841254944793</c:v>
                </c:pt>
                <c:pt idx="86">
                  <c:v>21302.504990684058</c:v>
                </c:pt>
                <c:pt idx="87">
                  <c:v>23605.620588694208</c:v>
                </c:pt>
                <c:pt idx="88">
                  <c:v>23012.039021412904</c:v>
                </c:pt>
                <c:pt idx="89">
                  <c:v>21905.16711334245</c:v>
                </c:pt>
                <c:pt idx="90">
                  <c:v>25841.348907327014</c:v>
                </c:pt>
                <c:pt idx="91">
                  <c:v>25816.496861031821</c:v>
                </c:pt>
                <c:pt idx="92">
                  <c:v>28583.198707240736</c:v>
                </c:pt>
                <c:pt idx="93">
                  <c:v>32673.272018668598</c:v>
                </c:pt>
                <c:pt idx="94">
                  <c:v>33552.652118344609</c:v>
                </c:pt>
                <c:pt idx="95">
                  <c:v>33618.127701853089</c:v>
                </c:pt>
                <c:pt idx="96">
                  <c:v>38918.43</c:v>
                </c:pt>
                <c:pt idx="97">
                  <c:v>37168.740000000005</c:v>
                </c:pt>
                <c:pt idx="98">
                  <c:v>36935.800000000003</c:v>
                </c:pt>
                <c:pt idx="99">
                  <c:v>32805.449999999997</c:v>
                </c:pt>
                <c:pt idx="100">
                  <c:v>27311.239999999998</c:v>
                </c:pt>
                <c:pt idx="101">
                  <c:v>28975.767697108509</c:v>
                </c:pt>
                <c:pt idx="102">
                  <c:v>35420.95376432078</c:v>
                </c:pt>
                <c:pt idx="103">
                  <c:v>34125.423895253676</c:v>
                </c:pt>
                <c:pt idx="104">
                  <c:v>33623.161965189058</c:v>
                </c:pt>
                <c:pt idx="105">
                  <c:v>43045.428882996428</c:v>
                </c:pt>
                <c:pt idx="106">
                  <c:v>41992.650894773695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82-43BA-9BD5-7961D806E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226922543"/>
        <c:axId val="1226932943"/>
      </c:barChart>
      <c:dateAx>
        <c:axId val="1226922543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226932943"/>
        <c:crosses val="autoZero"/>
        <c:auto val="1"/>
        <c:lblOffset val="100"/>
        <c:baseTimeUnit val="months"/>
        <c:majorUnit val="1"/>
        <c:majorTimeUnit val="years"/>
      </c:dateAx>
      <c:valAx>
        <c:axId val="1226932943"/>
        <c:scaling>
          <c:orientation val="minMax"/>
          <c:max val="100000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s-UY"/>
          </a:p>
        </c:txPr>
        <c:crossAx val="1226922543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57086290236844"/>
          <c:y val="0.93586620147844979"/>
          <c:w val="0.28295561693401239"/>
          <c:h val="6.3626630874045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s-UY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U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5594F-5980-4C9A-9EC5-2D40CB2EBAE1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5A866-CCB7-4BA7-B89A-B8FC86E149E2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0901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5A866-CCB7-4BA7-B89A-B8FC86E149E2}" type="slidenum">
              <a:rPr kumimoji="0" lang="es-U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27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A866-CCB7-4BA7-B89A-B8FC86E149E2}" type="slidenum">
              <a:rPr lang="es-UY" smtClean="0"/>
              <a:t>8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3818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2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tipo de cambio pasara de 39 a 47 haría que los precios aumenten 4% más de lo que se espera (la inflación esperada ya incorpora una depreciación del 6,5%)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 sz="120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2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sube la inflación, ¿qué hacemos con los salarios? </a:t>
            </a: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s-ES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sz="120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aproxima Consejo de Salarios. Lo más probable es que el Gobierno busque llegar a la última ronda de negociación colectiva del período gubernamental con el dólar más bajo posible. Coordinación entre política monetaria y salarial con el crecimiento del país: </a:t>
            </a:r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8B8BD-0BD7-4D9B-BB3A-3105B418EB03}" type="slidenum">
              <a:rPr kumimoji="0" lang="es-U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20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A866-CCB7-4BA7-B89A-B8FC86E149E2}" type="slidenum">
              <a:rPr lang="es-UY" smtClean="0"/>
              <a:t>22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4205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A866-CCB7-4BA7-B89A-B8FC86E149E2}" type="slidenum">
              <a:rPr lang="es-UY" smtClean="0"/>
              <a:t>24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96433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A866-CCB7-4BA7-B89A-B8FC86E149E2}" type="slidenum">
              <a:rPr lang="es-UY" smtClean="0"/>
              <a:t>25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8324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5A866-CCB7-4BA7-B89A-B8FC86E149E2}" type="slidenum">
              <a:rPr kumimoji="0" lang="es-U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03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A866-CCB7-4BA7-B89A-B8FC86E149E2}" type="slidenum">
              <a:rPr lang="es-UY" smtClean="0"/>
              <a:t>27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58732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EADAF-3B0C-4E8F-A98E-06417A962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88D838-1E91-48C8-A269-4EF9D2B0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A7946-6DE1-42C0-B03C-37D2E388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0F979-383F-4942-81C1-B43AB684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CFA6F-FAFC-4C34-96C2-E9AF5C3B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244889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9652-DBD8-4E20-BE17-2AFD3637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411C22-E2B2-4139-9A5E-C06A30696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ABC4F-CA5F-4AD9-96BF-F9AE45E3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90DBA-E177-4545-9230-58E31B6C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82E83-3186-416C-93D7-6212CBD5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21096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D12284-AA78-4D74-A2BA-B0764AB3A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57439C-A57C-4BAB-AC1D-D3622F824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F74D4-DDBD-4905-9621-F19135C3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ECFCE-FE68-4534-8BFE-E694CEA4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850EF-2893-4FBB-9C3B-68DBEF33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2349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EADAF-3B0C-4E8F-A98E-06417A962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88D838-1E91-48C8-A269-4EF9D2B0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A7946-6DE1-42C0-B03C-37D2E388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0F979-383F-4942-81C1-B43AB684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CFA6F-FAFC-4C34-96C2-E9AF5C3B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32273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712D3-84AD-462E-8238-EF256ABF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DF7D9-DB4D-471B-B596-A60BF3380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523B98-5C74-4F80-AD1F-C9485777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915906-BA0F-45AA-B1E3-3446223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92EC9A-D648-4D8D-8D61-6BEB335D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1687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6CC31-8A52-462D-84BA-CB6A6B06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927A4B-EAB6-49C8-998D-C7765B09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4C5A5-A382-4738-A5E6-8D5659EA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0EB91-5537-42C6-AADB-567BA7D1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1F38A-BAE4-4F8B-9FA5-E02BE0B3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47125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3E694-6DF9-4DFB-A5DC-2398A709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CF40E-3CCC-4D68-9D87-D1BAFE08D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1DAAFF-3892-4561-8315-4730B4F5B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4F01AB-4AF7-4874-9B9A-E5E0B0B7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76546E-1764-4810-AE7E-2355C203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11E608-22D4-452B-A490-628BEF39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51068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669D0-D82E-422E-B398-30EA348C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DC02F4-18FC-4C22-BB4C-E4148C244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B69FD9-D896-4D2A-B1E9-95C07F0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5ED29-B2B0-41A9-83DA-8D49406D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870392-9EE9-4B03-ABC7-F13CB1AA5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8C6979-8922-4094-8B54-6E770228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B012AE-E939-4BE8-BE33-61358FB5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852CD6-74F6-4576-8A8D-642FB091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0927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3A698-B6BD-4F79-8BA1-00ECFCE6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090DFA-6293-45A1-AD18-14EB8DFC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E3C3A0-23D6-433C-BDAC-9AD0E82E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1F76B2-4F0E-4C46-8FF2-3045EBBA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9960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F47239-7FB2-408B-8AF4-EE4563E7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AF8323-8557-4AB9-9C0F-E70A882B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00FC4B-844D-4EF6-88D1-CA9DF6A9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937674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58EB6-7643-4752-9DBD-2A0F2707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6924F-A76E-423C-9F55-25D0DD96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3EECCE-314F-4489-946F-BF8521DEF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4095C5-DC8E-43EC-A7EF-2903F758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DAFDD2-C65C-43D3-B3E7-2E7E97FF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61F404-2761-49A1-A431-023F4AEF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92205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712D3-84AD-462E-8238-EF256ABF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DF7D9-DB4D-471B-B596-A60BF3380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523B98-5C74-4F80-AD1F-C9485777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915906-BA0F-45AA-B1E3-3446223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92EC9A-D648-4D8D-8D61-6BEB335D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46077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6826B-ECD9-4694-AF76-8785B919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46F5A0-77D5-48DF-984B-6F3DC5CC5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8E42B2-474A-4979-81C3-129F85999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F65404-79C6-496F-A5BB-BA68FF2A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B25346-3603-4F07-9AB8-41909FB3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B382DD-D294-45DB-82C6-1F072233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92755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9652-DBD8-4E20-BE17-2AFD3637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411C22-E2B2-4139-9A5E-C06A30696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ABC4F-CA5F-4AD9-96BF-F9AE45E3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90DBA-E177-4545-9230-58E31B6C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82E83-3186-416C-93D7-6212CBD5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758702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D12284-AA78-4D74-A2BA-B0764AB3A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57439C-A57C-4BAB-AC1D-D3622F824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F74D4-DDBD-4905-9621-F19135C3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ECFCE-FE68-4534-8BFE-E694CEA4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850EF-2893-4FBB-9C3B-68DBEF33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41711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00D0B-9E96-4F14-AEA5-9E78EA7D2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846B7C-AE3D-4CDE-8C5D-E4AF814F1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ADEEB8-85C8-4C93-8080-00E0755A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348BA-9E8D-4EEC-BF5A-90347D9B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349F87-3BD7-46EE-BA7F-F43DE6CA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38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D2AB9-0617-4991-B6A2-921F682C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6602F-A136-4B07-A0A8-971CB61F2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A31662-DFBC-49A7-AC01-F7A228F7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47E7F8-44C9-4E97-B7EE-2C2393DF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C7AE4-8FBE-41CF-9572-A9BC3D22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831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CADF1-FBF7-4100-8452-E4F47A18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D010880-0397-4E33-B57E-09BF265C4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CA8FBD-EC0D-409F-8B65-4AE8C4F8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2EEC1-5020-4B22-9B39-40348F1D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7A7967-8F8D-4634-90BF-3EAD8894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780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95559-61EF-4F1C-ADC6-47C721695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D16E9-6E2E-4BAC-B513-E4D9A56BA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BF44FD-2634-412C-B30E-E96BEA20F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161463-3197-42EA-BF92-22465DED7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AE9D9C-52AE-482E-834F-71352DEE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B0562-81DE-40C5-856E-0D754604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5280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39855-A603-4015-AF8C-0723C547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1FAC19-1A6F-4C9C-A84B-2651234C2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5D1FB5-C523-47E5-B616-F53451E3D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B0F8D0-E699-4D19-B1C6-D776DB9F1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73F59F-0A51-44F2-B8F9-78756D847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CB2E7AF-7B7B-470B-873A-256F9860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0C065E0-9977-4F28-9233-57AFAFDE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6ED8E8-B5D5-462D-9B91-9B2E3DDF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122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8BEF24-B336-4C89-8DA5-1BB3BBF8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5D6C88-E5E7-4DB1-889B-153E14C0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1A9F70-BD58-4D34-B578-B17A38D8F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A0F260-CE99-44B6-86F4-7F9A5126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25351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18E68CA-DF87-45E2-ADCC-8F2BD8ED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42EADC8-D459-44A5-BAEC-CDA326B0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D3730-2089-4BA2-9192-AA6AB62A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10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6CC31-8A52-462D-84BA-CB6A6B06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927A4B-EAB6-49C8-998D-C7765B09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4C5A5-A382-4738-A5E6-8D5659EA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0EB91-5537-42C6-AADB-567BA7D1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1F38A-BAE4-4F8B-9FA5-E02BE0B3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39487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C494-618A-46DA-BCF4-8D109B48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E04158-7779-40A1-9984-A9E7D0EC5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15E2DE-0FDB-468F-800F-CE7116D53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1D8611C-9587-48D1-89DE-496CBBE1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31EF3A-58D3-437D-84B7-0F340C7F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7588CD-3F60-46D3-A6F0-A843620C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327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F6202-D62B-494B-881E-7731FA509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778A6A-1320-4EC5-9163-AECB8C595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684D45-A059-4ED0-B98A-51E32506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BCBA04-7FAD-4333-B231-D65CBEC0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175FA7-3249-4C39-A2C7-2FD07D6A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B6DFE5-F912-44B7-9508-488BCED2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38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B1562-0A8C-49FC-A5E1-920AB55A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BBD52E-3778-4E1A-9F67-E1D11BD9E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045750-0B9E-46DC-A5B0-3101CEC6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F7CFB5-346C-4D2C-A0C2-BC15527E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4D8F93-534B-40C7-97C2-0F0F7947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206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4CC08B-C964-474B-8756-6AFC49758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8AE7C5-0732-4B45-A192-280C02322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DDE43A-837A-4A13-A426-7AC317C7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BEE8D9-238E-4764-9848-128B11A8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18D81-7094-4BAD-B278-B17F5789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821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EADAF-3B0C-4E8F-A98E-06417A962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88D838-1E91-48C8-A269-4EF9D2B08F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A7946-6DE1-42C0-B03C-37D2E388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40FF-8EC4-4472-A44A-59CA29A0511C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0F979-383F-4942-81C1-B43AB684F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CFA6F-FAFC-4C34-96C2-E9AF5C3B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196599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712D3-84AD-462E-8238-EF256ABF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ADF7D9-DB4D-471B-B596-A60BF3380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523B98-5C74-4F80-AD1F-C94857770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4B5E-B638-4415-A226-A3632879A6B5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915906-BA0F-45AA-B1E3-3446223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92EC9A-D648-4D8D-8D61-6BEB335D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230508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26CC31-8A52-462D-84BA-CB6A6B06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927A4B-EAB6-49C8-998D-C7765B09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4C5A5-A382-4738-A5E6-8D5659EA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3B5E2-958E-418C-AC31-79D9A93F4C74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80EB91-5537-42C6-AADB-567BA7D18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F1F38A-BAE4-4F8B-9FA5-E02BE0B3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036063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3E694-6DF9-4DFB-A5DC-2398A709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CF40E-3CCC-4D68-9D87-D1BAFE08D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1DAAFF-3892-4561-8315-4730B4F5B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4F01AB-4AF7-4874-9B9A-E5E0B0B7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2DB02-404B-4F07-9DAD-A341220C42C7}" type="datetime1">
              <a:rPr lang="es-ES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76546E-1764-4810-AE7E-2355C203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11E608-22D4-452B-A490-628BEF39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2875969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669D0-D82E-422E-B398-30EA348C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DC02F4-18FC-4C22-BB4C-E4148C244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B69FD9-D896-4D2A-B1E9-95C07F0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5ED29-B2B0-41A9-83DA-8D49406D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870392-9EE9-4B03-ABC7-F13CB1AA5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8C6979-8922-4094-8B54-6E770228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18A44-1AED-4A64-B3CC-F9C6EC3F237D}" type="datetime1">
              <a:rPr lang="es-ES" smtClean="0"/>
              <a:t>19/12/2023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B012AE-E939-4BE8-BE33-61358FB5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852CD6-74F6-4576-8A8D-642FB091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211651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3A698-B6BD-4F79-8BA1-00ECFCE6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090DFA-6293-45A1-AD18-14EB8DFC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836C-EE37-4373-AED1-626F17F7FA24}" type="datetime1">
              <a:rPr lang="es-ES" smtClean="0"/>
              <a:t>19/12/2023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E3C3A0-23D6-433C-BDAC-9AD0E82E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1F76B2-4F0E-4C46-8FF2-3045EBBA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34965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3E694-6DF9-4DFB-A5DC-2398A709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9CF40E-3CCC-4D68-9D87-D1BAFE08D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1DAAFF-3892-4561-8315-4730B4F5B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4F01AB-4AF7-4874-9B9A-E5E0B0B79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76546E-1764-4810-AE7E-2355C203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11E608-22D4-452B-A490-628BEF39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708354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F47239-7FB2-408B-8AF4-EE4563E7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DEE41-A12E-487F-A275-B613CA87282A}" type="datetime1">
              <a:rPr lang="es-ES" smtClean="0"/>
              <a:t>19/12/2023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AF8323-8557-4AB9-9C0F-E70A882B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00FC4B-844D-4EF6-88D1-CA9DF6A9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495464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58EB6-7643-4752-9DBD-2A0F2707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6924F-A76E-423C-9F55-25D0DD96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3EECCE-314F-4489-946F-BF8521DEF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4095C5-DC8E-43EC-A7EF-2903F758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7C081-D58E-457D-A352-70835168B5FF}" type="datetime1">
              <a:rPr lang="es-ES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DAFDD2-C65C-43D3-B3E7-2E7E97FF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61F404-2761-49A1-A431-023F4AEF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4267736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6826B-ECD9-4694-AF76-8785B919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46F5A0-77D5-48DF-984B-6F3DC5CC5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8E42B2-474A-4979-81C3-129F85999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F65404-79C6-496F-A5BB-BA68FF2A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65171-112D-4D55-8522-D45A2AD9D138}" type="datetime1">
              <a:rPr lang="es-ES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B25346-3603-4F07-9AB8-41909FB3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B382DD-D294-45DB-82C6-1F072233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8327457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39652-DBD8-4E20-BE17-2AFD3637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411C22-E2B2-4139-9A5E-C06A30696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ABC4F-CA5F-4AD9-96BF-F9AE45E3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9CF24-D55B-481C-8652-077F71290DE8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90DBA-E177-4545-9230-58E31B6C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82E83-3186-416C-93D7-6212CBD57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20441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4D12284-AA78-4D74-A2BA-B0764AB3A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57439C-A57C-4BAB-AC1D-D3622F824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F74D4-DDBD-4905-9621-F19135C36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0C87-D693-4AF5-896A-293D2331BDC6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ECFCE-FE68-4534-8BFE-E694CEA4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7850EF-2893-4FBB-9C3B-68DBEF33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67622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669D0-D82E-422E-B398-30EA348C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DC02F4-18FC-4C22-BB4C-E4148C244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B69FD9-D896-4D2A-B1E9-95C07F06B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5ED29-B2B0-41A9-83DA-8D49406D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C870392-9EE9-4B03-ABC7-F13CB1AA5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8C6979-8922-4094-8B54-6E770228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DB012AE-E939-4BE8-BE33-61358FB5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4852CD6-74F6-4576-8A8D-642FB091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46617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3A698-B6BD-4F79-8BA1-00ECFCE6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090DFA-6293-45A1-AD18-14EB8DFC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E3C3A0-23D6-433C-BDAC-9AD0E82EF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1F76B2-4F0E-4C46-8FF2-3045EBBA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23410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F47239-7FB2-408B-8AF4-EE4563E7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AF8323-8557-4AB9-9C0F-E70A882B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00FC4B-844D-4EF6-88D1-CA9DF6A9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6796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58EB6-7643-4752-9DBD-2A0F2707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56924F-A76E-423C-9F55-25D0DD96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E3EECCE-314F-4489-946F-BF8521DEF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4095C5-DC8E-43EC-A7EF-2903F758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DAFDD2-C65C-43D3-B3E7-2E7E97FF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61F404-2761-49A1-A431-023F4AEF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7692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6826B-ECD9-4694-AF76-8785B9192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46F5A0-77D5-48DF-984B-6F3DC5CC5F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8E42B2-474A-4979-81C3-129F85999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F65404-79C6-496F-A5BB-BA68FF2A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B25346-3603-4F07-9AB8-41909FB3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B382DD-D294-45DB-82C6-1F072233A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32547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218FBA-B344-46BD-BCA6-D611A2E6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B06EA9-8692-4E1B-B535-7C7ADABF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987DF-0ADF-468E-A246-EFBA5074A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61382-A760-46D9-BC28-91C6427B7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F5970C-5BB9-46ED-9E83-C5FDCD509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4467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218FBA-B344-46BD-BCA6-D611A2E6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B06EA9-8692-4E1B-B535-7C7ADABF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987DF-0ADF-468E-A246-EFBA5074A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A32D3-3E6E-4844-96A4-194F42ABCEF9}" type="datetimeFigureOut">
              <a:rPr lang="es-UY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61382-A760-46D9-BC28-91C6427B7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F5970C-5BB9-46ED-9E83-C5FDCD509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86734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D495D6-055C-4056-AEAB-FDE53E07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DEEB26-4F6B-4BE1-BF9C-6EB30DE16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89EC77-744A-4530-ADF6-DC66B479F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36ADC-6A24-4064-A327-F2A08C79B008}" type="datetimeFigureOut">
              <a:rPr lang="es-ES" smtClean="0"/>
              <a:t>19/12/2023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57352F-8038-4005-AA95-82E577F7D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59CD15-E94F-4880-9512-8D3EF723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E6628-A8E5-4219-B92B-C09F09AF87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38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218FBA-B344-46BD-BCA6-D611A2E6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B06EA9-8692-4E1B-B535-7C7ADABF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7987DF-0ADF-468E-A246-EFBA5074A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6383A-37D2-4BA7-B976-BF930A20CD21}" type="datetime1">
              <a:rPr lang="es-ES" smtClean="0"/>
              <a:t>19/12/2023</a:t>
            </a:fld>
            <a:endParaRPr lang="es-U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61382-A760-46D9-BC28-91C6427B7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F5970C-5BB9-46ED-9E83-C5FDCD509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2345C-9AD1-408D-9C1C-800D8FB30CB0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8185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9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chart" Target="../charts/chart5.xml"/><Relationship Id="rId7" Type="http://schemas.openxmlformats.org/officeDocument/2006/relationships/image" Target="../media/image12.svg"/><Relationship Id="rId12" Type="http://schemas.openxmlformats.org/officeDocument/2006/relationships/image" Target="../media/image6.png"/><Relationship Id="rId17" Type="http://schemas.openxmlformats.org/officeDocument/2006/relationships/image" Target="../media/image20.png"/><Relationship Id="rId2" Type="http://schemas.openxmlformats.org/officeDocument/2006/relationships/image" Target="../media/image8.jpe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jpeg"/><Relationship Id="rId7" Type="http://schemas.openxmlformats.org/officeDocument/2006/relationships/image" Target="../media/image6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chart" Target="../charts/chart8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BB25136-FA27-053A-A0B2-43F94E4F8B9D}"/>
              </a:ext>
            </a:extLst>
          </p:cNvPr>
          <p:cNvSpPr>
            <a:spLocks noChangeAspect="1"/>
          </p:cNvSpPr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203864">
              <a:alpha val="8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AA7DBF6C-2BB4-D800-5470-187ED4860886}"/>
              </a:ext>
            </a:extLst>
          </p:cNvPr>
          <p:cNvSpPr txBox="1"/>
          <p:nvPr/>
        </p:nvSpPr>
        <p:spPr>
          <a:xfrm>
            <a:off x="4781631" y="6272048"/>
            <a:ext cx="26656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19 de Diciembre de 2023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6556417-11ED-AE29-132C-9E0B04BBD10B}"/>
              </a:ext>
            </a:extLst>
          </p:cNvPr>
          <p:cNvSpPr txBox="1"/>
          <p:nvPr/>
        </p:nvSpPr>
        <p:spPr>
          <a:xfrm>
            <a:off x="1838733" y="4452568"/>
            <a:ext cx="851453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s-ES" sz="2800" b="1">
                <a:solidFill>
                  <a:schemeClr val="bg1"/>
                </a:solidFill>
                <a:latin typeface="Century Gothic" panose="020B0502020202020204" pitchFamily="34" charset="0"/>
              </a:rPr>
              <a:t>Monitor Actividad Turística</a:t>
            </a:r>
          </a:p>
          <a:p>
            <a:pPr algn="ctr">
              <a:spcAft>
                <a:spcPts val="300"/>
              </a:spcAft>
            </a:pPr>
            <a:endParaRPr lang="es-ES" sz="7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s-ES" b="1">
                <a:solidFill>
                  <a:schemeClr val="bg1"/>
                </a:solidFill>
                <a:latin typeface="Century Gothic" panose="020B0502020202020204" pitchFamily="34" charset="0"/>
              </a:rPr>
              <a:t>El turismo como motor de desarrollo </a:t>
            </a:r>
          </a:p>
          <a:p>
            <a:pPr algn="ctr">
              <a:spcAft>
                <a:spcPts val="300"/>
              </a:spcAft>
            </a:pPr>
            <a:r>
              <a:rPr lang="es-ES" b="1">
                <a:solidFill>
                  <a:schemeClr val="bg1"/>
                </a:solidFill>
                <a:latin typeface="Century Gothic" panose="020B0502020202020204" pitchFamily="34" charset="0"/>
              </a:rPr>
              <a:t>económico y social del Uruguay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0EC3B0C4-DDC1-D646-9A86-FC3E1E3031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34" y="215509"/>
            <a:ext cx="4473329" cy="447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1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15">
            <a:extLst>
              <a:ext uri="{FF2B5EF4-FFF2-40B4-BE49-F238E27FC236}">
                <a16:creationId xmlns:a16="http://schemas.microsoft.com/office/drawing/2014/main" id="{A19D75C7-DC67-6FF1-CCD5-6AA1C9FEC55F}"/>
              </a:ext>
            </a:extLst>
          </p:cNvPr>
          <p:cNvSpPr txBox="1"/>
          <p:nvPr/>
        </p:nvSpPr>
        <p:spPr>
          <a:xfrm>
            <a:off x="493523" y="6195396"/>
            <a:ext cx="6899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datos brindados por el Ministerio de Turismo.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*Arribos esperados.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Foto de la página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 del Ministerio de Turismo. </a:t>
            </a:r>
          </a:p>
        </p:txBody>
      </p:sp>
      <p:sp>
        <p:nvSpPr>
          <p:cNvPr id="2" name="CuadroTexto 32">
            <a:extLst>
              <a:ext uri="{FF2B5EF4-FFF2-40B4-BE49-F238E27FC236}">
                <a16:creationId xmlns:a16="http://schemas.microsoft.com/office/drawing/2014/main" id="{C7B85A61-6822-3119-8DE3-53501047D3C2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CRUCEROS</a:t>
            </a:r>
          </a:p>
        </p:txBody>
      </p:sp>
      <p:sp>
        <p:nvSpPr>
          <p:cNvPr id="4" name="CuadroTexto 236">
            <a:extLst>
              <a:ext uri="{FF2B5EF4-FFF2-40B4-BE49-F238E27FC236}">
                <a16:creationId xmlns:a16="http://schemas.microsoft.com/office/drawing/2014/main" id="{9971F900-FCDA-4D33-A1A6-0A6097AD5552}"/>
              </a:ext>
            </a:extLst>
          </p:cNvPr>
          <p:cNvSpPr txBox="1"/>
          <p:nvPr/>
        </p:nvSpPr>
        <p:spPr>
          <a:xfrm>
            <a:off x="312739" y="824025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Arribo de cruceros en temporada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0F0B1A6-0727-2557-DF57-1695E7A45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51" y="337144"/>
            <a:ext cx="45719" cy="45719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F753C278-F6BE-02EE-337B-B2B7ACCFB5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021629"/>
              </p:ext>
            </p:extLst>
          </p:nvPr>
        </p:nvGraphicFramePr>
        <p:xfrm>
          <a:off x="356164" y="1217077"/>
          <a:ext cx="6425636" cy="490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upo 6">
            <a:extLst>
              <a:ext uri="{FF2B5EF4-FFF2-40B4-BE49-F238E27FC236}">
                <a16:creationId xmlns:a16="http://schemas.microsoft.com/office/drawing/2014/main" id="{A18AE2FB-52AF-CA60-7AEC-E3D886CF3BFC}"/>
              </a:ext>
            </a:extLst>
          </p:cNvPr>
          <p:cNvGrpSpPr/>
          <p:nvPr/>
        </p:nvGrpSpPr>
        <p:grpSpPr>
          <a:xfrm>
            <a:off x="7124700" y="1498597"/>
            <a:ext cx="5757099" cy="4285436"/>
            <a:chOff x="7124700" y="1498597"/>
            <a:chExt cx="5757099" cy="4285436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0CB951F-5CFA-601B-D838-1AC74D5A3310}"/>
                </a:ext>
              </a:extLst>
            </p:cNvPr>
            <p:cNvSpPr/>
            <p:nvPr/>
          </p:nvSpPr>
          <p:spPr>
            <a:xfrm rot="16200000">
              <a:off x="8955499" y="-332202"/>
              <a:ext cx="2095501" cy="5757099"/>
            </a:xfrm>
            <a:prstGeom prst="rect">
              <a:avLst/>
            </a:prstGeom>
            <a:solidFill>
              <a:schemeClr val="bg1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8ACAC3EB-5373-0A86-F3FC-4FA893280DB4}"/>
                </a:ext>
              </a:extLst>
            </p:cNvPr>
            <p:cNvSpPr txBox="1"/>
            <p:nvPr/>
          </p:nvSpPr>
          <p:spPr>
            <a:xfrm>
              <a:off x="7560297" y="1674347"/>
              <a:ext cx="4300939" cy="1734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310 mil </a:t>
              </a: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personas</a:t>
              </a:r>
              <a:r>
                <a:rPr kumimoji="0" lang="es-ES" sz="2000" b="1" i="0" u="none" strike="noStrike" kern="1200" cap="none" spc="0" normalizeH="0" baseline="0" noProof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desembarcaron en Uruguay en 2022-2023 </a:t>
              </a:r>
              <a:r>
                <a:rPr lang="es-ES" sz="16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 </a:t>
              </a: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gastaron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400" b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casi USD 16 millones,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récord para la última década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60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2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(40% brasileros, 24% argentinos, 22% norteamericanos)</a:t>
              </a: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6FCE8DAF-542D-E9DE-2311-E02E0E6C36EC}"/>
                </a:ext>
              </a:extLst>
            </p:cNvPr>
            <p:cNvSpPr/>
            <p:nvPr/>
          </p:nvSpPr>
          <p:spPr>
            <a:xfrm rot="16200000">
              <a:off x="8955499" y="1857733"/>
              <a:ext cx="2095501" cy="5757099"/>
            </a:xfrm>
            <a:prstGeom prst="rect">
              <a:avLst/>
            </a:prstGeom>
            <a:solidFill>
              <a:schemeClr val="bg1">
                <a:lumMod val="7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060A60DD-547F-6E72-B37C-10188CBB8B13}"/>
                </a:ext>
              </a:extLst>
            </p:cNvPr>
            <p:cNvSpPr txBox="1"/>
            <p:nvPr/>
          </p:nvSpPr>
          <p:spPr>
            <a:xfrm>
              <a:off x="7353302" y="3967977"/>
              <a:ext cx="4507934" cy="139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Para la temporada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2023-2024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lang="es-ES" sz="16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se espera una </a:t>
              </a:r>
              <a:r>
                <a:rPr kumimoji="0" lang="es-ES" sz="2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mayor llegada de cruceros,</a:t>
              </a:r>
              <a:r>
                <a:rPr kumimoji="0" lang="es-ES" sz="2200" b="1" i="0" u="none" strike="noStrike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s-ES" sz="16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 </a:t>
              </a:r>
              <a:r>
                <a:rPr lang="es-ES" sz="16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mejoras de infraestructura para mejorar recibimiento de barcos</a:t>
              </a:r>
              <a:endParaRPr lang="en-US" sz="1600" b="1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Imagen 1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5A76E33-05F2-D32A-202E-F45CB040D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2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bg2">
              <a:lumMod val="10000"/>
              <a:alpha val="8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aralelogramo 35">
            <a:extLst>
              <a:ext uri="{FF2B5EF4-FFF2-40B4-BE49-F238E27FC236}">
                <a16:creationId xmlns:a16="http://schemas.microsoft.com/office/drawing/2014/main" id="{2F4975BD-BCBA-A109-A924-07FB3C8D6536}"/>
              </a:ext>
            </a:extLst>
          </p:cNvPr>
          <p:cNvSpPr/>
          <p:nvPr/>
        </p:nvSpPr>
        <p:spPr>
          <a:xfrm>
            <a:off x="312740" y="1381841"/>
            <a:ext cx="7935686" cy="4612616"/>
          </a:xfrm>
          <a:prstGeom prst="parallelogram">
            <a:avLst>
              <a:gd name="adj" fmla="val 0"/>
            </a:avLst>
          </a:prstGeom>
          <a:solidFill>
            <a:schemeClr val="accent3">
              <a:lumMod val="20000"/>
              <a:lumOff val="80000"/>
              <a:alpha val="1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 hidden="1">
            <a:extLst>
              <a:ext uri="{FF2B5EF4-FFF2-40B4-BE49-F238E27FC236}">
                <a16:creationId xmlns:a16="http://schemas.microsoft.com/office/drawing/2014/main" id="{83AE0DA0-1420-C2CA-804F-319C21E9B278}"/>
              </a:ext>
            </a:extLst>
          </p:cNvPr>
          <p:cNvGraphicFramePr>
            <a:graphicFrameLocks/>
          </p:cNvGraphicFramePr>
          <p:nvPr/>
        </p:nvGraphicFramePr>
        <p:xfrm>
          <a:off x="462477" y="1330293"/>
          <a:ext cx="6766997" cy="492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CuadroTexto 32">
            <a:extLst>
              <a:ext uri="{FF2B5EF4-FFF2-40B4-BE49-F238E27FC236}">
                <a16:creationId xmlns:a16="http://schemas.microsoft.com/office/drawing/2014/main" id="{12553E7E-3998-B66A-8CE7-6348ED6A4C57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TURISMO INTERNO 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3EE6BBB1-E067-BBDA-8E20-5D6AA6CF8F41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</a:t>
            </a: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incluye </a:t>
            </a:r>
            <a:r>
              <a:rPr lang="es-419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vehículos </a:t>
            </a:r>
            <a:r>
              <a:rPr kumimoji="0" lang="es-419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exentos de pago.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Corporación Vial del Uruguay (CVU).</a:t>
            </a:r>
          </a:p>
        </p:txBody>
      </p:sp>
      <p:sp>
        <p:nvSpPr>
          <p:cNvPr id="14" name="CuadroTexto 236">
            <a:extLst>
              <a:ext uri="{FF2B5EF4-FFF2-40B4-BE49-F238E27FC236}">
                <a16:creationId xmlns:a16="http://schemas.microsoft.com/office/drawing/2014/main" id="{B6F53841-6E0F-6238-83C5-96B36DA44823}"/>
              </a:ext>
            </a:extLst>
          </p:cNvPr>
          <p:cNvSpPr txBox="1"/>
          <p:nvPr/>
        </p:nvSpPr>
        <p:spPr>
          <a:xfrm>
            <a:off x="415783" y="1838182"/>
            <a:ext cx="7729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Tr</a:t>
            </a:r>
            <a:r>
              <a:rPr lang="es-ES" sz="2000" b="1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ánsitos</a:t>
            </a:r>
            <a:r>
              <a:rPr lang="es-ES" sz="2000" b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por peaje en los últimos 12 meses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noviembre, para autos, camionetas y ómnibus de más de 25 pasajeros</a:t>
            </a:r>
            <a:endParaRPr kumimoji="0" lang="es-ES" sz="2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27E55D6F-1DFA-5287-A511-7726E1518DC0}"/>
              </a:ext>
            </a:extLst>
          </p:cNvPr>
          <p:cNvSpPr/>
          <p:nvPr/>
        </p:nvSpPr>
        <p:spPr>
          <a:xfrm>
            <a:off x="3311439" y="6918653"/>
            <a:ext cx="12285613" cy="1271146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3" name="Tabla 32">
            <a:extLst>
              <a:ext uri="{FF2B5EF4-FFF2-40B4-BE49-F238E27FC236}">
                <a16:creationId xmlns:a16="http://schemas.microsoft.com/office/drawing/2014/main" id="{D0B3DC5C-19EA-3A9B-BC39-988B264A9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384099"/>
              </p:ext>
            </p:extLst>
          </p:nvPr>
        </p:nvGraphicFramePr>
        <p:xfrm>
          <a:off x="967803" y="2916785"/>
          <a:ext cx="6327335" cy="254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467">
                  <a:extLst>
                    <a:ext uri="{9D8B030D-6E8A-4147-A177-3AD203B41FA5}">
                      <a16:colId xmlns:a16="http://schemas.microsoft.com/office/drawing/2014/main" val="2868596745"/>
                    </a:ext>
                  </a:extLst>
                </a:gridCol>
                <a:gridCol w="1265467">
                  <a:extLst>
                    <a:ext uri="{9D8B030D-6E8A-4147-A177-3AD203B41FA5}">
                      <a16:colId xmlns:a16="http://schemas.microsoft.com/office/drawing/2014/main" val="1676742602"/>
                    </a:ext>
                  </a:extLst>
                </a:gridCol>
                <a:gridCol w="1265467">
                  <a:extLst>
                    <a:ext uri="{9D8B030D-6E8A-4147-A177-3AD203B41FA5}">
                      <a16:colId xmlns:a16="http://schemas.microsoft.com/office/drawing/2014/main" val="1375418390"/>
                    </a:ext>
                  </a:extLst>
                </a:gridCol>
                <a:gridCol w="1265467">
                  <a:extLst>
                    <a:ext uri="{9D8B030D-6E8A-4147-A177-3AD203B41FA5}">
                      <a16:colId xmlns:a16="http://schemas.microsoft.com/office/drawing/2014/main" val="3460068342"/>
                    </a:ext>
                  </a:extLst>
                </a:gridCol>
                <a:gridCol w="1265467">
                  <a:extLst>
                    <a:ext uri="{9D8B030D-6E8A-4147-A177-3AD203B41FA5}">
                      <a16:colId xmlns:a16="http://schemas.microsoft.com/office/drawing/2014/main" val="302104861"/>
                    </a:ext>
                  </a:extLst>
                </a:gridCol>
              </a:tblGrid>
              <a:tr h="572753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Pando</a:t>
                      </a:r>
                      <a:endParaRPr lang="es-419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Solís</a:t>
                      </a:r>
                      <a:endParaRPr lang="es-419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Garzón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Queguay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5943045"/>
                  </a:ext>
                </a:extLst>
              </a:tr>
              <a:tr h="988587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</a:t>
                      </a: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vs 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-11%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-17%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628773"/>
                  </a:ext>
                </a:extLst>
              </a:tr>
              <a:tr h="988587"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</a:t>
                      </a:r>
                    </a:p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vs 2019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-1%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-23%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-26%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703510"/>
                  </a:ext>
                </a:extLst>
              </a:tr>
            </a:tbl>
          </a:graphicData>
        </a:graphic>
      </p:graphicFrame>
      <p:sp>
        <p:nvSpPr>
          <p:cNvPr id="38" name="CuadroTexto 37">
            <a:extLst>
              <a:ext uri="{FF2B5EF4-FFF2-40B4-BE49-F238E27FC236}">
                <a16:creationId xmlns:a16="http://schemas.microsoft.com/office/drawing/2014/main" id="{A82EA82E-1128-7926-8A69-5FB14D918089}"/>
              </a:ext>
            </a:extLst>
          </p:cNvPr>
          <p:cNvSpPr txBox="1"/>
          <p:nvPr/>
        </p:nvSpPr>
        <p:spPr>
          <a:xfrm>
            <a:off x="8572882" y="3379825"/>
            <a:ext cx="3231543" cy="2718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kumimoji="0" lang="es-419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Los 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destinos de </a:t>
            </a:r>
            <a:r>
              <a:rPr kumimoji="0" lang="es-419" sz="1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Maldonado </a:t>
            </a:r>
            <a:r>
              <a:rPr kumimoji="0" lang="es-419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recuperaron el flujo</a:t>
            </a:r>
            <a:r>
              <a:rPr kumimoji="0" lang="es-419" sz="16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s-419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mientras </a:t>
            </a:r>
            <a:r>
              <a:rPr kumimoji="0" lang="es-419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qu</a:t>
            </a:r>
            <a:r>
              <a:rPr lang="es-419" sz="160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 </a:t>
            </a:r>
            <a:r>
              <a:rPr lang="es-419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destinos de</a:t>
            </a:r>
            <a:r>
              <a:rPr lang="es-419" b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s-419" b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Rocha y Salto </a:t>
            </a:r>
            <a:r>
              <a:rPr lang="es-419" sz="16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están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419" sz="2000" b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peor que en 2022 </a:t>
            </a:r>
            <a:r>
              <a:rPr lang="es-419" sz="16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y</a:t>
            </a:r>
            <a:r>
              <a:rPr lang="es-419" b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s-419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significativamente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419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por debajo </a:t>
            </a:r>
            <a:r>
              <a:rPr lang="es-419" sz="16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de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419" sz="16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la</a:t>
            </a:r>
            <a:r>
              <a:rPr lang="es-419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prepandemia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8361474-1609-BECF-375C-CE8F3E35FD2B}"/>
              </a:ext>
            </a:extLst>
          </p:cNvPr>
          <p:cNvGrpSpPr/>
          <p:nvPr/>
        </p:nvGrpSpPr>
        <p:grpSpPr>
          <a:xfrm>
            <a:off x="8636001" y="1297105"/>
            <a:ext cx="3168426" cy="1877895"/>
            <a:chOff x="8636001" y="1297105"/>
            <a:chExt cx="3168426" cy="1877895"/>
          </a:xfrm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E8BAEE0-2584-C412-5AA3-A62E9DCC7980}"/>
                </a:ext>
              </a:extLst>
            </p:cNvPr>
            <p:cNvSpPr txBox="1"/>
            <p:nvPr/>
          </p:nvSpPr>
          <p:spPr>
            <a:xfrm>
              <a:off x="8903489" y="1297105"/>
              <a:ext cx="2900938" cy="1762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Sumando los cuatro peajes, el flujo </a:t>
              </a:r>
              <a:r>
                <a:rPr lang="es-419" sz="16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fue</a:t>
              </a:r>
              <a:r>
                <a:rPr kumimoji="0" lang="es-419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419" sz="2400" b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3% inferior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419" b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 un año atrás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419" sz="1600" b="1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y</a:t>
              </a:r>
              <a:r>
                <a:rPr lang="es-419" sz="160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s-419" sz="1600" b="1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1% menor que en 2019</a:t>
              </a:r>
              <a:endParaRPr lang="es-419" sz="14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D74CCB3C-6D29-8F05-C09F-F8C98E27EF3C}"/>
                </a:ext>
              </a:extLst>
            </p:cNvPr>
            <p:cNvCxnSpPr>
              <a:cxnSpLocks/>
            </p:cNvCxnSpPr>
            <p:nvPr/>
          </p:nvCxnSpPr>
          <p:spPr>
            <a:xfrm>
              <a:off x="8636001" y="3175000"/>
              <a:ext cx="3168424" cy="0"/>
            </a:xfrm>
            <a:prstGeom prst="line">
              <a:avLst/>
            </a:prstGeom>
            <a:ln w="25400">
              <a:solidFill>
                <a:schemeClr val="accent3">
                  <a:alpha val="8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017B773-F291-C45B-A967-7B116F5F4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1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2">
            <a:extLst>
              <a:ext uri="{FF2B5EF4-FFF2-40B4-BE49-F238E27FC236}">
                <a16:creationId xmlns:a16="http://schemas.microsoft.com/office/drawing/2014/main" id="{2BF6F588-6853-A7EB-A41A-E1D6011FFCCE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TURISMO RECEPTIVO Y EMISIVO</a:t>
            </a:r>
          </a:p>
        </p:txBody>
      </p:sp>
      <p:sp>
        <p:nvSpPr>
          <p:cNvPr id="11" name="CuadroTexto 15">
            <a:extLst>
              <a:ext uri="{FF2B5EF4-FFF2-40B4-BE49-F238E27FC236}">
                <a16:creationId xmlns:a16="http://schemas.microsoft.com/office/drawing/2014/main" id="{E5CB6F10-1DF4-29AA-11CB-9A66674F2CBE}"/>
              </a:ext>
            </a:extLst>
          </p:cNvPr>
          <p:cNvSpPr txBox="1"/>
          <p:nvPr/>
        </p:nvSpPr>
        <p:spPr>
          <a:xfrm>
            <a:off x="493522" y="5475453"/>
            <a:ext cx="8999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A3E01E7-5CEE-9447-9154-A18EC98997A4}"/>
              </a:ext>
            </a:extLst>
          </p:cNvPr>
          <p:cNvGrpSpPr/>
          <p:nvPr/>
        </p:nvGrpSpPr>
        <p:grpSpPr>
          <a:xfrm>
            <a:off x="9220200" y="1722922"/>
            <a:ext cx="3061635" cy="4266299"/>
            <a:chOff x="9220200" y="1722922"/>
            <a:chExt cx="3061635" cy="4266299"/>
          </a:xfrm>
        </p:grpSpPr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id="{B51047A1-25E9-8A5E-4FCB-4D1DA2ABFD72}"/>
                </a:ext>
              </a:extLst>
            </p:cNvPr>
            <p:cNvSpPr/>
            <p:nvPr/>
          </p:nvSpPr>
          <p:spPr>
            <a:xfrm>
              <a:off x="9220200" y="1722922"/>
              <a:ext cx="3061635" cy="3657600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C8DFB20B-118E-E572-355B-54FA5AC1EA4F}"/>
                </a:ext>
              </a:extLst>
            </p:cNvPr>
            <p:cNvSpPr txBox="1"/>
            <p:nvPr/>
          </p:nvSpPr>
          <p:spPr>
            <a:xfrm>
              <a:off x="9316882" y="2065070"/>
              <a:ext cx="2608417" cy="39241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Primer año </a:t>
              </a:r>
              <a:r>
                <a:rPr lang="es-ES" sz="2000" b="1" dirty="0">
                  <a:solidFill>
                    <a:srgbClr val="FFC000">
                      <a:lumMod val="40000"/>
                      <a:lumOff val="60000"/>
                    </a:srgb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           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con saldo neto turístico negativo,    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con gastos de uruguayos en el exterior en niveles máximos.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s-ES" sz="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20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Con perspectivas de revertirse               </a:t>
              </a:r>
              <a:r>
                <a:rPr lang="es-ES" sz="16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para el año que viene.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lang="es-ES" sz="16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endParaRPr kumimoji="0" lang="es-UY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575D9CE-E87D-4D38-4405-3E27B2C4F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605450"/>
              </p:ext>
            </p:extLst>
          </p:nvPr>
        </p:nvGraphicFramePr>
        <p:xfrm>
          <a:off x="426882" y="1302801"/>
          <a:ext cx="8412318" cy="5012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15">
            <a:extLst>
              <a:ext uri="{FF2B5EF4-FFF2-40B4-BE49-F238E27FC236}">
                <a16:creationId xmlns:a16="http://schemas.microsoft.com/office/drawing/2014/main" id="{EE18BC2B-7AB8-BB6E-70B2-7655846799DA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datos del Ministerio de Turismo y Dirección Nacional de Migración.</a:t>
            </a: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9C7BD6F-9251-059E-34EF-F619AE422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5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3">
            <a:extLst>
              <a:ext uri="{FF2B5EF4-FFF2-40B4-BE49-F238E27FC236}">
                <a16:creationId xmlns:a16="http://schemas.microsoft.com/office/drawing/2014/main" id="{2A308EF5-D5D7-BF20-96C7-37F374C637B8}"/>
              </a:ext>
            </a:extLst>
          </p:cNvPr>
          <p:cNvSpPr/>
          <p:nvPr/>
        </p:nvSpPr>
        <p:spPr>
          <a:xfrm>
            <a:off x="-677" y="0"/>
            <a:ext cx="12192677" cy="6862355"/>
          </a:xfrm>
          <a:prstGeom prst="rect">
            <a:avLst/>
          </a:prstGeom>
          <a:solidFill>
            <a:srgbClr val="203864">
              <a:alpha val="82000"/>
            </a:srgbClr>
          </a:solidFill>
          <a:ln>
            <a:noFill/>
          </a:ln>
        </p:spPr>
        <p:txBody>
          <a:bodyPr vert="horz" lIns="468000" tIns="756000" rIns="360000" bIns="360000" numCol="1" spcCol="72000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4AE007-F941-2850-A940-6D476966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47" y="164984"/>
            <a:ext cx="951105" cy="936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334BA9-4C67-4CD5-3A4D-1ED54C10E59C}"/>
              </a:ext>
            </a:extLst>
          </p:cNvPr>
          <p:cNvSpPr txBox="1"/>
          <p:nvPr/>
        </p:nvSpPr>
        <p:spPr>
          <a:xfrm>
            <a:off x="815234" y="4659411"/>
            <a:ext cx="52807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03864"/>
                </a:highlight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EMPLEO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03864"/>
                </a:highlight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EN EL TURISMO</a:t>
            </a:r>
          </a:p>
        </p:txBody>
      </p:sp>
    </p:spTree>
    <p:extLst>
      <p:ext uri="{BB962C8B-B14F-4D97-AF65-F5344CB8AC3E}">
        <p14:creationId xmlns:p14="http://schemas.microsoft.com/office/powerpoint/2010/main" val="97518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32">
            <a:extLst>
              <a:ext uri="{FF2B5EF4-FFF2-40B4-BE49-F238E27FC236}">
                <a16:creationId xmlns:a16="http://schemas.microsoft.com/office/drawing/2014/main" id="{F6E7DB68-7D28-D65D-A00D-3D18E705E66A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EMPLEO VINCULADO AL TURISMO </a:t>
            </a:r>
          </a:p>
        </p:txBody>
      </p:sp>
      <p:sp>
        <p:nvSpPr>
          <p:cNvPr id="6" name="CuadroTexto 236">
            <a:extLst>
              <a:ext uri="{FF2B5EF4-FFF2-40B4-BE49-F238E27FC236}">
                <a16:creationId xmlns:a16="http://schemas.microsoft.com/office/drawing/2014/main" id="{2341918E-D268-23FC-8174-F81323EB3A4E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Estimación CERES</a:t>
            </a:r>
          </a:p>
        </p:txBody>
      </p:sp>
      <p:sp>
        <p:nvSpPr>
          <p:cNvPr id="89" name="CuadroTexto 15">
            <a:extLst>
              <a:ext uri="{FF2B5EF4-FFF2-40B4-BE49-F238E27FC236}">
                <a16:creationId xmlns:a16="http://schemas.microsoft.com/office/drawing/2014/main" id="{1645340D-FBDB-EA7C-D826-1521A57488DE}"/>
              </a:ext>
            </a:extLst>
          </p:cNvPr>
          <p:cNvSpPr txBox="1"/>
          <p:nvPr/>
        </p:nvSpPr>
        <p:spPr>
          <a:xfrm>
            <a:off x="2109941" y="6458197"/>
            <a:ext cx="8273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90" name="Gráfico 89">
            <a:extLst>
              <a:ext uri="{FF2B5EF4-FFF2-40B4-BE49-F238E27FC236}">
                <a16:creationId xmlns:a16="http://schemas.microsoft.com/office/drawing/2014/main" id="{4126D4BB-B5D7-D6AF-5CDC-59212197CD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6150511"/>
              </p:ext>
            </p:extLst>
          </p:nvPr>
        </p:nvGraphicFramePr>
        <p:xfrm>
          <a:off x="533763" y="1821578"/>
          <a:ext cx="5010422" cy="412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" name="CuadroTexto 90">
            <a:extLst>
              <a:ext uri="{FF2B5EF4-FFF2-40B4-BE49-F238E27FC236}">
                <a16:creationId xmlns:a16="http://schemas.microsoft.com/office/drawing/2014/main" id="{9462F3D9-6676-88F8-6717-22D7BA272959}"/>
              </a:ext>
            </a:extLst>
          </p:cNvPr>
          <p:cNvSpPr txBox="1"/>
          <p:nvPr/>
        </p:nvSpPr>
        <p:spPr>
          <a:xfrm>
            <a:off x="926618" y="2619660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119.300</a:t>
            </a:r>
            <a:endParaRPr kumimoji="0" lang="es-UY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B047FB3E-5CB0-29E8-A560-A5646FF777A7}"/>
              </a:ext>
            </a:extLst>
          </p:cNvPr>
          <p:cNvSpPr txBox="1"/>
          <p:nvPr/>
        </p:nvSpPr>
        <p:spPr>
          <a:xfrm>
            <a:off x="1676433" y="2619660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119.000</a:t>
            </a:r>
            <a:endParaRPr kumimoji="0" lang="es-UY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4DC68FEB-05B9-C3F8-7768-A675D73706AC}"/>
              </a:ext>
            </a:extLst>
          </p:cNvPr>
          <p:cNvSpPr txBox="1"/>
          <p:nvPr/>
        </p:nvSpPr>
        <p:spPr>
          <a:xfrm>
            <a:off x="2433407" y="2405961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121.500</a:t>
            </a:r>
            <a:endParaRPr kumimoji="0" lang="es-UY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52224382-EB5C-FB36-7C3A-CF898DA5EE49}"/>
              </a:ext>
            </a:extLst>
          </p:cNvPr>
          <p:cNvSpPr txBox="1"/>
          <p:nvPr/>
        </p:nvSpPr>
        <p:spPr>
          <a:xfrm>
            <a:off x="3172270" y="2243124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123.200</a:t>
            </a:r>
            <a:endParaRPr kumimoji="0" lang="es-UY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E972C89D-10B9-C4A8-8307-B1AB5AA9C0F4}"/>
              </a:ext>
            </a:extLst>
          </p:cNvPr>
          <p:cNvSpPr txBox="1"/>
          <p:nvPr/>
        </p:nvSpPr>
        <p:spPr>
          <a:xfrm>
            <a:off x="3936801" y="3428362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104.400</a:t>
            </a:r>
            <a:endParaRPr kumimoji="0" lang="es-UY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FAF1FF5-BD92-CFBF-847E-77E4DB7552A5}"/>
              </a:ext>
            </a:extLst>
          </p:cNvPr>
          <p:cNvSpPr txBox="1"/>
          <p:nvPr/>
        </p:nvSpPr>
        <p:spPr>
          <a:xfrm>
            <a:off x="264888" y="1544579"/>
            <a:ext cx="53141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Cantidad de personas y % del empleo total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558BC3-B2E3-292E-C6F6-CD26FCF85E69}"/>
              </a:ext>
            </a:extLst>
          </p:cNvPr>
          <p:cNvSpPr txBox="1"/>
          <p:nvPr/>
        </p:nvSpPr>
        <p:spPr>
          <a:xfrm>
            <a:off x="4697849" y="3203082"/>
            <a:ext cx="16422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109.</a:t>
            </a:r>
            <a:r>
              <a:rPr kumimoji="0" lang="es-UY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400</a:t>
            </a:r>
            <a:endParaRPr kumimoji="0" lang="es-E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E6A5B0E-7AF0-6D79-1804-76DF6B0A6AF1}"/>
              </a:ext>
            </a:extLst>
          </p:cNvPr>
          <p:cNvGrpSpPr/>
          <p:nvPr/>
        </p:nvGrpSpPr>
        <p:grpSpPr>
          <a:xfrm>
            <a:off x="6115987" y="1444296"/>
            <a:ext cx="5656913" cy="4503551"/>
            <a:chOff x="6115987" y="1444296"/>
            <a:chExt cx="5656913" cy="4503551"/>
          </a:xfrm>
        </p:grpSpPr>
        <p:sp>
          <p:nvSpPr>
            <p:cNvPr id="8" name="Paralelogramo 7">
              <a:extLst>
                <a:ext uri="{FF2B5EF4-FFF2-40B4-BE49-F238E27FC236}">
                  <a16:creationId xmlns:a16="http://schemas.microsoft.com/office/drawing/2014/main" id="{E68B0DF2-0B89-C4C6-5BA5-F4070FE676B5}"/>
                </a:ext>
              </a:extLst>
            </p:cNvPr>
            <p:cNvSpPr/>
            <p:nvPr/>
          </p:nvSpPr>
          <p:spPr>
            <a:xfrm>
              <a:off x="6115987" y="1444296"/>
              <a:ext cx="5656913" cy="4503551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  <a:alpha val="1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30315A1-AE98-71E7-A9E0-C900A4E5F230}"/>
                </a:ext>
              </a:extLst>
            </p:cNvPr>
            <p:cNvSpPr txBox="1"/>
            <p:nvPr/>
          </p:nvSpPr>
          <p:spPr>
            <a:xfrm>
              <a:off x="7743606" y="2690596"/>
              <a:ext cx="1565364" cy="176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-11%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Empleo turístico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7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F019E97-791D-F38B-5365-6980951F2035}"/>
                </a:ext>
              </a:extLst>
            </p:cNvPr>
            <p:cNvSpPr txBox="1"/>
            <p:nvPr/>
          </p:nvSpPr>
          <p:spPr>
            <a:xfrm>
              <a:off x="6980614" y="1907171"/>
              <a:ext cx="17444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2022 vs 2019</a:t>
              </a:r>
              <a:endParaRPr kumimoji="0" lang="es-UY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E6EB8EF-B386-5088-0BF1-C0B7F995E6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56264" y="2340003"/>
              <a:ext cx="1563861" cy="0"/>
            </a:xfrm>
            <a:prstGeom prst="line">
              <a:avLst/>
            </a:prstGeom>
            <a:ln w="22225" cap="rnd">
              <a:solidFill>
                <a:schemeClr val="accent3">
                  <a:alpha val="65000"/>
                </a:schemeClr>
              </a:solidFill>
              <a:prstDash val="solid"/>
              <a:round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9F4F8952-3DA3-DB92-505A-0D7696B314E3}"/>
                </a:ext>
              </a:extLst>
            </p:cNvPr>
            <p:cNvSpPr txBox="1"/>
            <p:nvPr/>
          </p:nvSpPr>
          <p:spPr>
            <a:xfrm>
              <a:off x="9534046" y="1933571"/>
              <a:ext cx="1955419" cy="2356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 pesar del nivel de actividad y problemas de rentabilidad,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b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el empleo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b="1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turístico mostró gran resiliencia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UY" sz="1100" b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UY" sz="2400" b="1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953EF39-7C5E-D7C3-8A37-97FBF00167AA}"/>
                </a:ext>
              </a:extLst>
            </p:cNvPr>
            <p:cNvSpPr txBox="1"/>
            <p:nvPr/>
          </p:nvSpPr>
          <p:spPr>
            <a:xfrm>
              <a:off x="6614187" y="2696031"/>
              <a:ext cx="1223743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-35%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PBI Turístico</a:t>
              </a:r>
            </a:p>
          </p:txBody>
        </p:sp>
      </p:grpSp>
      <p:sp>
        <p:nvSpPr>
          <p:cNvPr id="10" name="CuadroTexto 15">
            <a:extLst>
              <a:ext uri="{FF2B5EF4-FFF2-40B4-BE49-F238E27FC236}">
                <a16:creationId xmlns:a16="http://schemas.microsoft.com/office/drawing/2014/main" id="{DF23AC5C-62BB-AA2A-44C3-82450731A3C5}"/>
              </a:ext>
            </a:extLst>
          </p:cNvPr>
          <p:cNvSpPr txBox="1"/>
          <p:nvPr/>
        </p:nvSpPr>
        <p:spPr>
          <a:xfrm>
            <a:off x="493523" y="6062046"/>
            <a:ext cx="1108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Encuesta Continua de Hogares (INE).</a:t>
            </a:r>
          </a:p>
          <a:p>
            <a:pPr defTabSz="891865"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El Ministerio de Turismo realiza su cálculo en base a los puestos de trabajo, mientras que CERES realiza su estimación en base a las personas empleadas. El empleo turístico se define como el empleo en los sectores de la economía vinculados al turismo, esta clasificación se realiza en base a los criterios de la Organización Mundial del Turismo (OMT).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BBF85AB-7789-B08C-1BF7-7D751F669C9E}"/>
              </a:ext>
            </a:extLst>
          </p:cNvPr>
          <p:cNvGrpSpPr/>
          <p:nvPr/>
        </p:nvGrpSpPr>
        <p:grpSpPr>
          <a:xfrm>
            <a:off x="6272583" y="4066068"/>
            <a:ext cx="5309454" cy="1749917"/>
            <a:chOff x="6272583" y="4066068"/>
            <a:chExt cx="5309454" cy="1749917"/>
          </a:xfrm>
        </p:grpSpPr>
        <p:sp>
          <p:nvSpPr>
            <p:cNvPr id="15" name="Paralelogramo 14">
              <a:extLst>
                <a:ext uri="{FF2B5EF4-FFF2-40B4-BE49-F238E27FC236}">
                  <a16:creationId xmlns:a16="http://schemas.microsoft.com/office/drawing/2014/main" id="{BDFFEFA7-96CE-367E-0B1B-21FF6CB91B5A}"/>
                </a:ext>
              </a:extLst>
            </p:cNvPr>
            <p:cNvSpPr/>
            <p:nvPr/>
          </p:nvSpPr>
          <p:spPr>
            <a:xfrm>
              <a:off x="6272583" y="4066068"/>
              <a:ext cx="5309454" cy="1743034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  <a:alpha val="1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BB0F8E6-8AB5-3977-9179-952E13ECEE63}"/>
                </a:ext>
              </a:extLst>
            </p:cNvPr>
            <p:cNvSpPr txBox="1"/>
            <p:nvPr/>
          </p:nvSpPr>
          <p:spPr>
            <a:xfrm>
              <a:off x="6477000" y="4253441"/>
              <a:ext cx="4999765" cy="15625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4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¿Por qué es importante impulsar el empleo turístico?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UY" sz="14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4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Por el </a:t>
              </a:r>
              <a:r>
                <a:rPr lang="es-UY" sz="14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tipo de empleo </a:t>
              </a:r>
              <a:r>
                <a:rPr lang="es-UY" sz="140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que ofrece, un empleo que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abre puertas y da oportunidades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6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más allá de la edad y el nivel educativo</a:t>
              </a:r>
            </a:p>
            <a:p>
              <a:pPr marL="0" marR="0" lvl="0" indent="0" algn="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UY" sz="14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6" name="Imagen 1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FFE6D8B-B8B8-D6B4-1181-BF84D1310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201087" cy="685800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15">
            <a:extLst>
              <a:ext uri="{FF2B5EF4-FFF2-40B4-BE49-F238E27FC236}">
                <a16:creationId xmlns:a16="http://schemas.microsoft.com/office/drawing/2014/main" id="{278E6AD1-E742-081D-C56F-BBD0980090B1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Encuesta Continua de Hogares 2022 (INE).</a:t>
            </a: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4970E0CF-5870-8720-655C-125B646B1D88}"/>
              </a:ext>
            </a:extLst>
          </p:cNvPr>
          <p:cNvSpPr/>
          <p:nvPr/>
        </p:nvSpPr>
        <p:spPr>
          <a:xfrm>
            <a:off x="7954576" y="1313000"/>
            <a:ext cx="4378333" cy="503686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B4225A-7730-C387-CB17-599649551F3C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prstClr val="white"/>
                </a:solidFill>
                <a:latin typeface="Century Gothic" panose="020B0502020202020204" pitchFamily="34" charset="0"/>
              </a:rPr>
              <a:t>EMPLEO QUE ABRE PUERTAS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CuadroTexto 236">
            <a:extLst>
              <a:ext uri="{FF2B5EF4-FFF2-40B4-BE49-F238E27FC236}">
                <a16:creationId xmlns:a16="http://schemas.microsoft.com/office/drawing/2014/main" id="{6358C1DE-631F-6116-44E8-42ECB6C2926E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edad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F4FAC03-0607-F9C7-8373-20A0DFD0D0A4}"/>
              </a:ext>
            </a:extLst>
          </p:cNvPr>
          <p:cNvGrpSpPr/>
          <p:nvPr/>
        </p:nvGrpSpPr>
        <p:grpSpPr>
          <a:xfrm>
            <a:off x="381722" y="1313001"/>
            <a:ext cx="7263678" cy="4921343"/>
            <a:chOff x="5093422" y="1427301"/>
            <a:chExt cx="6801966" cy="4921343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2EF6005-68AB-C278-747B-BAC5CA7C679C}"/>
                </a:ext>
              </a:extLst>
            </p:cNvPr>
            <p:cNvSpPr txBox="1"/>
            <p:nvPr/>
          </p:nvSpPr>
          <p:spPr>
            <a:xfrm>
              <a:off x="5221925" y="5753738"/>
              <a:ext cx="6604115" cy="594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fontAlgn="base">
                <a:lnSpc>
                  <a:spcPct val="70000"/>
                </a:lnSpc>
                <a:spcBef>
                  <a:spcPts val="1000"/>
                </a:spcBef>
                <a:defRPr/>
              </a:pPr>
              <a:r>
                <a:rPr lang="es-ES" sz="1600" b="1">
                  <a:solidFill>
                    <a:schemeClr val="bg1"/>
                  </a:solidFill>
                  <a:latin typeface="Century Gothic"/>
                  <a:cs typeface="Times New Roman"/>
                </a:rPr>
                <a:t>El empleo turístico </a:t>
              </a:r>
              <a:r>
                <a:rPr lang="es-ES" sz="20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entury Gothic"/>
                  <a:cs typeface="Times New Roman"/>
                </a:rPr>
                <a:t>tiene mayor proporción de jóvenes</a:t>
              </a:r>
              <a:r>
                <a:rPr lang="es-ES" sz="14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entury Gothic"/>
                  <a:cs typeface="Times New Roman"/>
                </a:rPr>
                <a:t>           </a:t>
              </a:r>
            </a:p>
            <a:p>
              <a:pPr fontAlgn="base">
                <a:lnSpc>
                  <a:spcPct val="70000"/>
                </a:lnSpc>
                <a:spcBef>
                  <a:spcPts val="1000"/>
                </a:spcBef>
                <a:defRPr/>
              </a:pPr>
              <a:r>
                <a:rPr lang="es-ES" sz="1400">
                  <a:solidFill>
                    <a:schemeClr val="bg1"/>
                  </a:solidFill>
                  <a:latin typeface="Century Gothic"/>
                  <a:cs typeface="Times New Roman"/>
                </a:rPr>
                <a:t>que el total de la economía.</a:t>
              </a:r>
              <a:endParaRPr lang="es-ES" sz="1400">
                <a:solidFill>
                  <a:schemeClr val="bg1"/>
                </a:solidFill>
                <a:cs typeface="Calibri" panose="020F0502020204030204"/>
              </a:endParaRPr>
            </a:p>
          </p:txBody>
        </p:sp>
        <p:sp>
          <p:nvSpPr>
            <p:cNvPr id="11" name="Rectangle 92">
              <a:extLst>
                <a:ext uri="{FF2B5EF4-FFF2-40B4-BE49-F238E27FC236}">
                  <a16:creationId xmlns:a16="http://schemas.microsoft.com/office/drawing/2014/main" id="{C3F79647-25BD-2318-E616-A8590A68D1C7}"/>
                </a:ext>
              </a:extLst>
            </p:cNvPr>
            <p:cNvSpPr/>
            <p:nvPr/>
          </p:nvSpPr>
          <p:spPr>
            <a:xfrm>
              <a:off x="5587999" y="2087900"/>
              <a:ext cx="1712685" cy="2979610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95099203-38C6-4A20-A2C3-292696A5883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0147898"/>
                </p:ext>
              </p:extLst>
            </p:nvPr>
          </p:nvGraphicFramePr>
          <p:xfrm>
            <a:off x="5093422" y="1427301"/>
            <a:ext cx="6801966" cy="40778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3C8717-C9A1-65B6-BFC3-CDD473DEB6D8}"/>
              </a:ext>
            </a:extLst>
          </p:cNvPr>
          <p:cNvSpPr txBox="1"/>
          <p:nvPr/>
        </p:nvSpPr>
        <p:spPr>
          <a:xfrm>
            <a:off x="7899401" y="1488421"/>
            <a:ext cx="4433510" cy="1121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Empleo Turístico</a:t>
            </a:r>
          </a:p>
          <a:p>
            <a:pPr algn="ctr">
              <a:lnSpc>
                <a:spcPct val="130000"/>
              </a:lnSpc>
              <a:defRPr/>
            </a:pPr>
            <a:r>
              <a:rPr lang="es-ES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Año 2022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1400" b="1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1400" b="1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42848BEC-58A4-F636-1BCC-AB6B90875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12203"/>
              </p:ext>
            </p:extLst>
          </p:nvPr>
        </p:nvGraphicFramePr>
        <p:xfrm>
          <a:off x="8600312" y="2313657"/>
          <a:ext cx="3012924" cy="3612641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1000992">
                  <a:extLst>
                    <a:ext uri="{9D8B030D-6E8A-4147-A177-3AD203B41FA5}">
                      <a16:colId xmlns:a16="http://schemas.microsoft.com/office/drawing/2014/main" val="2249259609"/>
                    </a:ext>
                  </a:extLst>
                </a:gridCol>
                <a:gridCol w="2011932">
                  <a:extLst>
                    <a:ext uri="{9D8B030D-6E8A-4147-A177-3AD203B41FA5}">
                      <a16:colId xmlns:a16="http://schemas.microsoft.com/office/drawing/2014/main" val="3767831484"/>
                    </a:ext>
                  </a:extLst>
                </a:gridCol>
              </a:tblGrid>
              <a:tr h="40045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Y" sz="1400" b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Edad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Personas empleadas</a:t>
                      </a:r>
                      <a:endParaRPr lang="es-UY" sz="12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940151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14-24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16.482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753524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25-29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12.192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161203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30-34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12.664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862666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35-44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24.832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0708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45-54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24.743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855577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55-64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13.553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508595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 </a:t>
                      </a:r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 más</a:t>
                      </a:r>
                      <a:endParaRPr lang="es-UY" sz="14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4.893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694655"/>
                  </a:ext>
                </a:extLst>
              </a:tr>
              <a:tr h="40152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  <a:endParaRPr lang="es-UY" sz="14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109.359</a:t>
                      </a:r>
                      <a:endParaRPr lang="es-UY" sz="16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011937"/>
                  </a:ext>
                </a:extLst>
              </a:tr>
            </a:tbl>
          </a:graphicData>
        </a:graphic>
      </p:graphicFrame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49BE230-B16F-5019-3AFD-FC52E114C1A6}"/>
              </a:ext>
            </a:extLst>
          </p:cNvPr>
          <p:cNvCxnSpPr>
            <a:cxnSpLocks/>
          </p:cNvCxnSpPr>
          <p:nvPr/>
        </p:nvCxnSpPr>
        <p:spPr>
          <a:xfrm>
            <a:off x="8600313" y="2262332"/>
            <a:ext cx="3012924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344184A-C9EC-B288-5081-D9CD55186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CC66B05-AF13-6250-CF50-DCED9AC66CD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C4FB1FC2-A2B1-CE79-8B7A-96D61BD0A738}"/>
              </a:ext>
            </a:extLst>
          </p:cNvPr>
          <p:cNvGrpSpPr/>
          <p:nvPr/>
        </p:nvGrpSpPr>
        <p:grpSpPr>
          <a:xfrm>
            <a:off x="513707" y="1628775"/>
            <a:ext cx="11716715" cy="4598097"/>
            <a:chOff x="513707" y="1628775"/>
            <a:chExt cx="11716715" cy="4598097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04B5A1AD-6535-9AA1-F497-844E40E709FF}"/>
                </a:ext>
              </a:extLst>
            </p:cNvPr>
            <p:cNvSpPr/>
            <p:nvPr/>
          </p:nvSpPr>
          <p:spPr>
            <a:xfrm>
              <a:off x="619363" y="1628775"/>
              <a:ext cx="11611059" cy="4598097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A4C89BE4-974C-BA1E-5659-BAA47C619D2B}"/>
                </a:ext>
              </a:extLst>
            </p:cNvPr>
            <p:cNvSpPr/>
            <p:nvPr/>
          </p:nvSpPr>
          <p:spPr>
            <a:xfrm>
              <a:off x="513707" y="1628776"/>
              <a:ext cx="109275" cy="4598096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B70A30DB-9396-8F01-E515-CD26F7E8C164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prstClr val="white"/>
                </a:solidFill>
                <a:latin typeface="Century Gothic" panose="020B0502020202020204" pitchFamily="34" charset="0"/>
              </a:rPr>
              <a:t>EMPLEO QUE ABRE PUERTAS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54095D-2777-3484-8E4F-E7FC8E4EEE1C}"/>
              </a:ext>
            </a:extLst>
          </p:cNvPr>
          <p:cNvSpPr txBox="1"/>
          <p:nvPr/>
        </p:nvSpPr>
        <p:spPr>
          <a:xfrm>
            <a:off x="5894297" y="2247846"/>
            <a:ext cx="1967125" cy="29341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130000"/>
              </a:lnSpc>
              <a:spcBef>
                <a:spcPts val="1000"/>
              </a:spcBef>
              <a:defRPr/>
            </a:pPr>
            <a:r>
              <a:rPr lang="es-ES" sz="1400">
                <a:solidFill>
                  <a:schemeClr val="bg1"/>
                </a:solidFill>
                <a:latin typeface="Century Gothic"/>
                <a:cs typeface="Times New Roman"/>
              </a:rPr>
              <a:t>El turismo </a:t>
            </a:r>
            <a:r>
              <a:rPr lang="es-ES" b="1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/>
                <a:cs typeface="Times New Roman"/>
              </a:rPr>
              <a:t>emplea relativamente  a más personas con ciclo básico y bachillerato como nivel máximo        </a:t>
            </a:r>
            <a:endParaRPr lang="es-ES" sz="140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8" name="CuadroTexto 236">
            <a:extLst>
              <a:ext uri="{FF2B5EF4-FFF2-40B4-BE49-F238E27FC236}">
                <a16:creationId xmlns:a16="http://schemas.microsoft.com/office/drawing/2014/main" id="{9604CBCC-A572-D078-AEE0-836829602473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nivel educativo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D73E2AD-8D3F-558C-1CD7-F33EF58571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57070"/>
              </p:ext>
            </p:extLst>
          </p:nvPr>
        </p:nvGraphicFramePr>
        <p:xfrm>
          <a:off x="8901631" y="2641953"/>
          <a:ext cx="2845541" cy="3123250"/>
        </p:xfrm>
        <a:graphic>
          <a:graphicData uri="http://schemas.openxmlformats.org/drawingml/2006/table">
            <a:tbl>
              <a:tblPr>
                <a:noFill/>
                <a:tableStyleId>{5C22544A-7EE6-4342-B048-85BDC9FD1C3A}</a:tableStyleId>
              </a:tblPr>
              <a:tblGrid>
                <a:gridCol w="1768172">
                  <a:extLst>
                    <a:ext uri="{9D8B030D-6E8A-4147-A177-3AD203B41FA5}">
                      <a16:colId xmlns:a16="http://schemas.microsoft.com/office/drawing/2014/main" val="2249259609"/>
                    </a:ext>
                  </a:extLst>
                </a:gridCol>
                <a:gridCol w="1077369">
                  <a:extLst>
                    <a:ext uri="{9D8B030D-6E8A-4147-A177-3AD203B41FA5}">
                      <a16:colId xmlns:a16="http://schemas.microsoft.com/office/drawing/2014/main" val="3767831484"/>
                    </a:ext>
                  </a:extLst>
                </a:gridCol>
              </a:tblGrid>
              <a:tr h="44516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Y" sz="105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Máximo nivel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Y" sz="1050" b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educativo alcanzado</a:t>
                      </a:r>
                      <a:endParaRPr lang="es-UY" sz="105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Número de personas</a:t>
                      </a:r>
                      <a:endParaRPr lang="es-UY" sz="10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940151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Y" sz="1050" b="1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Primaria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23.029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753524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algn="l" fontAlgn="b"/>
                      <a:r>
                        <a:rPr lang="es-UY" sz="1050" b="1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Ciclo Básico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43.175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161203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algn="l" fontAlgn="b"/>
                      <a:r>
                        <a:rPr lang="es-UY" sz="1050" b="1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Bachillerato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31.884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862666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algn="l" fontAlgn="b"/>
                      <a:r>
                        <a:rPr lang="es-UY" sz="1050" b="1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Terciaria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10.300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0708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algn="l" fontAlgn="b"/>
                      <a:r>
                        <a:rPr lang="es-UY" sz="1050" b="1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Ninguno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855577"/>
                  </a:ext>
                </a:extLst>
              </a:tr>
              <a:tr h="44634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 Total</a:t>
                      </a:r>
                      <a:endParaRPr lang="es-UY" sz="1400" b="1" u="none" strike="noStrike" kern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109.359</a:t>
                      </a:r>
                      <a:endParaRPr lang="es-UY" sz="14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570932"/>
                  </a:ext>
                </a:extLst>
              </a:tr>
            </a:tbl>
          </a:graphicData>
        </a:graphic>
      </p:graphicFrame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487D40D-6EC5-72E5-A643-B8951D00C735}"/>
              </a:ext>
            </a:extLst>
          </p:cNvPr>
          <p:cNvCxnSpPr>
            <a:cxnSpLocks/>
          </p:cNvCxnSpPr>
          <p:nvPr/>
        </p:nvCxnSpPr>
        <p:spPr>
          <a:xfrm>
            <a:off x="8901631" y="2595316"/>
            <a:ext cx="284554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92">
            <a:extLst>
              <a:ext uri="{FF2B5EF4-FFF2-40B4-BE49-F238E27FC236}">
                <a16:creationId xmlns:a16="http://schemas.microsoft.com/office/drawing/2014/main" id="{820C1546-E42A-9790-B673-7517F0B5C147}"/>
              </a:ext>
            </a:extLst>
          </p:cNvPr>
          <p:cNvSpPr/>
          <p:nvPr/>
        </p:nvSpPr>
        <p:spPr>
          <a:xfrm>
            <a:off x="2450048" y="2399143"/>
            <a:ext cx="2036774" cy="3303929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38FE8E54-B331-100F-5BAA-373E2A2B92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597306"/>
              </p:ext>
            </p:extLst>
          </p:nvPr>
        </p:nvGraphicFramePr>
        <p:xfrm>
          <a:off x="1036394" y="1769777"/>
          <a:ext cx="4572000" cy="422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CuadroTexto 15">
            <a:extLst>
              <a:ext uri="{FF2B5EF4-FFF2-40B4-BE49-F238E27FC236}">
                <a16:creationId xmlns:a16="http://schemas.microsoft.com/office/drawing/2014/main" id="{9DB24495-7F57-F26E-8009-6590EE44F304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Encuesta Continua de Hogares 2022 (INE).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68B79070-3681-3B28-22D7-39C97B667229}"/>
              </a:ext>
            </a:extLst>
          </p:cNvPr>
          <p:cNvCxnSpPr>
            <a:cxnSpLocks/>
          </p:cNvCxnSpPr>
          <p:nvPr/>
        </p:nvCxnSpPr>
        <p:spPr>
          <a:xfrm>
            <a:off x="8361181" y="2056286"/>
            <a:ext cx="0" cy="3826041"/>
          </a:xfrm>
          <a:prstGeom prst="line">
            <a:avLst/>
          </a:prstGeom>
          <a:ln w="25400">
            <a:solidFill>
              <a:schemeClr val="accent3">
                <a:alpha val="8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96E2CF2-6187-2D83-3E4F-445B13FB5604}"/>
              </a:ext>
            </a:extLst>
          </p:cNvPr>
          <p:cNvSpPr txBox="1"/>
          <p:nvPr/>
        </p:nvSpPr>
        <p:spPr>
          <a:xfrm>
            <a:off x="8204076" y="1934157"/>
            <a:ext cx="4327143" cy="84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Empleo Turístico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Año 2022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s-ES" sz="1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DEA169-5A9A-4B1A-8687-615250AA9076}"/>
              </a:ext>
            </a:extLst>
          </p:cNvPr>
          <p:cNvSpPr txBox="1"/>
          <p:nvPr/>
        </p:nvSpPr>
        <p:spPr>
          <a:xfrm>
            <a:off x="5899362" y="5130962"/>
            <a:ext cx="1566299" cy="628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s-ES" sz="1400">
                <a:solidFill>
                  <a:schemeClr val="bg1"/>
                </a:solidFill>
                <a:latin typeface="Century Gothic"/>
                <a:cs typeface="Times New Roman"/>
              </a:rPr>
              <a:t>que el total de la economía.</a:t>
            </a:r>
            <a:endParaRPr lang="es-UY" sz="1400"/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C5081FA-D0C4-F33C-5B87-FD281F371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9D9717FA-433F-7E06-5DA9-033DCA519B1B}"/>
              </a:ext>
            </a:extLst>
          </p:cNvPr>
          <p:cNvSpPr txBox="1"/>
          <p:nvPr/>
        </p:nvSpPr>
        <p:spPr>
          <a:xfrm>
            <a:off x="2426225" y="2367588"/>
            <a:ext cx="20605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En todo el país, hay </a:t>
            </a: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894 mil 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personas empleadas (</a:t>
            </a: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57% </a:t>
            </a:r>
            <a:r>
              <a:rPr lang="es-ES" sz="9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 total) con este nivel educativo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3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DB7C4-EB78-58CB-C75C-A6924992E95F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prstClr val="white"/>
                </a:solidFill>
                <a:latin typeface="Century Gothic" panose="020B0502020202020204" pitchFamily="34" charset="0"/>
              </a:rPr>
              <a:t>EMPLEO QUE ABRE PUERTAS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adroTexto 236">
            <a:extLst>
              <a:ext uri="{FF2B5EF4-FFF2-40B4-BE49-F238E27FC236}">
                <a16:creationId xmlns:a16="http://schemas.microsoft.com/office/drawing/2014/main" id="{7E8C2C40-C84B-805D-538E-609A2D09726D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nivel de desempleo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D89E6C5-5049-98DC-11E7-1D4B52373F3A}"/>
              </a:ext>
            </a:extLst>
          </p:cNvPr>
          <p:cNvGrpSpPr/>
          <p:nvPr/>
        </p:nvGrpSpPr>
        <p:grpSpPr>
          <a:xfrm>
            <a:off x="784828" y="1957475"/>
            <a:ext cx="3313974" cy="3441575"/>
            <a:chOff x="7943598" y="1901638"/>
            <a:chExt cx="3313974" cy="3441575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F52E829-D5DE-3926-9425-1E72D53BD2EB}"/>
                </a:ext>
              </a:extLst>
            </p:cNvPr>
            <p:cNvCxnSpPr>
              <a:cxnSpLocks/>
            </p:cNvCxnSpPr>
            <p:nvPr/>
          </p:nvCxnSpPr>
          <p:spPr>
            <a:xfrm>
              <a:off x="7943598" y="4058629"/>
              <a:ext cx="329847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92">
              <a:extLst>
                <a:ext uri="{FF2B5EF4-FFF2-40B4-BE49-F238E27FC236}">
                  <a16:creationId xmlns:a16="http://schemas.microsoft.com/office/drawing/2014/main" id="{8E994003-3B8A-37C0-400D-D3C8D573D84D}"/>
                </a:ext>
              </a:extLst>
            </p:cNvPr>
            <p:cNvSpPr/>
            <p:nvPr/>
          </p:nvSpPr>
          <p:spPr>
            <a:xfrm>
              <a:off x="7943598" y="1901638"/>
              <a:ext cx="868974" cy="3441575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C5689BA4-6C34-7DAF-4CE0-A1B3D8E52684}"/>
                </a:ext>
              </a:extLst>
            </p:cNvPr>
            <p:cNvSpPr txBox="1"/>
            <p:nvPr/>
          </p:nvSpPr>
          <p:spPr>
            <a:xfrm>
              <a:off x="10345601" y="3504297"/>
              <a:ext cx="911971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Desempleo nacional </a:t>
              </a:r>
              <a:r>
                <a:rPr kumimoji="0" lang="es-E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8,3%</a:t>
              </a:r>
              <a:endPara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D4E22A9F-1142-0565-5FCA-30A25F102F84}"/>
              </a:ext>
            </a:extLst>
          </p:cNvPr>
          <p:cNvGrpSpPr/>
          <p:nvPr/>
        </p:nvGrpSpPr>
        <p:grpSpPr>
          <a:xfrm>
            <a:off x="4823923" y="1388112"/>
            <a:ext cx="3366011" cy="4073535"/>
            <a:chOff x="314896" y="1316706"/>
            <a:chExt cx="3366011" cy="4073535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6FBFA33-FD0E-B9DB-1A70-CC02B3592DD1}"/>
                </a:ext>
              </a:extLst>
            </p:cNvPr>
            <p:cNvCxnSpPr/>
            <p:nvPr/>
          </p:nvCxnSpPr>
          <p:spPr>
            <a:xfrm>
              <a:off x="885373" y="4058629"/>
              <a:ext cx="261257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92">
              <a:extLst>
                <a:ext uri="{FF2B5EF4-FFF2-40B4-BE49-F238E27FC236}">
                  <a16:creationId xmlns:a16="http://schemas.microsoft.com/office/drawing/2014/main" id="{E350EA20-7E1D-FF3B-6644-AC3DCC961529}"/>
                </a:ext>
              </a:extLst>
            </p:cNvPr>
            <p:cNvSpPr/>
            <p:nvPr/>
          </p:nvSpPr>
          <p:spPr>
            <a:xfrm>
              <a:off x="1455158" y="1948667"/>
              <a:ext cx="1453142" cy="3441574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4" name="Gráfico 3">
              <a:extLst>
                <a:ext uri="{FF2B5EF4-FFF2-40B4-BE49-F238E27FC236}">
                  <a16:creationId xmlns:a16="http://schemas.microsoft.com/office/drawing/2014/main" id="{DBC4EDF1-363D-657E-D1BD-661331A1C8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51887022"/>
                </p:ext>
              </p:extLst>
            </p:nvPr>
          </p:nvGraphicFramePr>
          <p:xfrm>
            <a:off x="314896" y="1316706"/>
            <a:ext cx="3366011" cy="3765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8DE8C51-302F-19D5-E747-E32BA7943F06}"/>
                </a:ext>
              </a:extLst>
            </p:cNvPr>
            <p:cNvSpPr txBox="1"/>
            <p:nvPr/>
          </p:nvSpPr>
          <p:spPr>
            <a:xfrm>
              <a:off x="2812909" y="3508793"/>
              <a:ext cx="86799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Desempleo nacional </a:t>
              </a:r>
              <a:r>
                <a:rPr kumimoji="0" lang="es-ES" sz="11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8,3%</a:t>
              </a:r>
              <a:endParaRPr kumimoji="0" lang="es-ES" sz="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Rectangle 92">
            <a:extLst>
              <a:ext uri="{FF2B5EF4-FFF2-40B4-BE49-F238E27FC236}">
                <a16:creationId xmlns:a16="http://schemas.microsoft.com/office/drawing/2014/main" id="{4A214023-74FA-348D-5590-4F245599C7AF}"/>
              </a:ext>
            </a:extLst>
          </p:cNvPr>
          <p:cNvSpPr/>
          <p:nvPr/>
        </p:nvSpPr>
        <p:spPr>
          <a:xfrm>
            <a:off x="-1210807" y="5644975"/>
            <a:ext cx="13669507" cy="576535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89E30F-B3B5-0752-ADEF-C75BEE951AB1}"/>
              </a:ext>
            </a:extLst>
          </p:cNvPr>
          <p:cNvSpPr txBox="1"/>
          <p:nvPr/>
        </p:nvSpPr>
        <p:spPr>
          <a:xfrm>
            <a:off x="8700963" y="1562300"/>
            <a:ext cx="3155454" cy="370543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lvl="0" algn="r">
              <a:lnSpc>
                <a:spcPct val="120000"/>
              </a:lnSpc>
              <a:defRPr/>
            </a:pP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En este marco,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CERES apoya el proyecto que CAMTUR presentó </a:t>
            </a:r>
          </a:p>
          <a:p>
            <a:pPr lvl="0" algn="r">
              <a:lnSpc>
                <a:spcPct val="120000"/>
              </a:lnSpc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a INEFOP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que busca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mejorar la competitividad de las empresas del sector turístico</a:t>
            </a:r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con foco en:</a:t>
            </a:r>
          </a:p>
          <a:p>
            <a:pPr lvl="0" algn="r">
              <a:lnSpc>
                <a:spcPct val="120000"/>
              </a:lnSpc>
              <a:defRPr/>
            </a:pPr>
            <a:endParaRPr lang="es-ES" sz="800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285750" lvl="0" indent="-285750" algn="r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Diseño de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estrategias empresariales </a:t>
            </a: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con base en el capital humano</a:t>
            </a:r>
          </a:p>
          <a:p>
            <a:pPr marL="285750" lvl="0" indent="-285750" algn="r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endParaRPr lang="es-ES" sz="800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285750" lvl="0" indent="-285750" algn="r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Desarrollo tecnológico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285750" lvl="0" indent="-285750" algn="r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Incorporación de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políticas de gestión ambiental sostenibles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400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72DD991-B62B-E5BF-4252-C6F842B10C0C}"/>
              </a:ext>
            </a:extLst>
          </p:cNvPr>
          <p:cNvSpPr txBox="1"/>
          <p:nvPr/>
        </p:nvSpPr>
        <p:spPr>
          <a:xfrm>
            <a:off x="0" y="5742509"/>
            <a:ext cx="12192000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El turismo da empleo a personas que, según su edad y nivel educativo, tienen mayores niveles de desempleo</a:t>
            </a:r>
            <a:endParaRPr lang="es-ES" sz="1500" b="1" dirty="0">
              <a:solidFill>
                <a:schemeClr val="accent2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5" name="CuadroTexto 15">
            <a:extLst>
              <a:ext uri="{FF2B5EF4-FFF2-40B4-BE49-F238E27FC236}">
                <a16:creationId xmlns:a16="http://schemas.microsoft.com/office/drawing/2014/main" id="{E797EF80-AAF7-4F93-62F4-E38CF275CA4C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Encuesta Continua de Hogares 2022 (INE).</a:t>
            </a:r>
          </a:p>
        </p:txBody>
      </p:sp>
      <p:pic>
        <p:nvPicPr>
          <p:cNvPr id="14" name="Imagen 1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556DDA6-60CE-BC2C-8FBC-AB1ADE49E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DB65FEB-8585-2EC6-E6CB-3B7783829F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525238"/>
              </p:ext>
            </p:extLst>
          </p:nvPr>
        </p:nvGraphicFramePr>
        <p:xfrm>
          <a:off x="371252" y="1332274"/>
          <a:ext cx="3933011" cy="386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4992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DB7C4-EB78-58CB-C75C-A6924992E95F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>
                <a:solidFill>
                  <a:prstClr val="white"/>
                </a:solidFill>
                <a:latin typeface="Century Gothic" panose="020B0502020202020204" pitchFamily="34" charset="0"/>
              </a:rPr>
              <a:t>EMPLEO QUE ABRE PUERTAS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CuadroTexto 236">
            <a:extLst>
              <a:ext uri="{FF2B5EF4-FFF2-40B4-BE49-F238E27FC236}">
                <a16:creationId xmlns:a16="http://schemas.microsoft.com/office/drawing/2014/main" id="{7E8C2C40-C84B-805D-538E-609A2D09726D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riesgo de automatización</a:t>
            </a:r>
          </a:p>
        </p:txBody>
      </p:sp>
      <p:sp>
        <p:nvSpPr>
          <p:cNvPr id="12" name="CuadroTexto 15">
            <a:extLst>
              <a:ext uri="{FF2B5EF4-FFF2-40B4-BE49-F238E27FC236}">
                <a16:creationId xmlns:a16="http://schemas.microsoft.com/office/drawing/2014/main" id="{DABF3455-A5CF-4125-9B55-FF732CE3B141}"/>
              </a:ext>
            </a:extLst>
          </p:cNvPr>
          <p:cNvSpPr txBox="1"/>
          <p:nvPr/>
        </p:nvSpPr>
        <p:spPr>
          <a:xfrm>
            <a:off x="493522" y="6195396"/>
            <a:ext cx="11292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Encuesta Continua de Hogares 2022 (INE) y O*NET, y metodologías de Frey, C. B., &amp; Osborne, M. A. (2013).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future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employment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How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susceptible are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jobs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computerisation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Acemoglu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D., &amp; Autor, D. (2011).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Skills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Tasks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Technologies: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Implications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Employement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Earnings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Nota: Se definió como “muy alto” a quienes tienen un empleo con un riesgo de automatización mayor al 90%. Se tomaron en cuenta las habilidades utilizadas en la Metodología Oxford y las tareas especificadas por MIT.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6716D7C-CDAD-3B14-F555-AEE3FF061308}"/>
              </a:ext>
            </a:extLst>
          </p:cNvPr>
          <p:cNvGrpSpPr/>
          <p:nvPr/>
        </p:nvGrpSpPr>
        <p:grpSpPr>
          <a:xfrm>
            <a:off x="8257008" y="2261763"/>
            <a:ext cx="10919992" cy="2513201"/>
            <a:chOff x="282594" y="2261763"/>
            <a:chExt cx="11844952" cy="251320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E880C8E-62F3-0D0C-AED7-F958E82A2500}"/>
                </a:ext>
              </a:extLst>
            </p:cNvPr>
            <p:cNvSpPr/>
            <p:nvPr/>
          </p:nvSpPr>
          <p:spPr>
            <a:xfrm>
              <a:off x="282594" y="2261763"/>
              <a:ext cx="3606380" cy="7793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+mn-cs"/>
                </a:rPr>
                <a:t>Hay menos empleos vinculados al turismo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+mn-cs"/>
                </a:rPr>
                <a:t>con propensión muy alta a la automatización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+mn-cs"/>
                </a:rPr>
                <a:t>que el promedio de la economía: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ES" sz="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</a:rPr>
                <a:t>22,4% vs 27,0%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s-ES" sz="800" b="1" dirty="0">
                <a:solidFill>
                  <a:srgbClr val="FFC000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ea typeface="Calibri" panose="020F0502020204030204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4EF5CF5-8EE0-C579-339C-06D23FAC00A2}"/>
                </a:ext>
              </a:extLst>
            </p:cNvPr>
            <p:cNvSpPr/>
            <p:nvPr/>
          </p:nvSpPr>
          <p:spPr>
            <a:xfrm>
              <a:off x="9634790" y="2628449"/>
              <a:ext cx="2492756" cy="1826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ES" sz="17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A67A0134-A769-6D92-1172-7048B8709C34}"/>
                </a:ext>
              </a:extLst>
            </p:cNvPr>
            <p:cNvSpPr txBox="1"/>
            <p:nvPr/>
          </p:nvSpPr>
          <p:spPr>
            <a:xfrm>
              <a:off x="710443" y="3543858"/>
              <a:ext cx="3183671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Genera empleo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donde se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necesita algo </a:t>
              </a: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insustituible: 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9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empatía 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9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calidez humana</a:t>
              </a:r>
            </a:p>
          </p:txBody>
        </p:sp>
      </p:grp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F76970D-A9F2-5A6D-B9B4-F826F1910DED}"/>
              </a:ext>
            </a:extLst>
          </p:cNvPr>
          <p:cNvSpPr txBox="1"/>
          <p:nvPr/>
        </p:nvSpPr>
        <p:spPr>
          <a:xfrm>
            <a:off x="880001" y="1269358"/>
            <a:ext cx="6311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600" b="1" i="0" u="none" strike="noStrike" kern="1200" spc="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Empleos con propensión muy alta a la automatización</a:t>
            </a:r>
          </a:p>
          <a:p>
            <a:pPr algn="ctr" rtl="0">
              <a:defRPr sz="1400" b="0" i="0" u="none" strike="noStrike" kern="1200" spc="0" baseline="0">
                <a:solidFill>
                  <a:prstClr val="white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todo el país</a:t>
            </a:r>
            <a:endParaRPr lang="es-UY" sz="1100" i="0" u="none" strike="noStrike" kern="1200" spc="0" baseline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BE081D6-2903-6198-F6DA-B2AC6B5D69E5}"/>
              </a:ext>
            </a:extLst>
          </p:cNvPr>
          <p:cNvGrpSpPr/>
          <p:nvPr/>
        </p:nvGrpSpPr>
        <p:grpSpPr>
          <a:xfrm>
            <a:off x="-584200" y="1798121"/>
            <a:ext cx="12877800" cy="4324809"/>
            <a:chOff x="-584200" y="1798121"/>
            <a:chExt cx="12877800" cy="4324809"/>
          </a:xfrm>
        </p:grpSpPr>
        <p:sp>
          <p:nvSpPr>
            <p:cNvPr id="32" name="Rectangle 92">
              <a:extLst>
                <a:ext uri="{FF2B5EF4-FFF2-40B4-BE49-F238E27FC236}">
                  <a16:creationId xmlns:a16="http://schemas.microsoft.com/office/drawing/2014/main" id="{6C23AEB6-E2CB-9528-1945-7FE51B3AAD9D}"/>
                </a:ext>
              </a:extLst>
            </p:cNvPr>
            <p:cNvSpPr/>
            <p:nvPr/>
          </p:nvSpPr>
          <p:spPr>
            <a:xfrm>
              <a:off x="-584200" y="5078930"/>
              <a:ext cx="12877800" cy="1044000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2DCB6ED-ABE5-A54C-AC1C-2CB7935388CD}"/>
                </a:ext>
              </a:extLst>
            </p:cNvPr>
            <p:cNvSpPr txBox="1"/>
            <p:nvPr/>
          </p:nvSpPr>
          <p:spPr>
            <a:xfrm>
              <a:off x="493522" y="5207576"/>
              <a:ext cx="11393678" cy="754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El turismo </a:t>
              </a:r>
              <a:r>
                <a:rPr lang="es-ES" b="1" dirty="0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ofrece </a:t>
              </a: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empleo a personas que, por su edad y nivel educativo, </a:t>
              </a:r>
              <a:r>
                <a:rPr lang="es-E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tienen dificultades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para </a:t>
              </a:r>
              <a:r>
                <a:rPr lang="es-E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encontrar empleo </a:t>
              </a:r>
              <a:r>
                <a:rPr kumimoji="0" lang="es-E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en otras actividades </a:t>
              </a:r>
              <a:r>
                <a:rPr lang="es-ES" sz="20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debido al proceso de </a:t>
              </a:r>
              <a:r>
                <a:rPr lang="es-ES" sz="2000" b="1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autom</a:t>
              </a:r>
              <a:r>
                <a:rPr kumimoji="0" lang="es-E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cs typeface="Segoe UI" panose="020B0502040204020203" pitchFamily="34" charset="0"/>
                </a:rPr>
                <a:t>atización</a:t>
              </a:r>
              <a:endParaRPr lang="es-ES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Rectangle 92">
              <a:extLst>
                <a:ext uri="{FF2B5EF4-FFF2-40B4-BE49-F238E27FC236}">
                  <a16:creationId xmlns:a16="http://schemas.microsoft.com/office/drawing/2014/main" id="{852ED9D9-CAE8-12DA-AB37-F5CC2F41AE23}"/>
                </a:ext>
              </a:extLst>
            </p:cNvPr>
            <p:cNvSpPr/>
            <p:nvPr/>
          </p:nvSpPr>
          <p:spPr>
            <a:xfrm>
              <a:off x="5311222" y="2182775"/>
              <a:ext cx="1583064" cy="2669946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40" name="Gráfico 39">
              <a:extLst>
                <a:ext uri="{FF2B5EF4-FFF2-40B4-BE49-F238E27FC236}">
                  <a16:creationId xmlns:a16="http://schemas.microsoft.com/office/drawing/2014/main" id="{A038330B-8A7B-4352-B4E4-1E53F97B693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79372934"/>
                </p:ext>
              </p:extLst>
            </p:nvPr>
          </p:nvGraphicFramePr>
          <p:xfrm>
            <a:off x="4061007" y="1798121"/>
            <a:ext cx="3786597" cy="30390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BDA53D-F421-28D4-0441-4B930B92E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36" name="Rectangle 92">
            <a:extLst>
              <a:ext uri="{FF2B5EF4-FFF2-40B4-BE49-F238E27FC236}">
                <a16:creationId xmlns:a16="http://schemas.microsoft.com/office/drawing/2014/main" id="{E17447D8-7D7B-955C-5DA6-14D9EDE28F56}"/>
              </a:ext>
            </a:extLst>
          </p:cNvPr>
          <p:cNvSpPr/>
          <p:nvPr/>
        </p:nvSpPr>
        <p:spPr>
          <a:xfrm>
            <a:off x="786755" y="2164389"/>
            <a:ext cx="848374" cy="2683042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F75523B-6B01-0ACA-331A-7E632AF641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059574"/>
              </p:ext>
            </p:extLst>
          </p:nvPr>
        </p:nvGraphicFramePr>
        <p:xfrm>
          <a:off x="409352" y="1808338"/>
          <a:ext cx="3550055" cy="303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15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3">
            <a:extLst>
              <a:ext uri="{FF2B5EF4-FFF2-40B4-BE49-F238E27FC236}">
                <a16:creationId xmlns:a16="http://schemas.microsoft.com/office/drawing/2014/main" id="{2A308EF5-D5D7-BF20-96C7-37F374C637B8}"/>
              </a:ext>
            </a:extLst>
          </p:cNvPr>
          <p:cNvSpPr/>
          <p:nvPr/>
        </p:nvSpPr>
        <p:spPr>
          <a:xfrm>
            <a:off x="-677" y="0"/>
            <a:ext cx="12192677" cy="6862355"/>
          </a:xfrm>
          <a:prstGeom prst="rect">
            <a:avLst/>
          </a:prstGeom>
          <a:solidFill>
            <a:srgbClr val="203864">
              <a:alpha val="82000"/>
            </a:srgbClr>
          </a:solidFill>
          <a:ln>
            <a:noFill/>
          </a:ln>
        </p:spPr>
        <p:txBody>
          <a:bodyPr vert="horz" lIns="468000" tIns="756000" rIns="360000" bIns="360000" numCol="1" spcCol="72000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4AE007-F941-2850-A940-6D476966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47" y="164984"/>
            <a:ext cx="951105" cy="936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334BA9-4C67-4CD5-3A4D-1ED54C10E59C}"/>
              </a:ext>
            </a:extLst>
          </p:cNvPr>
          <p:cNvSpPr txBox="1"/>
          <p:nvPr/>
        </p:nvSpPr>
        <p:spPr>
          <a:xfrm>
            <a:off x="815234" y="4659411"/>
            <a:ext cx="6220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03864"/>
                </a:highlight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PERSPECTIVAS</a:t>
            </a:r>
          </a:p>
        </p:txBody>
      </p:sp>
    </p:spTree>
    <p:extLst>
      <p:ext uri="{BB962C8B-B14F-4D97-AF65-F5344CB8AC3E}">
        <p14:creationId xmlns:p14="http://schemas.microsoft.com/office/powerpoint/2010/main" val="326879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3">
            <a:extLst>
              <a:ext uri="{FF2B5EF4-FFF2-40B4-BE49-F238E27FC236}">
                <a16:creationId xmlns:a16="http://schemas.microsoft.com/office/drawing/2014/main" id="{2A308EF5-D5D7-BF20-96C7-37F374C637B8}"/>
              </a:ext>
            </a:extLst>
          </p:cNvPr>
          <p:cNvSpPr/>
          <p:nvPr/>
        </p:nvSpPr>
        <p:spPr>
          <a:xfrm>
            <a:off x="-677" y="0"/>
            <a:ext cx="12192677" cy="6862355"/>
          </a:xfrm>
          <a:prstGeom prst="rect">
            <a:avLst/>
          </a:prstGeom>
          <a:solidFill>
            <a:srgbClr val="203864">
              <a:alpha val="81961"/>
            </a:srgbClr>
          </a:solidFill>
          <a:ln>
            <a:noFill/>
          </a:ln>
        </p:spPr>
        <p:txBody>
          <a:bodyPr vert="horz" lIns="468000" tIns="756000" rIns="360000" bIns="360000" numCol="1" spcCol="72000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6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4AE007-F941-2850-A940-6D4769664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47" y="164984"/>
            <a:ext cx="951105" cy="936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A334BA9-4C67-4CD5-3A4D-1ED54C10E59C}"/>
              </a:ext>
            </a:extLst>
          </p:cNvPr>
          <p:cNvSpPr txBox="1"/>
          <p:nvPr/>
        </p:nvSpPr>
        <p:spPr>
          <a:xfrm>
            <a:off x="815234" y="4659411"/>
            <a:ext cx="62205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03864"/>
                </a:highlight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SITUACIÓN ACTUAL</a:t>
            </a:r>
          </a:p>
        </p:txBody>
      </p:sp>
    </p:spTree>
    <p:extLst>
      <p:ext uri="{BB962C8B-B14F-4D97-AF65-F5344CB8AC3E}">
        <p14:creationId xmlns:p14="http://schemas.microsoft.com/office/powerpoint/2010/main" val="350678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201087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4970E0CF-5870-8720-655C-125B646B1D88}"/>
              </a:ext>
            </a:extLst>
          </p:cNvPr>
          <p:cNvSpPr/>
          <p:nvPr/>
        </p:nvSpPr>
        <p:spPr>
          <a:xfrm rot="382192">
            <a:off x="7081685" y="-1550190"/>
            <a:ext cx="4491474" cy="1045173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B4225A-7730-C387-CB17-599649551F3C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ESTIMACIÓN</a:t>
            </a:r>
          </a:p>
        </p:txBody>
      </p:sp>
      <p:sp>
        <p:nvSpPr>
          <p:cNvPr id="3" name="CuadroTexto 236">
            <a:extLst>
              <a:ext uri="{FF2B5EF4-FFF2-40B4-BE49-F238E27FC236}">
                <a16:creationId xmlns:a16="http://schemas.microsoft.com/office/drawing/2014/main" id="{6358C1DE-631F-6116-44E8-42ECB6C2926E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Modelo para el </a:t>
            </a:r>
            <a:r>
              <a:rPr lang="es-ES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i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ngreso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extranjeros</a:t>
            </a: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F42D0CC-99FF-764A-D060-F5EC4D8E0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4521CF3-97C8-D2F2-3C69-18B105F8671C}"/>
              </a:ext>
            </a:extLst>
          </p:cNvPr>
          <p:cNvSpPr txBox="1"/>
          <p:nvPr/>
        </p:nvSpPr>
        <p:spPr>
          <a:xfrm>
            <a:off x="7358716" y="2563244"/>
            <a:ext cx="431268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Encarecimiento relativo con Argentina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7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s-ES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20A68D4F-9FF5-BBDE-B625-2BDA6DEE900A}"/>
              </a:ext>
            </a:extLst>
          </p:cNvPr>
          <p:cNvSpPr/>
          <p:nvPr/>
        </p:nvSpPr>
        <p:spPr>
          <a:xfrm>
            <a:off x="5329263" y="2032000"/>
            <a:ext cx="826931" cy="3385588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EFA089FB-F5D5-6F33-08A9-595BB9D3F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363287"/>
              </p:ext>
            </p:extLst>
          </p:nvPr>
        </p:nvGraphicFramePr>
        <p:xfrm>
          <a:off x="421190" y="1440412"/>
          <a:ext cx="5932312" cy="487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863439E0-17D3-7B01-04A9-A3994C159F02}"/>
              </a:ext>
            </a:extLst>
          </p:cNvPr>
          <p:cNvCxnSpPr>
            <a:cxnSpLocks/>
          </p:cNvCxnSpPr>
          <p:nvPr/>
        </p:nvCxnSpPr>
        <p:spPr>
          <a:xfrm>
            <a:off x="2364293" y="2318802"/>
            <a:ext cx="0" cy="3069758"/>
          </a:xfrm>
          <a:prstGeom prst="line">
            <a:avLst/>
          </a:prstGeom>
          <a:ln w="25400" cap="rnd">
            <a:solidFill>
              <a:schemeClr val="accent3">
                <a:alpha val="65000"/>
              </a:schemeClr>
            </a:solidFill>
            <a:prstDash val="sysDot"/>
            <a:rou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5AD0DC-3F4C-68F0-8911-9A4D46888167}"/>
              </a:ext>
            </a:extLst>
          </p:cNvPr>
          <p:cNvSpPr txBox="1"/>
          <p:nvPr/>
        </p:nvSpPr>
        <p:spPr>
          <a:xfrm>
            <a:off x="1858988" y="2318802"/>
            <a:ext cx="1755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Covid-19</a:t>
            </a:r>
            <a:endParaRPr kumimoji="0" lang="es-UY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850C50-7BA0-3345-8356-F2A405A528DF}"/>
              </a:ext>
            </a:extLst>
          </p:cNvPr>
          <p:cNvSpPr txBox="1"/>
          <p:nvPr/>
        </p:nvSpPr>
        <p:spPr>
          <a:xfrm>
            <a:off x="4864814" y="2066998"/>
            <a:ext cx="17555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Proyección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E99D8C9-99A0-15CE-21F3-B3C5F3675206}"/>
              </a:ext>
            </a:extLst>
          </p:cNvPr>
          <p:cNvSpPr txBox="1"/>
          <p:nvPr/>
        </p:nvSpPr>
        <p:spPr>
          <a:xfrm>
            <a:off x="493523" y="6122758"/>
            <a:ext cx="660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baseline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Elaboración propia con base en INE, BCU, INDEC, BCRA, JP Morgan y BCB.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366FBE6-A353-D764-0A5E-FE1ACEE1B6D9}"/>
              </a:ext>
            </a:extLst>
          </p:cNvPr>
          <p:cNvSpPr txBox="1"/>
          <p:nvPr/>
        </p:nvSpPr>
        <p:spPr>
          <a:xfrm>
            <a:off x="7636102" y="1405101"/>
            <a:ext cx="3670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Las proyecciones</a:t>
            </a:r>
            <a:r>
              <a:rPr kumimoji="0" lang="es-ES" sz="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se realizan con base en un modelo elaborado por CERES, a </a:t>
            </a:r>
            <a:r>
              <a:rPr lang="es-ES" sz="15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partir de los principales determinantes del flujo de turistas extranjeros: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135EAF2-D761-8616-3F69-1AE4550204A3}"/>
              </a:ext>
            </a:extLst>
          </p:cNvPr>
          <p:cNvSpPr txBox="1"/>
          <p:nvPr/>
        </p:nvSpPr>
        <p:spPr>
          <a:xfrm>
            <a:off x="7204981" y="4881742"/>
            <a:ext cx="384260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Se </a:t>
            </a:r>
            <a:r>
              <a:rPr lang="es-ES" sz="15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proyecta un dólar a 1.700, el escenario de inflación proyectado por JP Morgan, y proyecciones de tipo de cambio e inflación según encuesta de expectativas de BCU para Uruguay y BCB para Brasil.</a:t>
            </a:r>
            <a:endParaRPr lang="es-UY" sz="15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7B05DE2-ABB3-06F3-5D35-6B4E96AAD185}"/>
              </a:ext>
            </a:extLst>
          </p:cNvPr>
          <p:cNvSpPr txBox="1"/>
          <p:nvPr/>
        </p:nvSpPr>
        <p:spPr>
          <a:xfrm>
            <a:off x="7300660" y="3280214"/>
            <a:ext cx="75184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Salario real argentino en USD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7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EC5DAAC-904F-58C8-42AA-695940619CB9}"/>
              </a:ext>
            </a:extLst>
          </p:cNvPr>
          <p:cNvSpPr txBox="1"/>
          <p:nvPr/>
        </p:nvSpPr>
        <p:spPr>
          <a:xfrm>
            <a:off x="7254192" y="3749395"/>
            <a:ext cx="75184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Actividad económica argentina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7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19244AD-A2BD-E6D3-C325-E5AA54A52ECB}"/>
              </a:ext>
            </a:extLst>
          </p:cNvPr>
          <p:cNvSpPr txBox="1"/>
          <p:nvPr/>
        </p:nvSpPr>
        <p:spPr>
          <a:xfrm>
            <a:off x="7204981" y="4223363"/>
            <a:ext cx="751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Encarecimiento relativo con Brasil</a:t>
            </a:r>
          </a:p>
        </p:txBody>
      </p:sp>
    </p:spTree>
    <p:extLst>
      <p:ext uri="{BB962C8B-B14F-4D97-AF65-F5344CB8AC3E}">
        <p14:creationId xmlns:p14="http://schemas.microsoft.com/office/powerpoint/2010/main" val="184217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201087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1">
            <a:extLst>
              <a:ext uri="{FF2B5EF4-FFF2-40B4-BE49-F238E27FC236}">
                <a16:creationId xmlns:a16="http://schemas.microsoft.com/office/drawing/2014/main" id="{4970E0CF-5870-8720-655C-125B646B1D88}"/>
              </a:ext>
            </a:extLst>
          </p:cNvPr>
          <p:cNvSpPr/>
          <p:nvPr/>
        </p:nvSpPr>
        <p:spPr>
          <a:xfrm>
            <a:off x="435468" y="1540450"/>
            <a:ext cx="8327532" cy="4635464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B4225A-7730-C387-CB17-599649551F3C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PROYECCIONES</a:t>
            </a:r>
          </a:p>
        </p:txBody>
      </p:sp>
      <p:sp>
        <p:nvSpPr>
          <p:cNvPr id="3" name="CuadroTexto 236">
            <a:extLst>
              <a:ext uri="{FF2B5EF4-FFF2-40B4-BE49-F238E27FC236}">
                <a16:creationId xmlns:a16="http://schemas.microsoft.com/office/drawing/2014/main" id="{6358C1DE-631F-6116-44E8-42ECB6C2926E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Ingreso de extranjeros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0B3E207-4F1C-5B36-708C-3F82B8A8C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06752"/>
              </p:ext>
            </p:extLst>
          </p:nvPr>
        </p:nvGraphicFramePr>
        <p:xfrm>
          <a:off x="6546884" y="2498365"/>
          <a:ext cx="1911316" cy="32981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5405">
                  <a:extLst>
                    <a:ext uri="{9D8B030D-6E8A-4147-A177-3AD203B41FA5}">
                      <a16:colId xmlns:a16="http://schemas.microsoft.com/office/drawing/2014/main" val="1474913742"/>
                    </a:ext>
                  </a:extLst>
                </a:gridCol>
                <a:gridCol w="1035911">
                  <a:extLst>
                    <a:ext uri="{9D8B030D-6E8A-4147-A177-3AD203B41FA5}">
                      <a16:colId xmlns:a16="http://schemas.microsoft.com/office/drawing/2014/main" val="3151344234"/>
                    </a:ext>
                  </a:extLst>
                </a:gridCol>
              </a:tblGrid>
              <a:tr h="65512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Período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1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Temporada </a:t>
                      </a:r>
                    </a:p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de verano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b="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(miles)</a:t>
                      </a:r>
                      <a:endParaRPr lang="es-UY" sz="1100" b="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1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59493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2016/17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1.510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578579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2017/18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1.600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130068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2018/19</a:t>
                      </a:r>
                      <a:r>
                        <a:rPr lang="es-UY" sz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1.110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51948"/>
                  </a:ext>
                </a:extLst>
              </a:tr>
              <a:tr h="1489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.</a:t>
                      </a:r>
                      <a:endParaRPr lang="es-UY" sz="7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.</a:t>
                      </a:r>
                      <a:endParaRPr lang="es-UY" sz="7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887111"/>
                  </a:ext>
                </a:extLst>
              </a:tr>
              <a:tr h="1489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.</a:t>
                      </a:r>
                      <a:endParaRPr lang="es-UY" sz="7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7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.</a:t>
                      </a:r>
                      <a:endParaRPr lang="es-UY" sz="7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2394363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2021/22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440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98238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2022/23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1.160</a:t>
                      </a:r>
                      <a:endParaRPr lang="es-UY" sz="1200" b="1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459296"/>
                  </a:ext>
                </a:extLst>
              </a:tr>
              <a:tr h="390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2023/24</a:t>
                      </a:r>
                      <a:endParaRPr lang="es-UY" sz="1200" kern="120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kern="12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1.280</a:t>
                      </a:r>
                      <a:endParaRPr lang="es-UY" sz="1200" b="1" kern="120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471516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3A982215-F7B6-9D6D-15C4-21FEAF8FDD01}"/>
              </a:ext>
            </a:extLst>
          </p:cNvPr>
          <p:cNvSpPr txBox="1"/>
          <p:nvPr/>
        </p:nvSpPr>
        <p:spPr>
          <a:xfrm>
            <a:off x="9175783" y="1625142"/>
            <a:ext cx="258102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En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2023 </a:t>
            </a:r>
            <a:r>
              <a:rPr kumimoji="0" lang="es-UY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volverán a </a:t>
            </a: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ingresar </a:t>
            </a:r>
            <a:r>
              <a:rPr lang="es-UY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más de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3 millones </a:t>
            </a:r>
            <a:r>
              <a:rPr kumimoji="0" lang="es-UY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de extranjeros, </a:t>
            </a: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y el flujo será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superior </a:t>
            </a: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en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2024,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sz="1600" b="1" noProof="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</a:t>
            </a:r>
            <a:r>
              <a:rPr kumimoji="0" lang="es-UY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on niveles de ingreso</a:t>
            </a:r>
            <a:r>
              <a:rPr kumimoji="0" lang="es-UY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s-UY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por encima de </a:t>
            </a:r>
            <a:r>
              <a:rPr kumimoji="0" lang="es-UY" sz="1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2018</a:t>
            </a:r>
            <a:r>
              <a:rPr kumimoji="0" lang="es-UY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sz="2400" b="1" dirty="0">
              <a:solidFill>
                <a:schemeClr val="accent4">
                  <a:lumMod val="40000"/>
                  <a:lumOff val="60000"/>
                </a:schemeClr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Se proyecta que para la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temporada de verano 2023/24 </a:t>
            </a:r>
            <a:r>
              <a:rPr lang="es-UY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ingresen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más extranjeros </a:t>
            </a: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que en la </a:t>
            </a:r>
            <a:r>
              <a:rPr kumimoji="0" lang="es-UY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temporada anterior, </a:t>
            </a:r>
            <a:r>
              <a:rPr lang="es-UY" sz="16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pero 20% menos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Y" sz="14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que en </a:t>
            </a:r>
            <a:r>
              <a:rPr lang="es-UY" sz="16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2017/18.   </a:t>
            </a:r>
            <a:endParaRPr lang="es-UY" sz="2000" b="1" dirty="0">
              <a:solidFill>
                <a:schemeClr val="bg1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DCB9CD4-1BBD-FEF7-5B93-BF44553B3B8A}"/>
              </a:ext>
            </a:extLst>
          </p:cNvPr>
          <p:cNvSpPr txBox="1"/>
          <p:nvPr/>
        </p:nvSpPr>
        <p:spPr>
          <a:xfrm>
            <a:off x="493523" y="6122758"/>
            <a:ext cx="660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Para temporada de verano se</a:t>
            </a:r>
            <a:r>
              <a:rPr kumimoji="0" lang="es-ES" sz="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toma diciembre-febrero.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ES" sz="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Elaboración propia con base en INE, BCU, INDEC, BCRA, JP Morgan y BCB.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C61401F-2E25-5C01-3EF1-BA2BBB793C0A}"/>
              </a:ext>
            </a:extLst>
          </p:cNvPr>
          <p:cNvSpPr txBox="1"/>
          <p:nvPr/>
        </p:nvSpPr>
        <p:spPr>
          <a:xfrm>
            <a:off x="435469" y="1628627"/>
            <a:ext cx="8232418" cy="625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Extranjeros ingresados a Uruguay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miles de personas</a:t>
            </a:r>
            <a:endParaRPr kumimoji="0" lang="es-UY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B1E4A11-1442-1B2E-1E6C-476542FC1F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569225"/>
              </p:ext>
            </p:extLst>
          </p:nvPr>
        </p:nvGraphicFramePr>
        <p:xfrm>
          <a:off x="568353" y="2323271"/>
          <a:ext cx="5451447" cy="3597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40B9BB1-C90A-3714-9C0A-103FC8079837}"/>
              </a:ext>
            </a:extLst>
          </p:cNvPr>
          <p:cNvCxnSpPr>
            <a:cxnSpLocks/>
          </p:cNvCxnSpPr>
          <p:nvPr/>
        </p:nvCxnSpPr>
        <p:spPr>
          <a:xfrm flipV="1">
            <a:off x="4726213" y="3150858"/>
            <a:ext cx="0" cy="16368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32">
            <a:extLst>
              <a:ext uri="{FF2B5EF4-FFF2-40B4-BE49-F238E27FC236}">
                <a16:creationId xmlns:a16="http://schemas.microsoft.com/office/drawing/2014/main" id="{515D92A6-6BB8-3C9D-DCBE-FCAB487CA684}"/>
              </a:ext>
            </a:extLst>
          </p:cNvPr>
          <p:cNvSpPr txBox="1"/>
          <p:nvPr/>
        </p:nvSpPr>
        <p:spPr>
          <a:xfrm>
            <a:off x="3867565" y="2935414"/>
            <a:ext cx="879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s-ES" sz="1400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+9% </a:t>
            </a:r>
          </a:p>
          <a:p>
            <a:pPr lvl="0" algn="r">
              <a:defRPr/>
            </a:pPr>
            <a:r>
              <a:rPr lang="es-ES" sz="800" b="1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2023 vs </a:t>
            </a:r>
            <a:r>
              <a:rPr kumimoji="0" lang="es-ES" sz="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2019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C0F44CD9-67F0-F281-3E51-35E97A511AE8}"/>
              </a:ext>
            </a:extLst>
          </p:cNvPr>
          <p:cNvCxnSpPr>
            <a:cxnSpLocks/>
          </p:cNvCxnSpPr>
          <p:nvPr/>
        </p:nvCxnSpPr>
        <p:spPr>
          <a:xfrm>
            <a:off x="2514600" y="3379001"/>
            <a:ext cx="23368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adroTexto 32">
            <a:extLst>
              <a:ext uri="{FF2B5EF4-FFF2-40B4-BE49-F238E27FC236}">
                <a16:creationId xmlns:a16="http://schemas.microsoft.com/office/drawing/2014/main" id="{95809313-CDE8-4E79-DA73-44C138B38DE0}"/>
              </a:ext>
            </a:extLst>
          </p:cNvPr>
          <p:cNvSpPr txBox="1"/>
          <p:nvPr/>
        </p:nvSpPr>
        <p:spPr>
          <a:xfrm>
            <a:off x="5776013" y="2554120"/>
            <a:ext cx="8793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+15% </a:t>
            </a:r>
          </a:p>
          <a:p>
            <a:pPr lvl="0">
              <a:defRPr/>
            </a:pPr>
            <a:r>
              <a:rPr lang="es-ES" sz="800" b="1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2024 </a:t>
            </a:r>
          </a:p>
          <a:p>
            <a:pPr lvl="0">
              <a:defRPr/>
            </a:pPr>
            <a:r>
              <a:rPr lang="es-ES" sz="800" b="1" dirty="0">
                <a:solidFill>
                  <a:prstClr val="white">
                    <a:lumMod val="85000"/>
                  </a:prstClr>
                </a:solidFill>
                <a:latin typeface="Century Gothic" panose="020B0502020202020204" pitchFamily="34" charset="0"/>
              </a:rPr>
              <a:t>vs </a:t>
            </a:r>
          </a:p>
          <a:p>
            <a:pPr lvl="0">
              <a:defRPr/>
            </a:pPr>
            <a:r>
              <a:rPr kumimoji="0" lang="es-E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2023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F42D0CC-99FF-764A-D060-F5EC4D8E0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201087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92">
            <a:extLst>
              <a:ext uri="{FF2B5EF4-FFF2-40B4-BE49-F238E27FC236}">
                <a16:creationId xmlns:a16="http://schemas.microsoft.com/office/drawing/2014/main" id="{AF7195CA-FC9F-722D-0517-B76959A5F8AB}"/>
              </a:ext>
            </a:extLst>
          </p:cNvPr>
          <p:cNvSpPr/>
          <p:nvPr/>
        </p:nvSpPr>
        <p:spPr>
          <a:xfrm rot="214908">
            <a:off x="6246076" y="-694959"/>
            <a:ext cx="6579901" cy="8247917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92">
            <a:extLst>
              <a:ext uri="{FF2B5EF4-FFF2-40B4-BE49-F238E27FC236}">
                <a16:creationId xmlns:a16="http://schemas.microsoft.com/office/drawing/2014/main" id="{DFE332B0-BA0B-561D-A1CB-32F628A910C5}"/>
              </a:ext>
            </a:extLst>
          </p:cNvPr>
          <p:cNvSpPr/>
          <p:nvPr/>
        </p:nvSpPr>
        <p:spPr>
          <a:xfrm>
            <a:off x="6508449" y="5712781"/>
            <a:ext cx="5039473" cy="49042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1C3055D6-4983-E253-FAE0-3CCA95AAA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90663"/>
              </p:ext>
            </p:extLst>
          </p:nvPr>
        </p:nvGraphicFramePr>
        <p:xfrm>
          <a:off x="6505083" y="5667674"/>
          <a:ext cx="5175586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124">
                  <a:extLst>
                    <a:ext uri="{9D8B030D-6E8A-4147-A177-3AD203B41FA5}">
                      <a16:colId xmlns:a16="http://schemas.microsoft.com/office/drawing/2014/main" val="1755928909"/>
                    </a:ext>
                  </a:extLst>
                </a:gridCol>
                <a:gridCol w="785954">
                  <a:extLst>
                    <a:ext uri="{9D8B030D-6E8A-4147-A177-3AD203B41FA5}">
                      <a16:colId xmlns:a16="http://schemas.microsoft.com/office/drawing/2014/main" val="602195807"/>
                    </a:ext>
                  </a:extLst>
                </a:gridCol>
                <a:gridCol w="876377">
                  <a:extLst>
                    <a:ext uri="{9D8B030D-6E8A-4147-A177-3AD203B41FA5}">
                      <a16:colId xmlns:a16="http://schemas.microsoft.com/office/drawing/2014/main" val="101363264"/>
                    </a:ext>
                  </a:extLst>
                </a:gridCol>
                <a:gridCol w="876377">
                  <a:extLst>
                    <a:ext uri="{9D8B030D-6E8A-4147-A177-3AD203B41FA5}">
                      <a16:colId xmlns:a16="http://schemas.microsoft.com/office/drawing/2014/main" val="4263526831"/>
                    </a:ext>
                  </a:extLst>
                </a:gridCol>
                <a:gridCol w="876377">
                  <a:extLst>
                    <a:ext uri="{9D8B030D-6E8A-4147-A177-3AD203B41FA5}">
                      <a16:colId xmlns:a16="http://schemas.microsoft.com/office/drawing/2014/main" val="3564908225"/>
                    </a:ext>
                  </a:extLst>
                </a:gridCol>
                <a:gridCol w="876377">
                  <a:extLst>
                    <a:ext uri="{9D8B030D-6E8A-4147-A177-3AD203B41FA5}">
                      <a16:colId xmlns:a16="http://schemas.microsoft.com/office/drawing/2014/main" val="5827450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s-UY" sz="11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153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UY" sz="11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1.058</a:t>
                      </a:r>
                      <a:endParaRPr lang="es-UY" sz="11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1.033</a:t>
                      </a:r>
                      <a:endParaRPr lang="es-UY" sz="11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735</a:t>
                      </a:r>
                      <a:endParaRPr lang="es-UY" sz="11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706</a:t>
                      </a:r>
                      <a:endParaRPr lang="es-UY" sz="11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748</a:t>
                      </a:r>
                      <a:endParaRPr lang="es-UY" sz="1100" b="1" i="0" u="none" strike="noStrike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530619"/>
                  </a:ext>
                </a:extLst>
              </a:tr>
            </a:tbl>
          </a:graphicData>
        </a:graphic>
      </p:graphicFrame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326466B7-BFDF-A7FC-8284-86BC25CAA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17056"/>
              </p:ext>
            </p:extLst>
          </p:nvPr>
        </p:nvGraphicFramePr>
        <p:xfrm>
          <a:off x="305641" y="5650348"/>
          <a:ext cx="5069254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5960">
                  <a:extLst>
                    <a:ext uri="{9D8B030D-6E8A-4147-A177-3AD203B41FA5}">
                      <a16:colId xmlns:a16="http://schemas.microsoft.com/office/drawing/2014/main" val="1755928909"/>
                    </a:ext>
                  </a:extLst>
                </a:gridCol>
                <a:gridCol w="769806">
                  <a:extLst>
                    <a:ext uri="{9D8B030D-6E8A-4147-A177-3AD203B41FA5}">
                      <a16:colId xmlns:a16="http://schemas.microsoft.com/office/drawing/2014/main" val="602195807"/>
                    </a:ext>
                  </a:extLst>
                </a:gridCol>
                <a:gridCol w="858372">
                  <a:extLst>
                    <a:ext uri="{9D8B030D-6E8A-4147-A177-3AD203B41FA5}">
                      <a16:colId xmlns:a16="http://schemas.microsoft.com/office/drawing/2014/main" val="101363264"/>
                    </a:ext>
                  </a:extLst>
                </a:gridCol>
                <a:gridCol w="858372">
                  <a:extLst>
                    <a:ext uri="{9D8B030D-6E8A-4147-A177-3AD203B41FA5}">
                      <a16:colId xmlns:a16="http://schemas.microsoft.com/office/drawing/2014/main" val="4263526831"/>
                    </a:ext>
                  </a:extLst>
                </a:gridCol>
                <a:gridCol w="654567">
                  <a:extLst>
                    <a:ext uri="{9D8B030D-6E8A-4147-A177-3AD203B41FA5}">
                      <a16:colId xmlns:a16="http://schemas.microsoft.com/office/drawing/2014/main" val="3564908225"/>
                    </a:ext>
                  </a:extLst>
                </a:gridCol>
                <a:gridCol w="1062177">
                  <a:extLst>
                    <a:ext uri="{9D8B030D-6E8A-4147-A177-3AD203B41FA5}">
                      <a16:colId xmlns:a16="http://schemas.microsoft.com/office/drawing/2014/main" val="58274503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s-UY" sz="11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UY" sz="11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153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s-UY" sz="1100" b="0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2.208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4530619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AE8E23D-3914-B9B5-FB70-6E409C4D8A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098360"/>
              </p:ext>
            </p:extLst>
          </p:nvPr>
        </p:nvGraphicFramePr>
        <p:xfrm>
          <a:off x="6867921" y="2085000"/>
          <a:ext cx="4972181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136FDF8B-8146-47BA-B0A7-F7792D2396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0784751"/>
              </p:ext>
            </p:extLst>
          </p:nvPr>
        </p:nvGraphicFramePr>
        <p:xfrm>
          <a:off x="704593" y="2085000"/>
          <a:ext cx="468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4B4225A-7730-C387-CB17-599649551F3C}"/>
              </a:ext>
            </a:extLst>
          </p:cNvPr>
          <p:cNvSpPr txBox="1"/>
          <p:nvPr/>
        </p:nvSpPr>
        <p:spPr>
          <a:xfrm>
            <a:off x="333152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PROYECCIONES</a:t>
            </a:r>
          </a:p>
        </p:txBody>
      </p:sp>
      <p:sp>
        <p:nvSpPr>
          <p:cNvPr id="3" name="CuadroTexto 236">
            <a:extLst>
              <a:ext uri="{FF2B5EF4-FFF2-40B4-BE49-F238E27FC236}">
                <a16:creationId xmlns:a16="http://schemas.microsoft.com/office/drawing/2014/main" id="{6358C1DE-631F-6116-44E8-42ECB6C2926E}"/>
              </a:ext>
            </a:extLst>
          </p:cNvPr>
          <p:cNvSpPr txBox="1"/>
          <p:nvPr/>
        </p:nvSpPr>
        <p:spPr>
          <a:xfrm>
            <a:off x="338866" y="79789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Gasto de extranjeros</a:t>
            </a:r>
          </a:p>
        </p:txBody>
      </p:sp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D4CB1979-A837-6082-FE79-E4628CFEB5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F39A5BE-8219-3D18-00A0-EF5A99BDF097}"/>
              </a:ext>
            </a:extLst>
          </p:cNvPr>
          <p:cNvSpPr txBox="1"/>
          <p:nvPr/>
        </p:nvSpPr>
        <p:spPr>
          <a:xfrm>
            <a:off x="493523" y="6122758"/>
            <a:ext cx="660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Para temporada de verano se</a:t>
            </a:r>
            <a:r>
              <a:rPr kumimoji="0" lang="es-ES" sz="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toma diciembre-febrero.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aseline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ES" sz="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Elaboración propia con base en INE, BCU, INDEC, BCRA, JP Morgan y BCB.</a:t>
            </a: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27513C9-DB62-3D93-5B1C-E7B09C2CA49F}"/>
              </a:ext>
            </a:extLst>
          </p:cNvPr>
          <p:cNvSpPr txBox="1"/>
          <p:nvPr/>
        </p:nvSpPr>
        <p:spPr>
          <a:xfrm>
            <a:off x="7534135" y="1447640"/>
            <a:ext cx="3498386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gasto </a:t>
            </a:r>
            <a:r>
              <a:rPr lang="es-MX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temporada de verano</a:t>
            </a:r>
            <a:endParaRPr kumimoji="0" lang="es-MX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Índice, en términos constantes (2016/17=100)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A65BC56-AFC9-D9F1-981F-0F8038FF6631}"/>
              </a:ext>
            </a:extLst>
          </p:cNvPr>
          <p:cNvSpPr txBox="1"/>
          <p:nvPr/>
        </p:nvSpPr>
        <p:spPr>
          <a:xfrm>
            <a:off x="1379483" y="1448330"/>
            <a:ext cx="3144890" cy="765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gasto anual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Índice, en términos constantes (2017=100)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DECA36-14BD-07CC-3229-A8C4A59DB15E}"/>
              </a:ext>
            </a:extLst>
          </p:cNvPr>
          <p:cNvSpPr txBox="1"/>
          <p:nvPr/>
        </p:nvSpPr>
        <p:spPr>
          <a:xfrm>
            <a:off x="4868965" y="2519341"/>
            <a:ext cx="1431237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-32%</a:t>
            </a:r>
            <a:r>
              <a:rPr lang="es-ES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2017</a:t>
            </a:r>
            <a:endParaRPr lang="es-UY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1C00560-1FBE-8761-5570-40E0F9B5283B}"/>
              </a:ext>
            </a:extLst>
          </p:cNvPr>
          <p:cNvSpPr txBox="1"/>
          <p:nvPr/>
        </p:nvSpPr>
        <p:spPr>
          <a:xfrm>
            <a:off x="3419679" y="2027847"/>
            <a:ext cx="2847012" cy="605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2024</a:t>
            </a:r>
          </a:p>
          <a:p>
            <a:pPr algn="ctr">
              <a:lnSpc>
                <a:spcPct val="105000"/>
              </a:lnSpc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(gasto constante)</a:t>
            </a:r>
            <a:endParaRPr lang="es-UY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sz="105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F9964B-8ED4-0EFD-7B65-510E307C15B0}"/>
              </a:ext>
            </a:extLst>
          </p:cNvPr>
          <p:cNvSpPr txBox="1"/>
          <p:nvPr/>
        </p:nvSpPr>
        <p:spPr>
          <a:xfrm>
            <a:off x="3289305" y="2524341"/>
            <a:ext cx="1547892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+11%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2023</a:t>
            </a:r>
            <a:endParaRPr lang="es-UY" sz="9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BA85F59-B518-68F1-2A43-CE3D7823DFE2}"/>
              </a:ext>
            </a:extLst>
          </p:cNvPr>
          <p:cNvSpPr txBox="1"/>
          <p:nvPr/>
        </p:nvSpPr>
        <p:spPr>
          <a:xfrm>
            <a:off x="4059578" y="2523243"/>
            <a:ext cx="1547892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-9%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2019</a:t>
            </a:r>
            <a:endParaRPr lang="es-UY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1A61F8E-AB8F-E6A6-C5DC-137DE0F10527}"/>
              </a:ext>
            </a:extLst>
          </p:cNvPr>
          <p:cNvSpPr txBox="1"/>
          <p:nvPr/>
        </p:nvSpPr>
        <p:spPr>
          <a:xfrm>
            <a:off x="10918365" y="2501670"/>
            <a:ext cx="1431237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-39%</a:t>
            </a:r>
            <a:r>
              <a:rPr lang="es-ES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2016/17</a:t>
            </a:r>
            <a:endParaRPr lang="es-UY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CB57F1-FF9E-292B-EDBD-37AE60034EB6}"/>
              </a:ext>
            </a:extLst>
          </p:cNvPr>
          <p:cNvSpPr txBox="1"/>
          <p:nvPr/>
        </p:nvSpPr>
        <p:spPr>
          <a:xfrm>
            <a:off x="9451907" y="2046495"/>
            <a:ext cx="2847012" cy="45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2023/24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(gasto constante)</a:t>
            </a:r>
            <a:endParaRPr lang="es-UY" sz="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408C9B7-EA1D-C540-D59E-552B90F182B4}"/>
              </a:ext>
            </a:extLst>
          </p:cNvPr>
          <p:cNvSpPr txBox="1"/>
          <p:nvPr/>
        </p:nvSpPr>
        <p:spPr>
          <a:xfrm>
            <a:off x="10089022" y="2502135"/>
            <a:ext cx="1547892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-20%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2019/20</a:t>
            </a:r>
            <a:endParaRPr lang="es-UY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92">
            <a:extLst>
              <a:ext uri="{FF2B5EF4-FFF2-40B4-BE49-F238E27FC236}">
                <a16:creationId xmlns:a16="http://schemas.microsoft.com/office/drawing/2014/main" id="{314E1187-951C-8562-2619-7DDF825FA43B}"/>
              </a:ext>
            </a:extLst>
          </p:cNvPr>
          <p:cNvSpPr/>
          <p:nvPr/>
        </p:nvSpPr>
        <p:spPr>
          <a:xfrm>
            <a:off x="252130" y="5721393"/>
            <a:ext cx="5039473" cy="446218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3D7CB1C-3A35-E51A-25C6-6AF5B0B79D6C}"/>
              </a:ext>
            </a:extLst>
          </p:cNvPr>
          <p:cNvSpPr txBox="1"/>
          <p:nvPr/>
        </p:nvSpPr>
        <p:spPr>
          <a:xfrm>
            <a:off x="249211" y="5710862"/>
            <a:ext cx="1147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Gasto 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USD millones</a:t>
            </a:r>
            <a:endParaRPr kumimoji="0" lang="es-E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9182FCF-D270-7CFC-7DE1-C1A259D78E81}"/>
              </a:ext>
            </a:extLst>
          </p:cNvPr>
          <p:cNvSpPr txBox="1"/>
          <p:nvPr/>
        </p:nvSpPr>
        <p:spPr>
          <a:xfrm>
            <a:off x="6480275" y="5698234"/>
            <a:ext cx="1147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Gasto 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USD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millones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2A59743B-2B06-01C0-5E2F-92414AF619D7}"/>
              </a:ext>
            </a:extLst>
          </p:cNvPr>
          <p:cNvCxnSpPr/>
          <p:nvPr/>
        </p:nvCxnSpPr>
        <p:spPr>
          <a:xfrm>
            <a:off x="3746500" y="2467397"/>
            <a:ext cx="2171380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C2C5209-E016-A08C-AA72-36AD18B48B14}"/>
              </a:ext>
            </a:extLst>
          </p:cNvPr>
          <p:cNvCxnSpPr>
            <a:cxnSpLocks/>
          </p:cNvCxnSpPr>
          <p:nvPr/>
        </p:nvCxnSpPr>
        <p:spPr>
          <a:xfrm>
            <a:off x="9760440" y="2498983"/>
            <a:ext cx="2225012" cy="0"/>
          </a:xfrm>
          <a:prstGeom prst="line">
            <a:avLst/>
          </a:prstGeom>
          <a:ln w="3175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77F8CF6-F964-B38C-7201-1E970A437DFB}"/>
              </a:ext>
            </a:extLst>
          </p:cNvPr>
          <p:cNvSpPr txBox="1"/>
          <p:nvPr/>
        </p:nvSpPr>
        <p:spPr>
          <a:xfrm>
            <a:off x="9350597" y="2502135"/>
            <a:ext cx="1431237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+5%</a:t>
            </a:r>
            <a:r>
              <a:rPr lang="es-ES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2022/23</a:t>
            </a:r>
            <a:endParaRPr lang="es-UY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Graphic spid="12" grpId="0">
        <p:bldAsOne/>
      </p:bldGraphic>
      <p:bldP spid="13" grpId="0"/>
      <p:bldP spid="14" grpId="0"/>
      <p:bldP spid="18" grpId="0"/>
      <p:bldP spid="20" grpId="0"/>
      <p:bldP spid="24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0" y="-4356"/>
            <a:ext cx="12219523" cy="686235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2B52DE9A-331A-C18E-BAAF-5037B71B8E95}"/>
              </a:ext>
            </a:extLst>
          </p:cNvPr>
          <p:cNvSpPr/>
          <p:nvPr/>
        </p:nvSpPr>
        <p:spPr>
          <a:xfrm>
            <a:off x="-455454" y="1260142"/>
            <a:ext cx="3791938" cy="5265889"/>
          </a:xfrm>
          <a:prstGeom prst="rect">
            <a:avLst/>
          </a:prstGeom>
          <a:solidFill>
            <a:schemeClr val="accent6">
              <a:lumMod val="20000"/>
              <a:lumOff val="8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arcador de contenido 4">
            <a:extLst>
              <a:ext uri="{FF2B5EF4-FFF2-40B4-BE49-F238E27FC236}">
                <a16:creationId xmlns:a16="http://schemas.microsoft.com/office/drawing/2014/main" id="{9BBC4082-6393-E31A-008E-D3FE01B5A5D4}"/>
              </a:ext>
            </a:extLst>
          </p:cNvPr>
          <p:cNvSpPr txBox="1">
            <a:spLocks/>
          </p:cNvSpPr>
          <p:nvPr/>
        </p:nvSpPr>
        <p:spPr>
          <a:xfrm>
            <a:off x="419100" y="1602501"/>
            <a:ext cx="2676334" cy="460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Supuestos de la Cuenta Satélite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 Turismo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para el cálculo del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Valor Agregado Turístico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bajo la Asesoría de Consultor Internacional de la OMT.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2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El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Ministerio de Turismo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realiza la estimación con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datos del Cuadro de Oferta y Utilización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2005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La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Estimación CERES 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utiliza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los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mismos supuestos</a:t>
            </a: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pero se realiza con datos del Cuadro de Oferta y Utilización de </a:t>
            </a: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2016-2017.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E39AD168-733D-33F4-3C4C-C07943419B0B}"/>
              </a:ext>
            </a:extLst>
          </p:cNvPr>
          <p:cNvCxnSpPr>
            <a:cxnSpLocks/>
          </p:cNvCxnSpPr>
          <p:nvPr/>
        </p:nvCxnSpPr>
        <p:spPr>
          <a:xfrm>
            <a:off x="3526045" y="1284676"/>
            <a:ext cx="0" cy="5220000"/>
          </a:xfrm>
          <a:prstGeom prst="line">
            <a:avLst/>
          </a:prstGeom>
          <a:ln w="22225" cap="rnd">
            <a:solidFill>
              <a:schemeClr val="accent3">
                <a:alpha val="65000"/>
              </a:schemeClr>
            </a:solidFill>
            <a:prstDash val="sysDot"/>
            <a:rou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90" name="Grupo 89">
            <a:extLst>
              <a:ext uri="{FF2B5EF4-FFF2-40B4-BE49-F238E27FC236}">
                <a16:creationId xmlns:a16="http://schemas.microsoft.com/office/drawing/2014/main" id="{DF45E224-0148-994A-83F9-F91CFF2E8AEE}"/>
              </a:ext>
            </a:extLst>
          </p:cNvPr>
          <p:cNvGrpSpPr/>
          <p:nvPr/>
        </p:nvGrpSpPr>
        <p:grpSpPr>
          <a:xfrm>
            <a:off x="3718547" y="1260637"/>
            <a:ext cx="9776034" cy="936001"/>
            <a:chOff x="3718547" y="1260637"/>
            <a:chExt cx="9776034" cy="936001"/>
          </a:xfrm>
          <a:solidFill>
            <a:schemeClr val="accent2">
              <a:lumMod val="20000"/>
              <a:lumOff val="80000"/>
              <a:alpha val="16000"/>
            </a:schemeClr>
          </a:solidFill>
        </p:grpSpPr>
        <p:sp>
          <p:nvSpPr>
            <p:cNvPr id="29" name="Rectangle 1">
              <a:extLst>
                <a:ext uri="{FF2B5EF4-FFF2-40B4-BE49-F238E27FC236}">
                  <a16:creationId xmlns:a16="http://schemas.microsoft.com/office/drawing/2014/main" id="{F46BA5A1-5267-BB57-2EE1-25F454C96539}"/>
                </a:ext>
              </a:extLst>
            </p:cNvPr>
            <p:cNvSpPr/>
            <p:nvPr/>
          </p:nvSpPr>
          <p:spPr>
            <a:xfrm>
              <a:off x="3830077" y="1260638"/>
              <a:ext cx="8490493" cy="9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id="{3ABACA11-537C-CAB3-6090-387FDB49F2AC}"/>
                </a:ext>
              </a:extLst>
            </p:cNvPr>
            <p:cNvSpPr/>
            <p:nvPr/>
          </p:nvSpPr>
          <p:spPr>
            <a:xfrm>
              <a:off x="3718547" y="1260637"/>
              <a:ext cx="109275" cy="9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Marcador de contenido 4">
              <a:extLst>
                <a:ext uri="{FF2B5EF4-FFF2-40B4-BE49-F238E27FC236}">
                  <a16:creationId xmlns:a16="http://schemas.microsoft.com/office/drawing/2014/main" id="{C239D938-7ED3-4932-C214-EA37C90B43FC}"/>
                </a:ext>
              </a:extLst>
            </p:cNvPr>
            <p:cNvSpPr txBox="1">
              <a:spLocks/>
            </p:cNvSpPr>
            <p:nvPr/>
          </p:nvSpPr>
          <p:spPr>
            <a:xfrm>
              <a:off x="4030900" y="1429328"/>
              <a:ext cx="1127732" cy="636865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</a:t>
              </a: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CuadroTexto 75">
              <a:extLst>
                <a:ext uri="{FF2B5EF4-FFF2-40B4-BE49-F238E27FC236}">
                  <a16:creationId xmlns:a16="http://schemas.microsoft.com/office/drawing/2014/main" id="{498CB307-AB66-0670-F18F-B57BF2278988}"/>
                </a:ext>
              </a:extLst>
            </p:cNvPr>
            <p:cNvSpPr txBox="1"/>
            <p:nvPr/>
          </p:nvSpPr>
          <p:spPr>
            <a:xfrm>
              <a:off x="5057623" y="1336517"/>
              <a:ext cx="8436958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la producción 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comercio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corresponde al turismo y 46% de esa producción es consumo intermedio</a:t>
              </a: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47CD9403-4E0D-394B-BF32-652F2018FB9A}"/>
              </a:ext>
            </a:extLst>
          </p:cNvPr>
          <p:cNvGrpSpPr/>
          <p:nvPr/>
        </p:nvGrpSpPr>
        <p:grpSpPr>
          <a:xfrm>
            <a:off x="3718547" y="2342987"/>
            <a:ext cx="9776034" cy="936080"/>
            <a:chOff x="3718547" y="2342987"/>
            <a:chExt cx="9776034" cy="936080"/>
          </a:xfrm>
          <a:solidFill>
            <a:schemeClr val="accent2">
              <a:lumMod val="20000"/>
              <a:lumOff val="80000"/>
              <a:alpha val="16000"/>
            </a:schemeClr>
          </a:solidFill>
        </p:grpSpPr>
        <p:sp>
          <p:nvSpPr>
            <p:cNvPr id="49" name="Rectangle 1">
              <a:extLst>
                <a:ext uri="{FF2B5EF4-FFF2-40B4-BE49-F238E27FC236}">
                  <a16:creationId xmlns:a16="http://schemas.microsoft.com/office/drawing/2014/main" id="{738F3828-9C3C-C1FA-18E3-44C845FB4EDE}"/>
                </a:ext>
              </a:extLst>
            </p:cNvPr>
            <p:cNvSpPr/>
            <p:nvPr/>
          </p:nvSpPr>
          <p:spPr>
            <a:xfrm>
              <a:off x="3830077" y="2342987"/>
              <a:ext cx="8490493" cy="9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ángulo 49">
              <a:extLst>
                <a:ext uri="{FF2B5EF4-FFF2-40B4-BE49-F238E27FC236}">
                  <a16:creationId xmlns:a16="http://schemas.microsoft.com/office/drawing/2014/main" id="{81EED73D-070A-0650-9649-C5F58FE3D134}"/>
                </a:ext>
              </a:extLst>
            </p:cNvPr>
            <p:cNvSpPr/>
            <p:nvPr/>
          </p:nvSpPr>
          <p:spPr>
            <a:xfrm>
              <a:off x="3718547" y="2343067"/>
              <a:ext cx="109275" cy="9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Marcador de contenido 4">
              <a:extLst>
                <a:ext uri="{FF2B5EF4-FFF2-40B4-BE49-F238E27FC236}">
                  <a16:creationId xmlns:a16="http://schemas.microsoft.com/office/drawing/2014/main" id="{03F4F8C1-B21E-6257-74BA-DFC0684D2252}"/>
                </a:ext>
              </a:extLst>
            </p:cNvPr>
            <p:cNvSpPr txBox="1">
              <a:spLocks/>
            </p:cNvSpPr>
            <p:nvPr/>
          </p:nvSpPr>
          <p:spPr>
            <a:xfrm>
              <a:off x="4030900" y="2512336"/>
              <a:ext cx="1127732" cy="636865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25</a:t>
              </a: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226BBDD2-FC5B-B5E9-0F37-512BDD9EF77B}"/>
                </a:ext>
              </a:extLst>
            </p:cNvPr>
            <p:cNvSpPr txBox="1"/>
            <p:nvPr/>
          </p:nvSpPr>
          <p:spPr>
            <a:xfrm>
              <a:off x="5057623" y="2431181"/>
              <a:ext cx="8436958" cy="754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la producción 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servicios de comida y bebida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corresponde al turismo y 20% de esa producción es consumo intermedio</a:t>
              </a:r>
            </a:p>
          </p:txBody>
        </p:sp>
      </p:grpSp>
      <p:grpSp>
        <p:nvGrpSpPr>
          <p:cNvPr id="93" name="Grupo 92">
            <a:extLst>
              <a:ext uri="{FF2B5EF4-FFF2-40B4-BE49-F238E27FC236}">
                <a16:creationId xmlns:a16="http://schemas.microsoft.com/office/drawing/2014/main" id="{D2388B32-881C-4E33-36F2-A44EE26F91D6}"/>
              </a:ext>
            </a:extLst>
          </p:cNvPr>
          <p:cNvGrpSpPr/>
          <p:nvPr/>
        </p:nvGrpSpPr>
        <p:grpSpPr>
          <a:xfrm>
            <a:off x="3718547" y="4507685"/>
            <a:ext cx="8602023" cy="936242"/>
            <a:chOff x="3718547" y="4507685"/>
            <a:chExt cx="8602023" cy="936242"/>
          </a:xfrm>
          <a:solidFill>
            <a:schemeClr val="accent2">
              <a:lumMod val="20000"/>
              <a:lumOff val="80000"/>
              <a:alpha val="16000"/>
            </a:schemeClr>
          </a:solidFill>
        </p:grpSpPr>
        <p:sp>
          <p:nvSpPr>
            <p:cNvPr id="61" name="Rectangle 1">
              <a:extLst>
                <a:ext uri="{FF2B5EF4-FFF2-40B4-BE49-F238E27FC236}">
                  <a16:creationId xmlns:a16="http://schemas.microsoft.com/office/drawing/2014/main" id="{F0C5B00E-361A-1410-64E4-0D65D09FB721}"/>
                </a:ext>
              </a:extLst>
            </p:cNvPr>
            <p:cNvSpPr/>
            <p:nvPr/>
          </p:nvSpPr>
          <p:spPr>
            <a:xfrm>
              <a:off x="3830077" y="4507685"/>
              <a:ext cx="8490493" cy="9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ángulo 62">
              <a:extLst>
                <a:ext uri="{FF2B5EF4-FFF2-40B4-BE49-F238E27FC236}">
                  <a16:creationId xmlns:a16="http://schemas.microsoft.com/office/drawing/2014/main" id="{051D2785-1EF9-4593-068F-90FF6E2F10CB}"/>
                </a:ext>
              </a:extLst>
            </p:cNvPr>
            <p:cNvSpPr/>
            <p:nvPr/>
          </p:nvSpPr>
          <p:spPr>
            <a:xfrm>
              <a:off x="3718547" y="4507927"/>
              <a:ext cx="109275" cy="9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Marcador de contenido 4">
              <a:extLst>
                <a:ext uri="{FF2B5EF4-FFF2-40B4-BE49-F238E27FC236}">
                  <a16:creationId xmlns:a16="http://schemas.microsoft.com/office/drawing/2014/main" id="{7746E6B0-5C0F-A3B7-20EB-79B822B086E1}"/>
                </a:ext>
              </a:extLst>
            </p:cNvPr>
            <p:cNvSpPr txBox="1">
              <a:spLocks/>
            </p:cNvSpPr>
            <p:nvPr/>
          </p:nvSpPr>
          <p:spPr>
            <a:xfrm>
              <a:off x="4030900" y="4678352"/>
              <a:ext cx="1127732" cy="636865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45</a:t>
              </a: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CuadroTexto 84">
              <a:extLst>
                <a:ext uri="{FF2B5EF4-FFF2-40B4-BE49-F238E27FC236}">
                  <a16:creationId xmlns:a16="http://schemas.microsoft.com/office/drawing/2014/main" id="{40BA377B-F32D-9322-CEF9-91B351A631D1}"/>
                </a:ext>
              </a:extLst>
            </p:cNvPr>
            <p:cNvSpPr txBox="1"/>
            <p:nvPr/>
          </p:nvSpPr>
          <p:spPr>
            <a:xfrm>
              <a:off x="5057623" y="4589733"/>
              <a:ext cx="6282759" cy="754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la producción 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transporte terrestre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corresponde al turismo y 14% de esa producción es consumo intermedio</a:t>
              </a:r>
            </a:p>
          </p:txBody>
        </p:sp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02E8CB81-B68A-DB6C-8BA8-87A8CB677039}"/>
              </a:ext>
            </a:extLst>
          </p:cNvPr>
          <p:cNvGrpSpPr/>
          <p:nvPr/>
        </p:nvGrpSpPr>
        <p:grpSpPr>
          <a:xfrm>
            <a:off x="3718547" y="5590032"/>
            <a:ext cx="9225136" cy="936324"/>
            <a:chOff x="3718547" y="5590032"/>
            <a:chExt cx="9225136" cy="936324"/>
          </a:xfrm>
          <a:solidFill>
            <a:schemeClr val="accent2">
              <a:lumMod val="20000"/>
              <a:lumOff val="80000"/>
              <a:alpha val="16000"/>
            </a:schemeClr>
          </a:solidFill>
        </p:grpSpPr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id="{0D8CCFB1-F80E-74C7-1132-5C3505E22E5D}"/>
                </a:ext>
              </a:extLst>
            </p:cNvPr>
            <p:cNvSpPr/>
            <p:nvPr/>
          </p:nvSpPr>
          <p:spPr>
            <a:xfrm>
              <a:off x="3830077" y="5590032"/>
              <a:ext cx="8490493" cy="9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92B14829-82AC-E6BA-4425-4C37ED040A52}"/>
                </a:ext>
              </a:extLst>
            </p:cNvPr>
            <p:cNvSpPr/>
            <p:nvPr/>
          </p:nvSpPr>
          <p:spPr>
            <a:xfrm>
              <a:off x="3718547" y="5590356"/>
              <a:ext cx="109275" cy="9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Marcador de contenido 4">
              <a:extLst>
                <a:ext uri="{FF2B5EF4-FFF2-40B4-BE49-F238E27FC236}">
                  <a16:creationId xmlns:a16="http://schemas.microsoft.com/office/drawing/2014/main" id="{1E7F0C14-3FEE-F1F3-C964-19C637F70CFA}"/>
                </a:ext>
              </a:extLst>
            </p:cNvPr>
            <p:cNvSpPr txBox="1">
              <a:spLocks/>
            </p:cNvSpPr>
            <p:nvPr/>
          </p:nvSpPr>
          <p:spPr>
            <a:xfrm>
              <a:off x="4030900" y="5761361"/>
              <a:ext cx="1127732" cy="636865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88</a:t>
              </a: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CuadroTexto 85">
              <a:extLst>
                <a:ext uri="{FF2B5EF4-FFF2-40B4-BE49-F238E27FC236}">
                  <a16:creationId xmlns:a16="http://schemas.microsoft.com/office/drawing/2014/main" id="{2F5908D1-5A37-5873-C547-4D0D08209986}"/>
                </a:ext>
              </a:extLst>
            </p:cNvPr>
            <p:cNvSpPr txBox="1"/>
            <p:nvPr/>
          </p:nvSpPr>
          <p:spPr>
            <a:xfrm>
              <a:off x="5057623" y="5669009"/>
              <a:ext cx="7886060" cy="754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la producción 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transporte aéreo y por agua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pasajeros corresponde al turismo y 12,5% de esa producción es consumo intermedio</a:t>
              </a: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C14991D4-B76D-3C58-4DAF-1CFB4728B997}"/>
              </a:ext>
            </a:extLst>
          </p:cNvPr>
          <p:cNvGrpSpPr/>
          <p:nvPr/>
        </p:nvGrpSpPr>
        <p:grpSpPr>
          <a:xfrm>
            <a:off x="3718547" y="3425336"/>
            <a:ext cx="9776034" cy="936161"/>
            <a:chOff x="3718547" y="3425336"/>
            <a:chExt cx="9776034" cy="936161"/>
          </a:xfrm>
          <a:solidFill>
            <a:schemeClr val="accent2">
              <a:lumMod val="20000"/>
              <a:lumOff val="80000"/>
              <a:alpha val="16000"/>
            </a:schemeClr>
          </a:solidFill>
        </p:grpSpPr>
        <p:sp>
          <p:nvSpPr>
            <p:cNvPr id="54" name="Rectangle 1">
              <a:extLst>
                <a:ext uri="{FF2B5EF4-FFF2-40B4-BE49-F238E27FC236}">
                  <a16:creationId xmlns:a16="http://schemas.microsoft.com/office/drawing/2014/main" id="{86AE1EA5-8DCA-B786-5873-F4133D7D48F3}"/>
                </a:ext>
              </a:extLst>
            </p:cNvPr>
            <p:cNvSpPr/>
            <p:nvPr/>
          </p:nvSpPr>
          <p:spPr>
            <a:xfrm>
              <a:off x="3830077" y="3425336"/>
              <a:ext cx="8490493" cy="9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01BE6692-7D54-895A-CE0E-B88B931C6E53}"/>
                </a:ext>
              </a:extLst>
            </p:cNvPr>
            <p:cNvSpPr/>
            <p:nvPr/>
          </p:nvSpPr>
          <p:spPr>
            <a:xfrm>
              <a:off x="3718547" y="3425497"/>
              <a:ext cx="109275" cy="9360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Marcador de contenido 4">
              <a:extLst>
                <a:ext uri="{FF2B5EF4-FFF2-40B4-BE49-F238E27FC236}">
                  <a16:creationId xmlns:a16="http://schemas.microsoft.com/office/drawing/2014/main" id="{EE1F23DB-A3EC-FF59-6E38-BCACB4876768}"/>
                </a:ext>
              </a:extLst>
            </p:cNvPr>
            <p:cNvSpPr txBox="1">
              <a:spLocks/>
            </p:cNvSpPr>
            <p:nvPr/>
          </p:nvSpPr>
          <p:spPr>
            <a:xfrm>
              <a:off x="4030900" y="3595344"/>
              <a:ext cx="1127732" cy="636865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95</a:t>
              </a:r>
              <a:r>
                <a:rPr kumimoji="0" lang="es-E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%</a:t>
              </a: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AC517888-D707-5F02-3AD9-878F52080D86}"/>
                </a:ext>
              </a:extLst>
            </p:cNvPr>
            <p:cNvSpPr txBox="1"/>
            <p:nvPr/>
          </p:nvSpPr>
          <p:spPr>
            <a:xfrm>
              <a:off x="5057623" y="3510457"/>
              <a:ext cx="8436958" cy="754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la producción de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700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alojamientos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corresponde al turismo y 20% de esa producción es consumo intermedio</a:t>
              </a:r>
            </a:p>
          </p:txBody>
        </p:sp>
      </p:grpSp>
      <p:sp>
        <p:nvSpPr>
          <p:cNvPr id="2" name="CuadroTexto 32">
            <a:extLst>
              <a:ext uri="{FF2B5EF4-FFF2-40B4-BE49-F238E27FC236}">
                <a16:creationId xmlns:a16="http://schemas.microsoft.com/office/drawing/2014/main" id="{5DBDF2BE-7845-F489-37E3-936ADC05BE23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PARTICIPACIÓN DEL TURISMO EN EL PBI</a:t>
            </a:r>
          </a:p>
        </p:txBody>
      </p:sp>
      <p:sp>
        <p:nvSpPr>
          <p:cNvPr id="3" name="CuadroTexto 236">
            <a:extLst>
              <a:ext uri="{FF2B5EF4-FFF2-40B4-BE49-F238E27FC236}">
                <a16:creationId xmlns:a16="http://schemas.microsoft.com/office/drawing/2014/main" id="{5C225F4B-4823-18F5-ED10-D3959B9E38F2}"/>
              </a:ext>
            </a:extLst>
          </p:cNvPr>
          <p:cNvSpPr txBox="1"/>
          <p:nvPr/>
        </p:nvSpPr>
        <p:spPr>
          <a:xfrm>
            <a:off x="312739" y="727308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>
                <a:solidFill>
                  <a:prstClr val="white"/>
                </a:solidFill>
                <a:latin typeface="Century Gothic" panose="020B0502020202020204" pitchFamily="34" charset="0"/>
              </a:rPr>
              <a:t>Supuestos utilizados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E3233DC-2CBB-5CF4-58B9-92CF9AF51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0" y="0"/>
            <a:ext cx="12203716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DF7F58-5989-07FE-BAC7-7302E3E9B4CD}"/>
              </a:ext>
            </a:extLst>
          </p:cNvPr>
          <p:cNvSpPr txBox="1"/>
          <p:nvPr/>
        </p:nvSpPr>
        <p:spPr>
          <a:xfrm>
            <a:off x="321137" y="1205182"/>
            <a:ext cx="11421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1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realizar la estimación para años posteriores a 2016, </a:t>
            </a:r>
            <a:r>
              <a:rPr lang="es-UY" sz="1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 actualizaron los valores de valor agregado tomando como referencia las variaciones en un índice de volumen físico basado en las entradas y salidas de personas del país y gasto realizado, junto a un IPC turístico elaborado por CERES.</a:t>
            </a:r>
          </a:p>
        </p:txBody>
      </p:sp>
      <p:sp>
        <p:nvSpPr>
          <p:cNvPr id="16" name="CuadroTexto 32">
            <a:extLst>
              <a:ext uri="{FF2B5EF4-FFF2-40B4-BE49-F238E27FC236}">
                <a16:creationId xmlns:a16="http://schemas.microsoft.com/office/drawing/2014/main" id="{7194DBBA-2E75-EE3D-7D73-9C580DA060C1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PARTICIPACIÓN DEL TURISMO EN EL PBI</a:t>
            </a:r>
          </a:p>
        </p:txBody>
      </p:sp>
      <p:sp>
        <p:nvSpPr>
          <p:cNvPr id="17" name="CuadroTexto 236">
            <a:extLst>
              <a:ext uri="{FF2B5EF4-FFF2-40B4-BE49-F238E27FC236}">
                <a16:creationId xmlns:a16="http://schemas.microsoft.com/office/drawing/2014/main" id="{3CC88B67-15A1-BD3F-6E5C-F891E4EC010C}"/>
              </a:ext>
            </a:extLst>
          </p:cNvPr>
          <p:cNvSpPr txBox="1"/>
          <p:nvPr/>
        </p:nvSpPr>
        <p:spPr>
          <a:xfrm>
            <a:off x="312739" y="771771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Estimación CERES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E1BE8A9-4B19-37E3-C33B-2BF416CD52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1555634"/>
              </p:ext>
            </p:extLst>
          </p:nvPr>
        </p:nvGraphicFramePr>
        <p:xfrm>
          <a:off x="358793" y="1939470"/>
          <a:ext cx="5870558" cy="4772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32">
            <a:extLst>
              <a:ext uri="{FF2B5EF4-FFF2-40B4-BE49-F238E27FC236}">
                <a16:creationId xmlns:a16="http://schemas.microsoft.com/office/drawing/2014/main" id="{35519D8B-B722-97F7-2EC3-2ABF8735394F}"/>
              </a:ext>
            </a:extLst>
          </p:cNvPr>
          <p:cNvSpPr txBox="1"/>
          <p:nvPr/>
        </p:nvSpPr>
        <p:spPr>
          <a:xfrm>
            <a:off x="4337515" y="2383149"/>
            <a:ext cx="285832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Peso en el PBI promedio prepandemia: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prstClr val="white"/>
                </a:solidFill>
                <a:latin typeface="Century Gothic" panose="020B0502020202020204" pitchFamily="34" charset="0"/>
              </a:rPr>
              <a:t>7,5%</a:t>
            </a:r>
            <a:endParaRPr kumimoji="0" lang="es-E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D5BB23D-415D-BA62-83F0-67D0DF9E95D3}"/>
              </a:ext>
            </a:extLst>
          </p:cNvPr>
          <p:cNvCxnSpPr>
            <a:cxnSpLocks/>
          </p:cNvCxnSpPr>
          <p:nvPr/>
        </p:nvCxnSpPr>
        <p:spPr>
          <a:xfrm>
            <a:off x="876998" y="2963009"/>
            <a:ext cx="810087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>
            <a:extLst>
              <a:ext uri="{FF2B5EF4-FFF2-40B4-BE49-F238E27FC236}">
                <a16:creationId xmlns:a16="http://schemas.microsoft.com/office/drawing/2014/main" id="{EEF39A7F-5ED8-4DB7-B1D0-DFBD64A198CF}"/>
              </a:ext>
            </a:extLst>
          </p:cNvPr>
          <p:cNvSpPr/>
          <p:nvPr/>
        </p:nvSpPr>
        <p:spPr>
          <a:xfrm flipH="1">
            <a:off x="7361388" y="1937422"/>
            <a:ext cx="1709634" cy="4257675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790F7131-D148-4B92-14D9-A164943B50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070222"/>
              </p:ext>
            </p:extLst>
          </p:nvPr>
        </p:nvGraphicFramePr>
        <p:xfrm>
          <a:off x="4819650" y="2163542"/>
          <a:ext cx="4251373" cy="419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CB047F65-948B-DEFE-6DCD-9FB0AA9C88EB}"/>
              </a:ext>
            </a:extLst>
          </p:cNvPr>
          <p:cNvSpPr txBox="1"/>
          <p:nvPr/>
        </p:nvSpPr>
        <p:spPr>
          <a:xfrm>
            <a:off x="7360241" y="2023599"/>
            <a:ext cx="1709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1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es-ES" sz="1100" b="1" i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Proyección</a:t>
            </a:r>
            <a:endParaRPr lang="es-UY" sz="1100" b="1" i="0">
              <a:solidFill>
                <a:schemeClr val="bg1">
                  <a:lumMod val="8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6A1F7BE-6E1E-7920-B053-5D0E169AEBA2}"/>
              </a:ext>
            </a:extLst>
          </p:cNvPr>
          <p:cNvGrpSpPr/>
          <p:nvPr/>
        </p:nvGrpSpPr>
        <p:grpSpPr>
          <a:xfrm>
            <a:off x="9851183" y="2154115"/>
            <a:ext cx="2352533" cy="3634155"/>
            <a:chOff x="9851183" y="2154115"/>
            <a:chExt cx="2352533" cy="3634155"/>
          </a:xfrm>
        </p:grpSpPr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7DD07A0-CFBC-85FF-8A59-45C34B7F7D63}"/>
                </a:ext>
              </a:extLst>
            </p:cNvPr>
            <p:cNvCxnSpPr>
              <a:cxnSpLocks/>
            </p:cNvCxnSpPr>
            <p:nvPr/>
          </p:nvCxnSpPr>
          <p:spPr>
            <a:xfrm>
              <a:off x="9851183" y="2154115"/>
              <a:ext cx="2352533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A28B8046-AD8B-EE31-996C-E78DF62BE329}"/>
                </a:ext>
              </a:extLst>
            </p:cNvPr>
            <p:cNvCxnSpPr>
              <a:cxnSpLocks/>
            </p:cNvCxnSpPr>
            <p:nvPr/>
          </p:nvCxnSpPr>
          <p:spPr>
            <a:xfrm>
              <a:off x="9851183" y="5788269"/>
              <a:ext cx="2352533" cy="0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">
              <a:extLst>
                <a:ext uri="{FF2B5EF4-FFF2-40B4-BE49-F238E27FC236}">
                  <a16:creationId xmlns:a16="http://schemas.microsoft.com/office/drawing/2014/main" id="{20BC28CF-0A22-E789-D420-BC688B2B8BEC}"/>
                </a:ext>
              </a:extLst>
            </p:cNvPr>
            <p:cNvSpPr/>
            <p:nvPr/>
          </p:nvSpPr>
          <p:spPr>
            <a:xfrm flipH="1">
              <a:off x="9851183" y="2154116"/>
              <a:ext cx="2351385" cy="3634154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01DF556-66FE-9213-4AA8-93108797786B}"/>
                </a:ext>
              </a:extLst>
            </p:cNvPr>
            <p:cNvSpPr txBox="1"/>
            <p:nvPr/>
          </p:nvSpPr>
          <p:spPr>
            <a:xfrm>
              <a:off x="9951720" y="2438820"/>
              <a:ext cx="2129233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UY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1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indent="0">
                <a:defRPr sz="1100"/>
              </a:lvl2pPr>
              <a:lvl3pPr indent="0">
                <a:defRPr sz="1100"/>
              </a:lvl3pPr>
              <a:lvl4pPr indent="0">
                <a:defRPr sz="1100"/>
              </a:lvl4pPr>
              <a:lvl5pPr indent="0">
                <a:defRPr sz="1100"/>
              </a:lvl5pPr>
              <a:lvl6pPr indent="0">
                <a:defRPr sz="1100"/>
              </a:lvl6pPr>
              <a:lvl7pPr indent="0">
                <a:defRPr sz="1100"/>
              </a:lvl7pPr>
              <a:lvl8pPr indent="0">
                <a:defRPr sz="1100"/>
              </a:lvl8pPr>
              <a:lvl9pPr indent="0">
                <a:defRPr sz="1100"/>
              </a:lvl9pPr>
            </a:lstStyle>
            <a:p>
              <a:pPr algn="r"/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El</a:t>
              </a:r>
              <a:r>
                <a:rPr lang="es-ES" sz="1400" b="1" i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turismo sufre </a:t>
              </a:r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el </a:t>
              </a:r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diferencial cambiario </a:t>
              </a:r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con Argentina y </a:t>
              </a:r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problemas de competitividad </a:t>
              </a:r>
            </a:p>
            <a:p>
              <a:pPr algn="r"/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que lo vuelven </a:t>
              </a:r>
            </a:p>
            <a:p>
              <a:pPr algn="r"/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menos atractivo.</a:t>
              </a:r>
            </a:p>
            <a:p>
              <a:pPr algn="r"/>
              <a:endParaRPr lang="es-ES" sz="1400" i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r"/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En</a:t>
              </a:r>
              <a:r>
                <a:rPr lang="es-ES" sz="1400" b="1" i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2024</a:t>
              </a:r>
              <a:r>
                <a:rPr lang="es-ES" sz="1400" b="1" i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se espera </a:t>
              </a:r>
            </a:p>
            <a:p>
              <a:pPr algn="r"/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que </a:t>
              </a:r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vuelva a niveles de 2019</a:t>
              </a:r>
              <a:r>
                <a:rPr lang="es-ES" sz="1400" b="1" i="0">
                  <a:solidFill>
                    <a:schemeClr val="bg1"/>
                  </a:solidFill>
                  <a:latin typeface="Century Gothic" panose="020B0502020202020204" pitchFamily="34" charset="0"/>
                </a:rPr>
                <a:t>, </a:t>
              </a:r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pero </a:t>
              </a:r>
            </a:p>
            <a:p>
              <a:pPr algn="r"/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seguirá por debajo </a:t>
              </a:r>
              <a:r>
                <a:rPr lang="es-ES" sz="1400" i="0">
                  <a:solidFill>
                    <a:schemeClr val="bg1"/>
                  </a:solidFill>
                  <a:latin typeface="Century Gothic" panose="020B0502020202020204" pitchFamily="34" charset="0"/>
                </a:rPr>
                <a:t>del promedio de los</a:t>
              </a:r>
              <a:r>
                <a:rPr lang="es-ES" sz="1400" b="1" i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r"/>
              <a:r>
                <a:rPr lang="es-ES" sz="1400" b="1" i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años prepandemia</a:t>
              </a:r>
              <a:endParaRPr lang="es-UY" sz="1400" b="1" i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C9A7AE60-C814-CA9F-03CD-50CD4CD58299}"/>
              </a:ext>
            </a:extLst>
          </p:cNvPr>
          <p:cNvCxnSpPr>
            <a:cxnSpLocks/>
          </p:cNvCxnSpPr>
          <p:nvPr/>
        </p:nvCxnSpPr>
        <p:spPr>
          <a:xfrm>
            <a:off x="7989392" y="3040822"/>
            <a:ext cx="0" cy="44151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32">
            <a:extLst>
              <a:ext uri="{FF2B5EF4-FFF2-40B4-BE49-F238E27FC236}">
                <a16:creationId xmlns:a16="http://schemas.microsoft.com/office/drawing/2014/main" id="{748D5B53-9752-D5AA-CD0B-F0ED836226E8}"/>
              </a:ext>
            </a:extLst>
          </p:cNvPr>
          <p:cNvSpPr txBox="1"/>
          <p:nvPr/>
        </p:nvSpPr>
        <p:spPr>
          <a:xfrm>
            <a:off x="7407758" y="3096231"/>
            <a:ext cx="691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-29%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1CAF1E1D-5BFB-F3C8-079F-1644B73F5ECF}"/>
              </a:ext>
            </a:extLst>
          </p:cNvPr>
          <p:cNvCxnSpPr>
            <a:cxnSpLocks/>
          </p:cNvCxnSpPr>
          <p:nvPr/>
        </p:nvCxnSpPr>
        <p:spPr>
          <a:xfrm>
            <a:off x="8876170" y="3013924"/>
            <a:ext cx="0" cy="31197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32">
            <a:extLst>
              <a:ext uri="{FF2B5EF4-FFF2-40B4-BE49-F238E27FC236}">
                <a16:creationId xmlns:a16="http://schemas.microsoft.com/office/drawing/2014/main" id="{1D655324-B39D-6035-646C-E174307FE548}"/>
              </a:ext>
            </a:extLst>
          </p:cNvPr>
          <p:cNvSpPr txBox="1"/>
          <p:nvPr/>
        </p:nvSpPr>
        <p:spPr>
          <a:xfrm>
            <a:off x="8744149" y="3020271"/>
            <a:ext cx="691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-14%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82B71EE-AE06-C03D-3B8A-F8A0BB12D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63EDDB2-9DB4-8206-1789-D038C81ADD71}"/>
              </a:ext>
            </a:extLst>
          </p:cNvPr>
          <p:cNvSpPr txBox="1"/>
          <p:nvPr/>
        </p:nvSpPr>
        <p:spPr>
          <a:xfrm>
            <a:off x="493523" y="6122758"/>
            <a:ext cx="660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 baseline="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Fuente: 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Elaboración propia con base en INE, BCU, INDEC, BCRA, JP Morgan y BCB.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7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id="{42AE19B3-7B1F-AC1C-C760-C3594CBF1F0E}"/>
              </a:ext>
            </a:extLst>
          </p:cNvPr>
          <p:cNvSpPr txBox="1"/>
          <p:nvPr/>
        </p:nvSpPr>
        <p:spPr>
          <a:xfrm>
            <a:off x="446660" y="575377"/>
            <a:ext cx="106310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MEDIDAS TOMADAS POR EL GOBIERNO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9E8A6D1C-5EE4-BEC7-37FD-DE31ADDFABF1}"/>
              </a:ext>
            </a:extLst>
          </p:cNvPr>
          <p:cNvGrpSpPr/>
          <p:nvPr/>
        </p:nvGrpSpPr>
        <p:grpSpPr>
          <a:xfrm>
            <a:off x="483283" y="3610454"/>
            <a:ext cx="5822828" cy="2643888"/>
            <a:chOff x="470382" y="4631353"/>
            <a:chExt cx="5822828" cy="2643888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568C6A8-747F-2135-5F53-80149FDC65FB}"/>
                </a:ext>
              </a:extLst>
            </p:cNvPr>
            <p:cNvSpPr txBox="1"/>
            <p:nvPr/>
          </p:nvSpPr>
          <p:spPr>
            <a:xfrm>
              <a:off x="1150223" y="6382689"/>
              <a:ext cx="5142987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sz="15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Subsidio de 50% de la estadía hotelera a </a:t>
              </a:r>
            </a:p>
            <a:p>
              <a:r>
                <a:rPr lang="es-419" sz="15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uruguayos que ganen menos de $ 45.000</a:t>
              </a:r>
            </a:p>
            <a:p>
              <a:r>
                <a:rPr lang="es-419" sz="11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 tratamiento, </a:t>
              </a:r>
              <a:r>
                <a:rPr lang="es-419" sz="11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regiría a partir de marzo de 2024</a:t>
              </a:r>
              <a:r>
                <a:rPr lang="es-419" sz="1100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</a:p>
            <a:p>
              <a:r>
                <a:rPr lang="es-419" sz="11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hoteles con tarifas menores a $2.600 la noche</a:t>
              </a:r>
              <a:endParaRPr lang="es-419" sz="1100" i="1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387D3C4-DC00-A2C9-6F0E-D9138B56EFB8}"/>
                </a:ext>
              </a:extLst>
            </p:cNvPr>
            <p:cNvSpPr/>
            <p:nvPr/>
          </p:nvSpPr>
          <p:spPr>
            <a:xfrm>
              <a:off x="470382" y="4631353"/>
              <a:ext cx="432000" cy="43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3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B2127821-A9AE-64E9-652B-5B11860F992F}"/>
              </a:ext>
            </a:extLst>
          </p:cNvPr>
          <p:cNvGrpSpPr/>
          <p:nvPr/>
        </p:nvGrpSpPr>
        <p:grpSpPr>
          <a:xfrm>
            <a:off x="470383" y="1469166"/>
            <a:ext cx="5260769" cy="1605729"/>
            <a:chOff x="470383" y="1567140"/>
            <a:chExt cx="5260769" cy="1605729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5C86216B-8772-0257-E187-6719B763E039}"/>
                </a:ext>
              </a:extLst>
            </p:cNvPr>
            <p:cNvSpPr/>
            <p:nvPr/>
          </p:nvSpPr>
          <p:spPr>
            <a:xfrm>
              <a:off x="470383" y="1567140"/>
              <a:ext cx="432000" cy="43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1</a:t>
              </a:r>
              <a:endParaRPr kumimoji="0" lang="es-419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F3B23305-CA1E-89E3-086F-6C92C9085146}"/>
                </a:ext>
              </a:extLst>
            </p:cNvPr>
            <p:cNvSpPr txBox="1"/>
            <p:nvPr/>
          </p:nvSpPr>
          <p:spPr>
            <a:xfrm>
              <a:off x="1152106" y="2449594"/>
              <a:ext cx="4579046" cy="723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Extender IVA tasa 0 a residentes en hoteles para incentivar el turismo interno 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Regiría hasta fin de marzo, </a:t>
              </a:r>
              <a:r>
                <a:rPr lang="es-ES" sz="11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 tope de ingresos anuales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3DFD8ED7-642B-982C-BE6B-7EF88B53C8EA}"/>
              </a:ext>
            </a:extLst>
          </p:cNvPr>
          <p:cNvGrpSpPr/>
          <p:nvPr/>
        </p:nvGrpSpPr>
        <p:grpSpPr>
          <a:xfrm>
            <a:off x="470383" y="1428650"/>
            <a:ext cx="5452118" cy="1495309"/>
            <a:chOff x="470383" y="1251841"/>
            <a:chExt cx="5452118" cy="1495309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913F032-E19E-8269-4960-C29AD3782CF2}"/>
                </a:ext>
              </a:extLst>
            </p:cNvPr>
            <p:cNvSpPr txBox="1"/>
            <p:nvPr/>
          </p:nvSpPr>
          <p:spPr>
            <a:xfrm>
              <a:off x="1152106" y="1251841"/>
              <a:ext cx="477039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IVA tasa 0 a no residentes en servicios</a:t>
              </a:r>
              <a:r>
                <a:rPr lang="es-ES" sz="150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turísticos </a:t>
              </a:r>
              <a:r>
                <a:rPr lang="es-ES" sz="1100" b="1" i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Rige hasta el 30 de abril</a:t>
              </a:r>
              <a:endParaRPr kumimoji="0" lang="es-ES" sz="11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highlight>
                  <a:srgbClr val="FF0000"/>
                </a:highligh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9F57ACCE-138D-D43C-9A42-EB4D8EC89C1B}"/>
                </a:ext>
              </a:extLst>
            </p:cNvPr>
            <p:cNvSpPr/>
            <p:nvPr/>
          </p:nvSpPr>
          <p:spPr>
            <a:xfrm>
              <a:off x="470383" y="2315150"/>
              <a:ext cx="432000" cy="43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419" sz="20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2</a:t>
              </a:r>
              <a:endParaRPr kumimoji="0" lang="es-419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69F307CB-B75D-AB96-D5B7-447D415CD043}"/>
              </a:ext>
            </a:extLst>
          </p:cNvPr>
          <p:cNvGrpSpPr/>
          <p:nvPr/>
        </p:nvGrpSpPr>
        <p:grpSpPr>
          <a:xfrm>
            <a:off x="499411" y="3544351"/>
            <a:ext cx="5090202" cy="2313345"/>
            <a:chOff x="470383" y="1674952"/>
            <a:chExt cx="5090202" cy="2313345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77EB54E8-F9A9-7FF3-5683-638BE737565A}"/>
                </a:ext>
              </a:extLst>
            </p:cNvPr>
            <p:cNvSpPr txBox="1"/>
            <p:nvPr/>
          </p:nvSpPr>
          <p:spPr>
            <a:xfrm>
              <a:off x="1143523" y="1674952"/>
              <a:ext cx="441706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Descuento de 40% en naftas en la frontera con Argentina y 24% en la frontera con Brasil</a:t>
              </a:r>
              <a:endParaRPr kumimoji="0" lang="es-ES" sz="11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47B0249D-C217-44EE-6FBC-40950826CF54}"/>
                </a:ext>
              </a:extLst>
            </p:cNvPr>
            <p:cNvSpPr/>
            <p:nvPr/>
          </p:nvSpPr>
          <p:spPr>
            <a:xfrm>
              <a:off x="470383" y="3556297"/>
              <a:ext cx="432000" cy="43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419" sz="2000" b="1" dirty="0">
                  <a:solidFill>
                    <a:srgbClr val="FFFFFF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5</a:t>
              </a:r>
              <a:endParaRPr kumimoji="0" lang="es-419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F744D6D9-7BE4-AD45-C97F-4B0B46E63E11}"/>
              </a:ext>
            </a:extLst>
          </p:cNvPr>
          <p:cNvGrpSpPr/>
          <p:nvPr/>
        </p:nvGrpSpPr>
        <p:grpSpPr>
          <a:xfrm>
            <a:off x="491500" y="4432645"/>
            <a:ext cx="4906475" cy="661720"/>
            <a:chOff x="470383" y="2804395"/>
            <a:chExt cx="4906475" cy="661720"/>
          </a:xfrm>
        </p:grpSpPr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47FD010D-4050-E7D7-6061-21EAA690C2D8}"/>
                </a:ext>
              </a:extLst>
            </p:cNvPr>
            <p:cNvSpPr/>
            <p:nvPr/>
          </p:nvSpPr>
          <p:spPr>
            <a:xfrm>
              <a:off x="470383" y="2878158"/>
              <a:ext cx="432000" cy="43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6EA86AA7-3C34-4E34-156F-57E17A974471}"/>
                </a:ext>
              </a:extLst>
            </p:cNvPr>
            <p:cNvSpPr txBox="1"/>
            <p:nvPr/>
          </p:nvSpPr>
          <p:spPr>
            <a:xfrm>
              <a:off x="1151434" y="2804395"/>
              <a:ext cx="4225424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Seguro de paro parcial 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establecimientos turísticos. Con prerrogativa de otorgarlo hasta diciembre de 2024. 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F858715D-8A59-2602-9166-EBEF3B3B9ADC}"/>
              </a:ext>
            </a:extLst>
          </p:cNvPr>
          <p:cNvGrpSpPr/>
          <p:nvPr/>
        </p:nvGrpSpPr>
        <p:grpSpPr>
          <a:xfrm>
            <a:off x="5966305" y="-773025"/>
            <a:ext cx="7043005" cy="8905157"/>
            <a:chOff x="6162245" y="-773025"/>
            <a:chExt cx="7043005" cy="8905157"/>
          </a:xfrm>
        </p:grpSpPr>
        <p:sp>
          <p:nvSpPr>
            <p:cNvPr id="53" name="Rectangle 1">
              <a:extLst>
                <a:ext uri="{FF2B5EF4-FFF2-40B4-BE49-F238E27FC236}">
                  <a16:creationId xmlns:a16="http://schemas.microsoft.com/office/drawing/2014/main" id="{D7F82424-6D9B-E7E5-A87F-4D5157607230}"/>
                </a:ext>
              </a:extLst>
            </p:cNvPr>
            <p:cNvSpPr/>
            <p:nvPr/>
          </p:nvSpPr>
          <p:spPr>
            <a:xfrm rot="5701677">
              <a:off x="5231169" y="158051"/>
              <a:ext cx="8905157" cy="7043005"/>
            </a:xfrm>
            <a:prstGeom prst="rect">
              <a:avLst/>
            </a:prstGeom>
            <a:solidFill>
              <a:schemeClr val="bg1">
                <a:lumMod val="95000"/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8E58E52-8662-88D9-A4D8-5AE31CA418B2}"/>
                </a:ext>
              </a:extLst>
            </p:cNvPr>
            <p:cNvSpPr txBox="1"/>
            <p:nvPr/>
          </p:nvSpPr>
          <p:spPr>
            <a:xfrm>
              <a:off x="7035160" y="591989"/>
              <a:ext cx="35187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s-E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PROPUESTAS CÁMARA DE TURISMO</a:t>
              </a:r>
              <a:endParaRPr lang="es-UY" sz="2200" b="1" dirty="0"/>
            </a:p>
          </p:txBody>
        </p:sp>
        <p:grpSp>
          <p:nvGrpSpPr>
            <p:cNvPr id="59" name="Grupo 58">
              <a:extLst>
                <a:ext uri="{FF2B5EF4-FFF2-40B4-BE49-F238E27FC236}">
                  <a16:creationId xmlns:a16="http://schemas.microsoft.com/office/drawing/2014/main" id="{1CE19E47-ACF7-B297-FDA1-D152284AD9D0}"/>
                </a:ext>
              </a:extLst>
            </p:cNvPr>
            <p:cNvGrpSpPr/>
            <p:nvPr/>
          </p:nvGrpSpPr>
          <p:grpSpPr>
            <a:xfrm>
              <a:off x="7127716" y="1639811"/>
              <a:ext cx="4762905" cy="2081199"/>
              <a:chOff x="482397" y="4539426"/>
              <a:chExt cx="4383294" cy="2081199"/>
            </a:xfrm>
          </p:grpSpPr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284D4FD-AA30-ADF2-47EB-2F7938412942}"/>
                  </a:ext>
                </a:extLst>
              </p:cNvPr>
              <p:cNvSpPr txBox="1"/>
              <p:nvPr/>
            </p:nvSpPr>
            <p:spPr>
              <a:xfrm>
                <a:off x="1054187" y="4539426"/>
                <a:ext cx="3811504" cy="1308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Implementar IVA tasa 0 a no residentes en servicios</a:t>
                </a:r>
                <a:r>
                  <a:rPr lang="es-ES" sz="1500" b="1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turísticos de forma permanente: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400" b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única industria exportadora que paga IVA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" sz="200" b="1" i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100" b="1" i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Renuncia fiscal </a:t>
                </a:r>
                <a:r>
                  <a:rPr lang="es-ES" sz="1100" i="1" dirty="0">
                    <a:solidFill>
                      <a:prstClr val="whit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 unos </a:t>
                </a:r>
                <a:r>
                  <a:rPr lang="es-ES" sz="1100" b="1" i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USD 30 millones </a:t>
                </a:r>
                <a:r>
                  <a:rPr lang="es-ES" sz="1000" i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(0,4% de la recaudación anual) </a:t>
                </a:r>
                <a:r>
                  <a:rPr lang="es-ES" sz="1100" i="1" dirty="0">
                    <a:solidFill>
                      <a:prstClr val="whit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entre 15/11/2023 y 15/11/2024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s-ES" sz="1100" i="1" u="sng" dirty="0">
                  <a:solidFill>
                    <a:prstClr val="white"/>
                  </a:solidFill>
                  <a:highlight>
                    <a:srgbClr val="FF0000"/>
                  </a:highligh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B7CE214A-D03C-8304-9626-F0E4BD06ABDB}"/>
                  </a:ext>
                </a:extLst>
              </p:cNvPr>
              <p:cNvSpPr/>
              <p:nvPr/>
            </p:nvSpPr>
            <p:spPr>
              <a:xfrm>
                <a:off x="482397" y="6188625"/>
                <a:ext cx="390893" cy="432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  <a:alpha val="49804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2</a:t>
                </a:r>
                <a:endParaRPr kumimoji="0" lang="es-419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7D5FB42-9C26-08F6-D2CE-5012CF41B584}"/>
                </a:ext>
              </a:extLst>
            </p:cNvPr>
            <p:cNvGrpSpPr/>
            <p:nvPr/>
          </p:nvGrpSpPr>
          <p:grpSpPr>
            <a:xfrm>
              <a:off x="7082006" y="1700172"/>
              <a:ext cx="4661134" cy="2373805"/>
              <a:chOff x="444982" y="5840753"/>
              <a:chExt cx="4661134" cy="2373805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023CC8EF-44B2-710B-1061-7E6FDCED6E8F}"/>
                  </a:ext>
                </a:extLst>
              </p:cNvPr>
              <p:cNvSpPr txBox="1"/>
              <p:nvPr/>
            </p:nvSpPr>
            <p:spPr>
              <a:xfrm>
                <a:off x="1130855" y="7322006"/>
                <a:ext cx="3975261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Extender IVA tasa 0 a residentes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en hoteles durante todo el año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100" b="1" i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Renuncia fiscal </a:t>
                </a:r>
                <a:r>
                  <a:rPr lang="es-ES" sz="1100" i="1" dirty="0">
                    <a:solidFill>
                      <a:prstClr val="whit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 </a:t>
                </a:r>
                <a:r>
                  <a:rPr lang="es-ES" sz="1100" b="1" i="1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USD 19,6 millones </a:t>
                </a:r>
                <a:r>
                  <a:rPr lang="es-ES" sz="1000" i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(0,2% de la 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1000" i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recaudación anual) </a:t>
                </a:r>
                <a:r>
                  <a:rPr lang="es-ES" sz="1100" i="1" dirty="0">
                    <a:solidFill>
                      <a:prstClr val="whit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entre 15/11/2023 y 15/11/2024</a:t>
                </a:r>
                <a:endParaRPr lang="es-ES" sz="10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CEC15E03-8245-5024-BC3D-53375FF0C044}"/>
                  </a:ext>
                </a:extLst>
              </p:cNvPr>
              <p:cNvSpPr/>
              <p:nvPr/>
            </p:nvSpPr>
            <p:spPr>
              <a:xfrm>
                <a:off x="444982" y="5840753"/>
                <a:ext cx="432000" cy="432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  <a:alpha val="49804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1</a:t>
                </a:r>
                <a:endParaRPr kumimoji="0" lang="es-419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DAAE4BC-0C29-B6E1-B51C-A6569588D9A7}"/>
                </a:ext>
              </a:extLst>
            </p:cNvPr>
            <p:cNvSpPr txBox="1"/>
            <p:nvPr/>
          </p:nvSpPr>
          <p:spPr>
            <a:xfrm>
              <a:off x="7783800" y="5679986"/>
              <a:ext cx="395934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Ley de Vivienda Turística Vacacional</a:t>
              </a: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100" i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 trámite parlamentario desde febrero</a:t>
              </a:r>
              <a:endParaRPr lang="es-ES" sz="1100" i="1" dirty="0">
                <a:solidFill>
                  <a:prstClr val="white"/>
                </a:solidFill>
                <a:highlight>
                  <a:srgbClr val="FF0000"/>
                </a:highligh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902DCC77-640B-BE25-8221-9429215629AA}"/>
                </a:ext>
              </a:extLst>
            </p:cNvPr>
            <p:cNvGrpSpPr/>
            <p:nvPr/>
          </p:nvGrpSpPr>
          <p:grpSpPr>
            <a:xfrm>
              <a:off x="7140059" y="4617779"/>
              <a:ext cx="5231721" cy="492443"/>
              <a:chOff x="444982" y="5710367"/>
              <a:chExt cx="5231721" cy="492443"/>
            </a:xfrm>
          </p:grpSpPr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0E32E031-EE53-AAE9-792B-3A72CDFEE07F}"/>
                  </a:ext>
                </a:extLst>
              </p:cNvPr>
              <p:cNvSpPr txBox="1"/>
              <p:nvPr/>
            </p:nvSpPr>
            <p:spPr>
              <a:xfrm>
                <a:off x="1074210" y="5710367"/>
                <a:ext cx="4602493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Medidas especiales para el litoral termal</a:t>
                </a:r>
              </a:p>
              <a:p>
                <a:pPr marL="0" marR="0" lvl="0" indent="0" algn="l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UY" sz="1100" i="1" dirty="0">
                    <a:solidFill>
                      <a:prstClr val="whit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Exoneración de aportes patronales hasta el 15/11/2024</a:t>
                </a:r>
                <a:endParaRPr lang="es-ES" sz="1100" i="1" u="sng" dirty="0">
                  <a:solidFill>
                    <a:prstClr val="white"/>
                  </a:solidFill>
                  <a:highlight>
                    <a:srgbClr val="FF0000"/>
                  </a:highlight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776E7335-B20E-E7D4-A39F-4E24AE154643}"/>
                  </a:ext>
                </a:extLst>
              </p:cNvPr>
              <p:cNvSpPr/>
              <p:nvPr/>
            </p:nvSpPr>
            <p:spPr>
              <a:xfrm>
                <a:off x="444982" y="5767171"/>
                <a:ext cx="432000" cy="432000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  <a:alpha val="49804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3</a:t>
                </a:r>
                <a:endParaRPr kumimoji="0" lang="es-419" sz="1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CDF92F68-C529-2A90-28E7-8229891A2FC5}"/>
                </a:ext>
              </a:extLst>
            </p:cNvPr>
            <p:cNvSpPr/>
            <p:nvPr/>
          </p:nvSpPr>
          <p:spPr>
            <a:xfrm>
              <a:off x="7148902" y="5707455"/>
              <a:ext cx="432000" cy="432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49804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4</a:t>
              </a:r>
              <a:endParaRPr kumimoji="0" lang="es-419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A90F3B7-962F-34F6-9815-9FC23E151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AF2F944C-40DA-728B-FD3C-5077586E9F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431" y="3429000"/>
            <a:ext cx="481144" cy="481144"/>
          </a:xfrm>
          <a:prstGeom prst="rect">
            <a:avLst/>
          </a:prstGeom>
        </p:spPr>
      </p:pic>
      <p:sp>
        <p:nvSpPr>
          <p:cNvPr id="23" name="Diagrama de flujo: proceso 22">
            <a:extLst>
              <a:ext uri="{FF2B5EF4-FFF2-40B4-BE49-F238E27FC236}">
                <a16:creationId xmlns:a16="http://schemas.microsoft.com/office/drawing/2014/main" id="{F7339018-05FA-1030-93DE-2D787E4F18B5}"/>
              </a:ext>
            </a:extLst>
          </p:cNvPr>
          <p:cNvSpPr/>
          <p:nvPr/>
        </p:nvSpPr>
        <p:spPr>
          <a:xfrm>
            <a:off x="-13496" y="-18663"/>
            <a:ext cx="12218991" cy="6893151"/>
          </a:xfrm>
          <a:prstGeom prst="flowChartProcess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32">
            <a:extLst>
              <a:ext uri="{FF2B5EF4-FFF2-40B4-BE49-F238E27FC236}">
                <a16:creationId xmlns:a16="http://schemas.microsoft.com/office/drawing/2014/main" id="{5F1F7415-E471-5C8A-98ED-1EF25B913770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REFLEXIONES FINALES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9E0AF475-6A00-5853-583E-6585AB859DDC}"/>
              </a:ext>
            </a:extLst>
          </p:cNvPr>
          <p:cNvSpPr/>
          <p:nvPr/>
        </p:nvSpPr>
        <p:spPr>
          <a:xfrm>
            <a:off x="4330360" y="2380693"/>
            <a:ext cx="3622858" cy="18780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98146AB-0570-C52D-D1E9-9283D6D783DF}"/>
              </a:ext>
            </a:extLst>
          </p:cNvPr>
          <p:cNvGrpSpPr/>
          <p:nvPr/>
        </p:nvGrpSpPr>
        <p:grpSpPr>
          <a:xfrm>
            <a:off x="-64411" y="1586348"/>
            <a:ext cx="12591691" cy="3122923"/>
            <a:chOff x="-64411" y="1586348"/>
            <a:chExt cx="12591691" cy="3122923"/>
          </a:xfrm>
        </p:grpSpPr>
        <p:sp>
          <p:nvSpPr>
            <p:cNvPr id="30" name="Marcador de contenido 2">
              <a:extLst>
                <a:ext uri="{FF2B5EF4-FFF2-40B4-BE49-F238E27FC236}">
                  <a16:creationId xmlns:a16="http://schemas.microsoft.com/office/drawing/2014/main" id="{0F7C3DAB-7991-483A-1EB0-190F493D90D7}"/>
                </a:ext>
              </a:extLst>
            </p:cNvPr>
            <p:cNvSpPr txBox="1">
              <a:spLocks/>
            </p:cNvSpPr>
            <p:nvPr/>
          </p:nvSpPr>
          <p:spPr>
            <a:xfrm>
              <a:off x="469509" y="2404895"/>
              <a:ext cx="3646579" cy="2304376"/>
            </a:xfrm>
            <a:prstGeom prst="rect">
              <a:avLst/>
            </a:prstGeom>
            <a:solidFill>
              <a:schemeClr val="bg1">
                <a:lumMod val="85000"/>
                <a:alpha val="16000"/>
              </a:schemeClr>
            </a:solidFill>
            <a:ln>
              <a:noFill/>
            </a:ln>
          </p:spPr>
          <p:txBody>
            <a:bodyPr vert="horz" lIns="396000" tIns="288000" rIns="396000" bIns="288000" numCol="2" spcCol="43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8D7EDD41-5469-D967-472A-BF929A3E5150}"/>
                </a:ext>
              </a:extLst>
            </p:cNvPr>
            <p:cNvSpPr/>
            <p:nvPr/>
          </p:nvSpPr>
          <p:spPr>
            <a:xfrm>
              <a:off x="812799" y="2394031"/>
              <a:ext cx="2933701" cy="23152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Están llegando y llegarán </a:t>
              </a:r>
            </a:p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más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visitantes </a:t>
              </a: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que en la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prepandemia,</a:t>
              </a:r>
              <a:r>
                <a:rPr lang="es-ES" sz="1600" b="1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 </a:t>
              </a: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pe</a:t>
              </a: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ro el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gasto sigue por debajo</a:t>
              </a: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, </a:t>
              </a: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y más si se mide en pesos constantes, lo que </a:t>
              </a:r>
              <a:r>
                <a:rPr lang="es-ES" sz="1600" b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afecta la rentabilidad.</a:t>
              </a:r>
              <a:endParaRPr lang="es-ES" sz="140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5549EDFF-CD43-C3A5-7ADC-268F967D1F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64411" y="2389360"/>
              <a:ext cx="12591691" cy="12783"/>
            </a:xfrm>
            <a:prstGeom prst="line">
              <a:avLst/>
            </a:prstGeom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Marcador de contenido 2">
              <a:extLst>
                <a:ext uri="{FF2B5EF4-FFF2-40B4-BE49-F238E27FC236}">
                  <a16:creationId xmlns:a16="http://schemas.microsoft.com/office/drawing/2014/main" id="{101ED750-CE34-3EA8-B61A-348751BA95C2}"/>
                </a:ext>
              </a:extLst>
            </p:cNvPr>
            <p:cNvSpPr txBox="1">
              <a:spLocks/>
            </p:cNvSpPr>
            <p:nvPr/>
          </p:nvSpPr>
          <p:spPr>
            <a:xfrm>
              <a:off x="471321" y="1586348"/>
              <a:ext cx="3649800" cy="791106"/>
            </a:xfrm>
            <a:prstGeom prst="rect">
              <a:avLst/>
            </a:prstGeom>
            <a:solidFill>
              <a:schemeClr val="bg1">
                <a:lumMod val="85000"/>
                <a:alpha val="16000"/>
              </a:schemeClr>
            </a:solidFill>
            <a:ln>
              <a:noFill/>
            </a:ln>
          </p:spPr>
          <p:txBody>
            <a:bodyPr vert="horz" lIns="396000" tIns="288000" rIns="396000" bIns="288000" numCol="2" spcCol="43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C7CC392E-7C34-C3AE-C6AD-5DC98AA5DF87}"/>
                </a:ext>
              </a:extLst>
            </p:cNvPr>
            <p:cNvSpPr/>
            <p:nvPr/>
          </p:nvSpPr>
          <p:spPr>
            <a:xfrm>
              <a:off x="476765" y="1833866"/>
              <a:ext cx="3632065" cy="3336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s-ES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</a:rPr>
                <a:t>Problemas de rentabilidad</a:t>
              </a:r>
              <a:endParaRPr kumimoji="0" lang="es-ES" sz="18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F6DED41-8E72-29EA-59C0-9207CBACE61F}"/>
              </a:ext>
            </a:extLst>
          </p:cNvPr>
          <p:cNvSpPr/>
          <p:nvPr/>
        </p:nvSpPr>
        <p:spPr>
          <a:xfrm>
            <a:off x="4343660" y="1846604"/>
            <a:ext cx="3632065" cy="3336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EE757BC-5AA5-ED68-4DF7-B77B53FAC1FC}"/>
              </a:ext>
            </a:extLst>
          </p:cNvPr>
          <p:cNvGrpSpPr/>
          <p:nvPr/>
        </p:nvGrpSpPr>
        <p:grpSpPr>
          <a:xfrm>
            <a:off x="0" y="5147410"/>
            <a:ext cx="12192000" cy="1205160"/>
            <a:chOff x="0" y="5174571"/>
            <a:chExt cx="12192000" cy="1205160"/>
          </a:xfrm>
        </p:grpSpPr>
        <p:sp>
          <p:nvSpPr>
            <p:cNvPr id="27" name="Marcador de contenido 2">
              <a:extLst>
                <a:ext uri="{FF2B5EF4-FFF2-40B4-BE49-F238E27FC236}">
                  <a16:creationId xmlns:a16="http://schemas.microsoft.com/office/drawing/2014/main" id="{D05AE9DC-4CB0-8FB8-1614-09AE56732B6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188738"/>
              <a:ext cx="12192000" cy="1177231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lIns="396000" tIns="288000" rIns="396000" bIns="288000" numCol="2" spcCol="43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53749A7D-F152-EE6C-F210-7BCD88D84DA9}"/>
                </a:ext>
              </a:extLst>
            </p:cNvPr>
            <p:cNvSpPr/>
            <p:nvPr/>
          </p:nvSpPr>
          <p:spPr>
            <a:xfrm>
              <a:off x="1282699" y="5174571"/>
              <a:ext cx="9661069" cy="120516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El turismo se está recuperando, pero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se debe impulsar para poder crecer.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Es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inteligente potenciar </a:t>
              </a:r>
              <a:r>
                <a:rPr lang="es-ES" sz="20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l turismo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, como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generador de empleo necesario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y con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alto impacto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 nivel de </a:t>
              </a: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actividad.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D2396461-188E-E0DB-4174-5CA0E96D87C1}"/>
              </a:ext>
            </a:extLst>
          </p:cNvPr>
          <p:cNvGrpSpPr/>
          <p:nvPr/>
        </p:nvGrpSpPr>
        <p:grpSpPr>
          <a:xfrm>
            <a:off x="4325325" y="1589100"/>
            <a:ext cx="3650400" cy="3132909"/>
            <a:chOff x="4325325" y="1589100"/>
            <a:chExt cx="3650400" cy="3132909"/>
          </a:xfrm>
        </p:grpSpPr>
        <p:sp>
          <p:nvSpPr>
            <p:cNvPr id="31" name="Marcador de contenido 2">
              <a:extLst>
                <a:ext uri="{FF2B5EF4-FFF2-40B4-BE49-F238E27FC236}">
                  <a16:creationId xmlns:a16="http://schemas.microsoft.com/office/drawing/2014/main" id="{8C91E262-C7A8-0E08-4182-A7DCB97D5ACA}"/>
                </a:ext>
              </a:extLst>
            </p:cNvPr>
            <p:cNvSpPr txBox="1">
              <a:spLocks/>
            </p:cNvSpPr>
            <p:nvPr/>
          </p:nvSpPr>
          <p:spPr>
            <a:xfrm>
              <a:off x="4325325" y="2404895"/>
              <a:ext cx="3646579" cy="2317114"/>
            </a:xfrm>
            <a:prstGeom prst="rect">
              <a:avLst/>
            </a:prstGeom>
            <a:solidFill>
              <a:schemeClr val="bg1">
                <a:lumMod val="85000"/>
                <a:alpha val="16000"/>
              </a:schemeClr>
            </a:solidFill>
            <a:ln>
              <a:noFill/>
            </a:ln>
          </p:spPr>
          <p:txBody>
            <a:bodyPr vert="horz" lIns="396000" tIns="288000" rIns="396000" bIns="288000" numCol="2" spcCol="43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Marcador de contenido 2">
              <a:extLst>
                <a:ext uri="{FF2B5EF4-FFF2-40B4-BE49-F238E27FC236}">
                  <a16:creationId xmlns:a16="http://schemas.microsoft.com/office/drawing/2014/main" id="{228BD1A8-E58F-4E10-DC02-8DE39A6524C8}"/>
                </a:ext>
              </a:extLst>
            </p:cNvPr>
            <p:cNvSpPr txBox="1">
              <a:spLocks/>
            </p:cNvSpPr>
            <p:nvPr/>
          </p:nvSpPr>
          <p:spPr>
            <a:xfrm>
              <a:off x="4325325" y="1589100"/>
              <a:ext cx="3650400" cy="788354"/>
            </a:xfrm>
            <a:prstGeom prst="rect">
              <a:avLst/>
            </a:prstGeom>
            <a:solidFill>
              <a:schemeClr val="bg1">
                <a:lumMod val="85000"/>
                <a:alpha val="16000"/>
              </a:schemeClr>
            </a:solidFill>
            <a:ln>
              <a:noFill/>
            </a:ln>
          </p:spPr>
          <p:txBody>
            <a:bodyPr vert="horz" lIns="396000" tIns="288000" rIns="396000" bIns="288000" numCol="2" spcCol="43200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 Light" panose="020F030202020403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1A4C95B9-5AD4-1F42-4F27-5CB92B3ECB51}"/>
                </a:ext>
              </a:extLst>
            </p:cNvPr>
            <p:cNvSpPr/>
            <p:nvPr/>
          </p:nvSpPr>
          <p:spPr>
            <a:xfrm>
              <a:off x="4331202" y="1822897"/>
              <a:ext cx="3632065" cy="3336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Mejorar la competitividad</a:t>
              </a:r>
            </a:p>
          </p:txBody>
        </p:sp>
        <p:sp>
          <p:nvSpPr>
            <p:cNvPr id="43" name="Rectángulo 42">
              <a:extLst>
                <a:ext uri="{FF2B5EF4-FFF2-40B4-BE49-F238E27FC236}">
                  <a16:creationId xmlns:a16="http://schemas.microsoft.com/office/drawing/2014/main" id="{5CB71D5F-AE58-9D7A-A08F-CFEB53891A11}"/>
                </a:ext>
              </a:extLst>
            </p:cNvPr>
            <p:cNvSpPr/>
            <p:nvPr/>
          </p:nvSpPr>
          <p:spPr>
            <a:xfrm>
              <a:off x="4597312" y="2412531"/>
              <a:ext cx="3174224" cy="22970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Uruguay tiene 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serios problemas de competitividad y los seguirá teniendo </a:t>
              </a: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en el </a:t>
              </a:r>
            </a:p>
            <a:p>
              <a:pPr lvl="0" algn="ctr">
                <a:defRPr/>
              </a:pP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mediano plazo.</a:t>
              </a:r>
            </a:p>
            <a:p>
              <a:pPr lvl="0" algn="ctr">
                <a:defRPr/>
              </a:pPr>
              <a:endParaRPr lang="es-ES" sz="70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  <a:p>
              <a:pPr lvl="0" algn="ctr">
                <a:defRPr/>
              </a:pP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Es imperante 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equiparar tratamiento impositivo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como </a:t>
              </a:r>
            </a:p>
            <a:p>
              <a:pPr lvl="0" algn="ctr">
                <a:defRPr/>
              </a:pPr>
              <a:r>
                <a:rPr lang="es-ES" sz="14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actividad exportadora y </a:t>
              </a:r>
            </a:p>
            <a:p>
              <a:pPr lvl="0" algn="ctr">
                <a:defRPr/>
              </a:pPr>
              <a:r>
                <a:rPr lang="es-ES" sz="1400" b="1">
                  <a:solidFill>
                    <a:schemeClr val="bg1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mejorar la conectividad</a:t>
              </a:r>
              <a:r>
                <a:rPr kumimoji="0" lang="es-E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. </a:t>
              </a:r>
              <a:endParaRPr lang="es-ES" sz="14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id="{4B46D74C-521F-91E5-75C5-414CA1F6658C}"/>
              </a:ext>
            </a:extLst>
          </p:cNvPr>
          <p:cNvSpPr/>
          <p:nvPr/>
        </p:nvSpPr>
        <p:spPr>
          <a:xfrm>
            <a:off x="1443591" y="5623878"/>
            <a:ext cx="9648371" cy="1205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1D1AC61-7BF9-D0B9-DFD9-95B20D3BF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85B83C5-D83D-F5C7-1E1F-00802918099D}"/>
              </a:ext>
            </a:extLst>
          </p:cNvPr>
          <p:cNvGrpSpPr/>
          <p:nvPr/>
        </p:nvGrpSpPr>
        <p:grpSpPr>
          <a:xfrm>
            <a:off x="8160964" y="1587675"/>
            <a:ext cx="3650400" cy="3140945"/>
            <a:chOff x="8160964" y="1587675"/>
            <a:chExt cx="3650400" cy="3140945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BFC409E-24FE-47F3-4213-46DC7CCA56B7}"/>
                </a:ext>
              </a:extLst>
            </p:cNvPr>
            <p:cNvGrpSpPr/>
            <p:nvPr/>
          </p:nvGrpSpPr>
          <p:grpSpPr>
            <a:xfrm>
              <a:off x="8160964" y="1587675"/>
              <a:ext cx="3650400" cy="3140945"/>
              <a:chOff x="8160964" y="1587675"/>
              <a:chExt cx="3650400" cy="3140945"/>
            </a:xfrm>
          </p:grpSpPr>
          <p:sp>
            <p:nvSpPr>
              <p:cNvPr id="37" name="Rectángulo 36">
                <a:extLst>
                  <a:ext uri="{FF2B5EF4-FFF2-40B4-BE49-F238E27FC236}">
                    <a16:creationId xmlns:a16="http://schemas.microsoft.com/office/drawing/2014/main" id="{D25EEB3A-CEE4-4462-6111-56F4AC8C47F9}"/>
                  </a:ext>
                </a:extLst>
              </p:cNvPr>
              <p:cNvSpPr/>
              <p:nvPr/>
            </p:nvSpPr>
            <p:spPr>
              <a:xfrm>
                <a:off x="8179714" y="2387935"/>
                <a:ext cx="3622858" cy="2340685"/>
              </a:xfrm>
              <a:prstGeom prst="rect">
                <a:avLst/>
              </a:prstGeom>
              <a:solidFill>
                <a:schemeClr val="bg1">
                  <a:lumMod val="85000"/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UY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defRPr/>
                </a:pP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Se espera que la </a:t>
                </a:r>
                <a:r>
                  <a:rPr lang="es-ES" sz="16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temporada de verano 2023/24 sea algo mejor </a:t>
                </a: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que la anterior, con </a:t>
                </a:r>
                <a:r>
                  <a:rPr lang="es-ES" sz="1600" b="1" dirty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más visitantes y más gasto, </a:t>
                </a: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por una </a:t>
                </a:r>
                <a:r>
                  <a:rPr lang="es-ES" sz="1400" b="1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mejora en el encarecimiento relativo</a:t>
                </a: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 con </a:t>
                </a:r>
                <a:r>
                  <a:rPr lang="es-ES" sz="1400" b="1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Argentina</a:t>
                </a: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, sumado a los </a:t>
                </a:r>
                <a:r>
                  <a:rPr lang="es-ES" sz="1400" b="1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beneficios otorgados </a:t>
                </a:r>
                <a:r>
                  <a:rPr lang="es-ES" sz="1400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y una </a:t>
                </a:r>
                <a:r>
                  <a:rPr lang="es-ES" sz="1400" b="1" dirty="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mayor presencia y publicidad.</a:t>
                </a:r>
              </a:p>
            </p:txBody>
          </p:sp>
          <p:sp>
            <p:nvSpPr>
              <p:cNvPr id="38" name="Marcador de contenido 2">
                <a:extLst>
                  <a:ext uri="{FF2B5EF4-FFF2-40B4-BE49-F238E27FC236}">
                    <a16:creationId xmlns:a16="http://schemas.microsoft.com/office/drawing/2014/main" id="{B0F25CF0-E3BC-9C99-D389-D8B866FA1D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0964" y="1587675"/>
                <a:ext cx="3650400" cy="788354"/>
              </a:xfrm>
              <a:prstGeom prst="rect">
                <a:avLst/>
              </a:prstGeom>
              <a:solidFill>
                <a:schemeClr val="bg1">
                  <a:lumMod val="85000"/>
                  <a:alpha val="20000"/>
                </a:schemeClr>
              </a:solidFill>
              <a:ln>
                <a:noFill/>
              </a:ln>
            </p:spPr>
            <p:txBody>
              <a:bodyPr vert="horz" lIns="396000" tIns="288000" rIns="396000" bIns="288000" numCol="2" spcCol="43200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just" defTabSz="914400" rtl="0" eaLnBrk="1" fontAlgn="base" latinLnBrk="0" hangingPunct="1">
                  <a:lnSpc>
                    <a:spcPct val="12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s-UY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Calibri Light" panose="020F0302020204030204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63BA4A31-AB91-D05B-9C46-763249E889CA}"/>
                </a:ext>
              </a:extLst>
            </p:cNvPr>
            <p:cNvSpPr/>
            <p:nvPr/>
          </p:nvSpPr>
          <p:spPr>
            <a:xfrm>
              <a:off x="8179299" y="1822897"/>
              <a:ext cx="3632065" cy="3336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Buenas perspectivas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3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A60E075-0CD6-497A-AD10-39426AD7BE86}"/>
              </a:ext>
            </a:extLst>
          </p:cNvPr>
          <p:cNvSpPr>
            <a:spLocks noChangeAspect="1"/>
          </p:cNvSpPr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rgbClr val="203864">
              <a:alpha val="8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080E369-16A3-ADEA-E223-747E1E9139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4" y="947419"/>
            <a:ext cx="4232388" cy="4963159"/>
          </a:xfrm>
          <a:prstGeom prst="rect">
            <a:avLst/>
          </a:prstGeom>
        </p:spPr>
      </p:pic>
      <p:pic>
        <p:nvPicPr>
          <p:cNvPr id="3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764185-B5B5-BFC0-24B4-2B82F575A8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03"/>
          <a:stretch/>
        </p:blipFill>
        <p:spPr>
          <a:xfrm>
            <a:off x="5369318" y="2078142"/>
            <a:ext cx="1453363" cy="14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 hidden="1">
            <a:extLst>
              <a:ext uri="{FF2B5EF4-FFF2-40B4-BE49-F238E27FC236}">
                <a16:creationId xmlns:a16="http://schemas.microsoft.com/office/drawing/2014/main" id="{83AE0DA0-1420-C2CA-804F-319C21E9B278}"/>
              </a:ext>
            </a:extLst>
          </p:cNvPr>
          <p:cNvGraphicFramePr>
            <a:graphicFrameLocks/>
          </p:cNvGraphicFramePr>
          <p:nvPr/>
        </p:nvGraphicFramePr>
        <p:xfrm>
          <a:off x="462477" y="1330293"/>
          <a:ext cx="6766997" cy="492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CuadroTexto 32">
            <a:extLst>
              <a:ext uri="{FF2B5EF4-FFF2-40B4-BE49-F238E27FC236}">
                <a16:creationId xmlns:a16="http://schemas.microsoft.com/office/drawing/2014/main" id="{12553E7E-3998-B66A-8CE7-6348ED6A4C57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TURISMO RECEPTIVO</a:t>
            </a:r>
          </a:p>
        </p:txBody>
      </p:sp>
      <p:graphicFrame>
        <p:nvGraphicFramePr>
          <p:cNvPr id="67" name="Tabla 66">
            <a:extLst>
              <a:ext uri="{FF2B5EF4-FFF2-40B4-BE49-F238E27FC236}">
                <a16:creationId xmlns:a16="http://schemas.microsoft.com/office/drawing/2014/main" id="{A381434C-4BFF-5FA5-57D0-1A657A2EA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81748"/>
              </p:ext>
            </p:extLst>
          </p:nvPr>
        </p:nvGraphicFramePr>
        <p:xfrm>
          <a:off x="7343904" y="1719237"/>
          <a:ext cx="4480573" cy="3484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3478">
                  <a:extLst>
                    <a:ext uri="{9D8B030D-6E8A-4147-A177-3AD203B41FA5}">
                      <a16:colId xmlns:a16="http://schemas.microsoft.com/office/drawing/2014/main" val="2534873951"/>
                    </a:ext>
                  </a:extLst>
                </a:gridCol>
                <a:gridCol w="664883">
                  <a:extLst>
                    <a:ext uri="{9D8B030D-6E8A-4147-A177-3AD203B41FA5}">
                      <a16:colId xmlns:a16="http://schemas.microsoft.com/office/drawing/2014/main" val="3553593803"/>
                    </a:ext>
                  </a:extLst>
                </a:gridCol>
                <a:gridCol w="612468">
                  <a:extLst>
                    <a:ext uri="{9D8B030D-6E8A-4147-A177-3AD203B41FA5}">
                      <a16:colId xmlns:a16="http://schemas.microsoft.com/office/drawing/2014/main" val="2717750351"/>
                    </a:ext>
                  </a:extLst>
                </a:gridCol>
                <a:gridCol w="642590">
                  <a:extLst>
                    <a:ext uri="{9D8B030D-6E8A-4147-A177-3AD203B41FA5}">
                      <a16:colId xmlns:a16="http://schemas.microsoft.com/office/drawing/2014/main" val="3046531794"/>
                    </a:ext>
                  </a:extLst>
                </a:gridCol>
                <a:gridCol w="778577">
                  <a:extLst>
                    <a:ext uri="{9D8B030D-6E8A-4147-A177-3AD203B41FA5}">
                      <a16:colId xmlns:a16="http://schemas.microsoft.com/office/drawing/2014/main" val="47880504"/>
                    </a:ext>
                  </a:extLst>
                </a:gridCol>
                <a:gridCol w="778577">
                  <a:extLst>
                    <a:ext uri="{9D8B030D-6E8A-4147-A177-3AD203B41FA5}">
                      <a16:colId xmlns:a16="http://schemas.microsoft.com/office/drawing/2014/main" val="3894593661"/>
                    </a:ext>
                  </a:extLst>
                </a:gridCol>
              </a:tblGrid>
              <a:tr h="455883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  <a:r>
                        <a:rPr lang="es-UY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País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2017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2019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</a:t>
                      </a:r>
                    </a:p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vs 2017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 </a:t>
                      </a:r>
                    </a:p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vs 2019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9029070"/>
                  </a:ext>
                </a:extLst>
              </a:tr>
              <a:tr h="321857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Argentina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2.394</a:t>
                      </a:r>
                    </a:p>
                    <a:p>
                      <a:pPr algn="ctr" fontAlgn="b"/>
                      <a:r>
                        <a:rPr lang="es-UY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(72,7%)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1.576</a:t>
                      </a:r>
                    </a:p>
                    <a:p>
                      <a:pPr algn="ctr" fontAlgn="b"/>
                      <a:r>
                        <a:rPr lang="es-UY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(63,8%)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100" b="1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1.527</a:t>
                      </a:r>
                    </a:p>
                    <a:p>
                      <a:pPr algn="ctr" fontAlgn="b"/>
                      <a:r>
                        <a:rPr lang="es-UY" sz="700" b="0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(56,5%)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>
                          <a:solidFill>
                            <a:srgbClr val="FBBAB3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-36%</a:t>
                      </a:r>
                      <a:endParaRPr lang="es-UY" sz="1200" b="1" i="0" u="none" strike="noStrike" kern="1200">
                        <a:solidFill>
                          <a:srgbClr val="FBBAB3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rgbClr val="FBBAB3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-3%</a:t>
                      </a:r>
                      <a:endParaRPr lang="es-UY" sz="1200" b="1" i="0" u="none" strike="noStrike" kern="1200" dirty="0">
                        <a:solidFill>
                          <a:srgbClr val="FBBAB3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899528"/>
                  </a:ext>
                </a:extLst>
              </a:tr>
              <a:tr h="331878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Brasil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449</a:t>
                      </a:r>
                    </a:p>
                    <a:p>
                      <a:pPr algn="ctr" fontAlgn="b"/>
                      <a:r>
                        <a:rPr lang="es-UY" sz="7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(13,6%)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422</a:t>
                      </a:r>
                    </a:p>
                    <a:p>
                      <a:pPr algn="ctr" fontAlgn="b"/>
                      <a:r>
                        <a:rPr lang="es-UY" sz="7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(17,1%)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516</a:t>
                      </a:r>
                    </a:p>
                    <a:p>
                      <a:pPr algn="ctr" fontAlgn="b"/>
                      <a:r>
                        <a:rPr lang="es-UY" sz="700" b="0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(19,1%)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+15%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+22%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1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250602"/>
                  </a:ext>
                </a:extLst>
              </a:tr>
              <a:tr h="320772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EE.UU.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48,6</a:t>
                      </a:r>
                    </a:p>
                    <a:p>
                      <a:pPr algn="ctr" fontAlgn="b"/>
                      <a:r>
                        <a:rPr lang="es-UY" sz="7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(1,5%)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51,3</a:t>
                      </a:r>
                    </a:p>
                    <a:p>
                      <a:pPr algn="ctr" fontAlgn="b"/>
                      <a:r>
                        <a:rPr lang="es-UY" sz="7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(2,1%)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80,5</a:t>
                      </a:r>
                    </a:p>
                    <a:p>
                      <a:pPr algn="ctr" fontAlgn="b"/>
                      <a:r>
                        <a:rPr lang="es-UY" sz="700" b="0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(3,0%)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+66%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+57%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4693602"/>
                  </a:ext>
                </a:extLst>
              </a:tr>
              <a:tr h="341233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Chile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67,9</a:t>
                      </a:r>
                    </a:p>
                    <a:p>
                      <a:pPr algn="ctr" fontAlgn="b"/>
                      <a:r>
                        <a:rPr lang="es-UY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(2,1%)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56,9</a:t>
                      </a:r>
                    </a:p>
                    <a:p>
                      <a:pPr algn="ctr" fontAlgn="b"/>
                      <a:r>
                        <a:rPr lang="es-UY" sz="7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(2,3%)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79,2</a:t>
                      </a:r>
                    </a:p>
                    <a:p>
                      <a:pPr algn="ctr" fontAlgn="b"/>
                      <a:r>
                        <a:rPr lang="es-UY" sz="700" b="0" i="0" u="none" strike="noStrike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(2,9%)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+17%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+39%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998072"/>
                  </a:ext>
                </a:extLst>
              </a:tr>
              <a:tr h="339875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Paraguay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39,0</a:t>
                      </a:r>
                    </a:p>
                    <a:p>
                      <a:pPr algn="ctr" fontAlgn="b"/>
                      <a:r>
                        <a:rPr lang="es-UY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(1,2%)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33,7</a:t>
                      </a:r>
                    </a:p>
                    <a:p>
                      <a:pPr algn="ctr" fontAlgn="b"/>
                      <a:r>
                        <a:rPr lang="es-UY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(1,4%)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45,7</a:t>
                      </a:r>
                    </a:p>
                    <a:p>
                      <a:pPr algn="ctr" fontAlgn="b"/>
                      <a:r>
                        <a:rPr lang="es-UY" sz="7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(1,7%)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+17%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+36%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408720"/>
                  </a:ext>
                </a:extLst>
              </a:tr>
              <a:tr h="35765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Resto Sudamérica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56,7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(1,7%)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59,3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(2,4%)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126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(4,7%)</a:t>
                      </a:r>
                      <a:endParaRPr lang="es-UY" sz="700" b="0" i="0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+122%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+112%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198283"/>
                  </a:ext>
                </a:extLst>
              </a:tr>
              <a:tr h="33987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Europa</a:t>
                      </a:r>
                      <a:endParaRPr lang="es-UY" sz="11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129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(3,9%)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128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(5,2%)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129</a:t>
                      </a:r>
                    </a:p>
                    <a:p>
                      <a:pPr algn="ctr" fontAlgn="b"/>
                      <a:r>
                        <a:rPr lang="es-ES" sz="7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(4,8%)</a:t>
                      </a:r>
                      <a:endParaRPr lang="es-UY" sz="700" b="0" i="0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+1%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5283536"/>
                  </a:ext>
                </a:extLst>
              </a:tr>
              <a:tr h="333464">
                <a:tc>
                  <a:txBody>
                    <a:bodyPr/>
                    <a:lstStyle/>
                    <a:p>
                      <a:pPr algn="ctr" fontAlgn="ctr"/>
                      <a:r>
                        <a:rPr lang="es-UY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Otros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108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(4,4%)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142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(5,8%)</a:t>
                      </a:r>
                      <a:endParaRPr lang="es-UY" sz="7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198</a:t>
                      </a:r>
                    </a:p>
                    <a:p>
                      <a:pPr algn="ctr" fontAlgn="b"/>
                      <a:r>
                        <a:rPr lang="es-ES" sz="7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(7,3%)</a:t>
                      </a:r>
                      <a:endParaRPr lang="es-UY" sz="700" b="0" i="0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+84%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+39%</a:t>
                      </a:r>
                      <a:endParaRPr lang="es-UY" sz="1200" b="1" i="0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7688341"/>
                  </a:ext>
                </a:extLst>
              </a:tr>
              <a:tr h="3421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UY" sz="1100" b="1" i="1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3.292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200" b="1" i="1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2.468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2.701</a:t>
                      </a:r>
                      <a:endParaRPr lang="es-UY" sz="1200" b="1" i="1" u="none" strike="noStrike" kern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1" u="none" strike="noStrike" kern="1200" dirty="0">
                          <a:solidFill>
                            <a:srgbClr val="FBBAB3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-18%</a:t>
                      </a:r>
                      <a:endParaRPr lang="es-UY" sz="1200" b="1" i="1" u="none" strike="noStrike" kern="1200" dirty="0">
                        <a:solidFill>
                          <a:srgbClr val="FBBAB3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1" u="none" strike="noStrike" kern="1200" dirty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+9,4%</a:t>
                      </a:r>
                      <a:endParaRPr lang="es-UY" sz="1200" b="1" i="1" u="none" strike="noStrike" kern="12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3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016528"/>
                  </a:ext>
                </a:extLst>
              </a:tr>
            </a:tbl>
          </a:graphicData>
        </a:graphic>
      </p:graphicFrame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99AAE1C-B8C4-F1FF-DB69-12E1B40AAEF6}"/>
              </a:ext>
            </a:extLst>
          </p:cNvPr>
          <p:cNvCxnSpPr>
            <a:cxnSpLocks/>
          </p:cNvCxnSpPr>
          <p:nvPr/>
        </p:nvCxnSpPr>
        <p:spPr>
          <a:xfrm>
            <a:off x="7343904" y="1679186"/>
            <a:ext cx="4471147" cy="1173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A38480BF-9B73-4E90-FC0B-2C835AB55F84}"/>
              </a:ext>
            </a:extLst>
          </p:cNvPr>
          <p:cNvSpPr txBox="1">
            <a:spLocks/>
          </p:cNvSpPr>
          <p:nvPr/>
        </p:nvSpPr>
        <p:spPr>
          <a:xfrm>
            <a:off x="7343904" y="5355719"/>
            <a:ext cx="4962633" cy="948019"/>
          </a:xfrm>
          <a:prstGeom prst="rect">
            <a:avLst/>
          </a:prstGeom>
          <a:solidFill>
            <a:schemeClr val="bg1">
              <a:lumMod val="75000"/>
              <a:alpha val="15000"/>
            </a:schemeClr>
          </a:solidFill>
          <a:ln>
            <a:noFill/>
          </a:ln>
        </p:spPr>
        <p:txBody>
          <a:bodyPr vert="horz" lIns="540000" tIns="360000" rIns="504000" bIns="360000" numCol="1" spcCol="72000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UY" sz="18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3EE6BBB1-E067-BBDA-8E20-5D6AA6CF8F41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0" defTabSz="891865"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Ministerio de Turismo y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datos brindados por Dirección Nacional de Migración. 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F12F13B6-1882-5FF2-E2CE-310BA71A6D94}"/>
              </a:ext>
            </a:extLst>
          </p:cNvPr>
          <p:cNvGrpSpPr/>
          <p:nvPr/>
        </p:nvGrpSpPr>
        <p:grpSpPr>
          <a:xfrm>
            <a:off x="7343904" y="1125650"/>
            <a:ext cx="4571576" cy="5104236"/>
            <a:chOff x="7606301" y="1295980"/>
            <a:chExt cx="4571576" cy="5104236"/>
          </a:xfrm>
        </p:grpSpPr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B2AB2A7F-4570-D8AE-A146-50A5EEFCA81D}"/>
                </a:ext>
              </a:extLst>
            </p:cNvPr>
            <p:cNvSpPr txBox="1"/>
            <p:nvPr/>
          </p:nvSpPr>
          <p:spPr>
            <a:xfrm>
              <a:off x="7760453" y="1295980"/>
              <a:ext cx="417993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Extranjeros ingresados por nacionalidad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En primeros once meses de cada año, en miles y como % del total</a:t>
              </a:r>
              <a:endParaRPr kumimoji="0" lang="es-UY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17F8DB20-AB54-8378-A192-A32AC47B1674}"/>
                </a:ext>
              </a:extLst>
            </p:cNvPr>
            <p:cNvSpPr txBox="1"/>
            <p:nvPr/>
          </p:nvSpPr>
          <p:spPr>
            <a:xfrm>
              <a:off x="7606301" y="5584736"/>
              <a:ext cx="4571576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4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E</a:t>
              </a:r>
              <a:r>
                <a:rPr kumimoji="0" lang="es-ES" sz="114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n lo que va de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2023, </a:t>
              </a:r>
              <a:r>
                <a:rPr lang="es-ES" sz="1140" b="1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i</a:t>
              </a:r>
              <a:r>
                <a:rPr kumimoji="0" lang="es-ES" sz="114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ngresaron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menos personas que en 2017, pero se dio un ingreso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9,4% mayor </a:t>
              </a:r>
              <a:r>
                <a:rPr kumimoji="0" lang="es-ES" sz="114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que en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2019</a:t>
              </a:r>
              <a:r>
                <a:rPr lang="es-ES" sz="114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. A</a:t>
              </a:r>
              <a:r>
                <a:rPr kumimoji="0" lang="es-ES" sz="114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umento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de brasileros </a:t>
              </a:r>
              <a:r>
                <a:rPr kumimoji="0" lang="es-ES" sz="114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y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otros orígenes, </a:t>
              </a:r>
              <a:r>
                <a:rPr lang="es-ES" sz="1140" dirty="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donde se tuvo mayor presencia,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ayudó a compensar</a:t>
              </a:r>
              <a:r>
                <a:rPr kumimoji="0" lang="es-ES" sz="114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14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la </a:t>
              </a:r>
              <a:r>
                <a:rPr kumimoji="0" lang="es-ES" sz="114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caída de argentinos.</a:t>
              </a:r>
            </a:p>
          </p:txBody>
        </p:sp>
      </p:grpSp>
      <p:sp>
        <p:nvSpPr>
          <p:cNvPr id="4" name="CuadroTexto 236">
            <a:extLst>
              <a:ext uri="{FF2B5EF4-FFF2-40B4-BE49-F238E27FC236}">
                <a16:creationId xmlns:a16="http://schemas.microsoft.com/office/drawing/2014/main" id="{D0B59328-AF68-4E79-B8CA-CF6FD2F48A0A}"/>
              </a:ext>
            </a:extLst>
          </p:cNvPr>
          <p:cNvSpPr txBox="1"/>
          <p:nvPr/>
        </p:nvSpPr>
        <p:spPr>
          <a:xfrm>
            <a:off x="312739" y="824025"/>
            <a:ext cx="490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Ingreso de extranjeros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16F4582-ACCE-0CAA-9EFE-ECC283E7495D}"/>
              </a:ext>
            </a:extLst>
          </p:cNvPr>
          <p:cNvCxnSpPr>
            <a:cxnSpLocks/>
          </p:cNvCxnSpPr>
          <p:nvPr/>
        </p:nvCxnSpPr>
        <p:spPr>
          <a:xfrm flipH="1">
            <a:off x="2979814" y="1977339"/>
            <a:ext cx="12796" cy="366320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12E6D72-A535-1783-CEF7-00B92A938F10}"/>
              </a:ext>
            </a:extLst>
          </p:cNvPr>
          <p:cNvCxnSpPr>
            <a:cxnSpLocks/>
          </p:cNvCxnSpPr>
          <p:nvPr/>
        </p:nvCxnSpPr>
        <p:spPr>
          <a:xfrm>
            <a:off x="3511735" y="2193714"/>
            <a:ext cx="0" cy="34468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85650ED-F012-5B52-411F-47E3F2C61C2B}"/>
              </a:ext>
            </a:extLst>
          </p:cNvPr>
          <p:cNvCxnSpPr>
            <a:cxnSpLocks/>
          </p:cNvCxnSpPr>
          <p:nvPr/>
        </p:nvCxnSpPr>
        <p:spPr>
          <a:xfrm>
            <a:off x="4066390" y="3825335"/>
            <a:ext cx="0" cy="18152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BC6E8D83-5C20-4E9C-BE57-7D5F440343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627440"/>
              </p:ext>
            </p:extLst>
          </p:nvPr>
        </p:nvGraphicFramePr>
        <p:xfrm>
          <a:off x="350607" y="2370143"/>
          <a:ext cx="5962348" cy="3933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E808EF0-74A1-43BA-5D4D-E108FEC2F7ED}"/>
              </a:ext>
            </a:extLst>
          </p:cNvPr>
          <p:cNvSpPr txBox="1"/>
          <p:nvPr/>
        </p:nvSpPr>
        <p:spPr>
          <a:xfrm>
            <a:off x="350607" y="1209827"/>
            <a:ext cx="6105222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U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Extranjeros que ingresaron a Uruguay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Para los primeros once meses de cada año</a:t>
            </a:r>
            <a:endParaRPr kumimoji="0" lang="es-UY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D4392-38C4-6E4D-F391-A312F7B6F6BF}"/>
              </a:ext>
            </a:extLst>
          </p:cNvPr>
          <p:cNvSpPr txBox="1"/>
          <p:nvPr/>
        </p:nvSpPr>
        <p:spPr>
          <a:xfrm>
            <a:off x="2320533" y="1954645"/>
            <a:ext cx="695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Primera depreciación en Argentina</a:t>
            </a:r>
            <a:endParaRPr kumimoji="0" lang="es-UY" sz="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0BB3D9D-5AD2-767F-2ED1-17DA9F17DA79}"/>
              </a:ext>
            </a:extLst>
          </p:cNvPr>
          <p:cNvSpPr txBox="1"/>
          <p:nvPr/>
        </p:nvSpPr>
        <p:spPr>
          <a:xfrm>
            <a:off x="3495064" y="2212556"/>
            <a:ext cx="7818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Segunda depreciación en Argentina</a:t>
            </a:r>
            <a:endParaRPr kumimoji="0" lang="es-UY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5C5B63-6F03-D2B2-6D73-A4CAD34A6529}"/>
              </a:ext>
            </a:extLst>
          </p:cNvPr>
          <p:cNvSpPr txBox="1"/>
          <p:nvPr/>
        </p:nvSpPr>
        <p:spPr>
          <a:xfrm>
            <a:off x="5112619" y="2886917"/>
            <a:ext cx="15882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2.701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89C97D3-3F54-5C1A-73D3-546CC4D25AFE}"/>
              </a:ext>
            </a:extLst>
          </p:cNvPr>
          <p:cNvSpPr txBox="1"/>
          <p:nvPr/>
        </p:nvSpPr>
        <p:spPr>
          <a:xfrm>
            <a:off x="1801315" y="2400900"/>
            <a:ext cx="182928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3.292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496B4F3-5B27-722A-43A8-3465D6759C6A}"/>
              </a:ext>
            </a:extLst>
          </p:cNvPr>
          <p:cNvSpPr txBox="1"/>
          <p:nvPr/>
        </p:nvSpPr>
        <p:spPr>
          <a:xfrm>
            <a:off x="4017747" y="3851008"/>
            <a:ext cx="9034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COVID-19</a:t>
            </a:r>
            <a:endParaRPr kumimoji="0" lang="es-UY" sz="7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DF86ABE-E81A-BCDD-E387-E2E67781370B}"/>
              </a:ext>
            </a:extLst>
          </p:cNvPr>
          <p:cNvSpPr txBox="1"/>
          <p:nvPr/>
        </p:nvSpPr>
        <p:spPr>
          <a:xfrm>
            <a:off x="2992611" y="3079441"/>
            <a:ext cx="15882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2.468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3065B2D7-F8EA-8A36-D918-BF4DDF65691D}"/>
              </a:ext>
            </a:extLst>
          </p:cNvPr>
          <p:cNvCxnSpPr>
            <a:cxnSpLocks/>
          </p:cNvCxnSpPr>
          <p:nvPr/>
        </p:nvCxnSpPr>
        <p:spPr>
          <a:xfrm>
            <a:off x="5711591" y="2484567"/>
            <a:ext cx="108000" cy="396000"/>
          </a:xfrm>
          <a:prstGeom prst="straightConnector1">
            <a:avLst/>
          </a:prstGeom>
          <a:ln w="12700">
            <a:solidFill>
              <a:schemeClr val="bg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10">
            <a:extLst>
              <a:ext uri="{FF2B5EF4-FFF2-40B4-BE49-F238E27FC236}">
                <a16:creationId xmlns:a16="http://schemas.microsoft.com/office/drawing/2014/main" id="{9E3E2F46-2039-C9B8-61B7-76F25452C470}"/>
              </a:ext>
            </a:extLst>
          </p:cNvPr>
          <p:cNvSpPr txBox="1"/>
          <p:nvPr/>
        </p:nvSpPr>
        <p:spPr>
          <a:xfrm>
            <a:off x="4390285" y="1957902"/>
            <a:ext cx="2060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+9,4%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2019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3BBBB62-8009-843D-0473-49973B7546B8}"/>
              </a:ext>
            </a:extLst>
          </p:cNvPr>
          <p:cNvSpPr txBox="1"/>
          <p:nvPr/>
        </p:nvSpPr>
        <p:spPr>
          <a:xfrm>
            <a:off x="4571427" y="3808356"/>
            <a:ext cx="15882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1.624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D4E9F29-0A3C-E211-EF7D-F7A8C998C48A}"/>
              </a:ext>
            </a:extLst>
          </p:cNvPr>
          <p:cNvSpPr txBox="1"/>
          <p:nvPr/>
        </p:nvSpPr>
        <p:spPr>
          <a:xfrm>
            <a:off x="6013793" y="2046354"/>
            <a:ext cx="702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-18%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2017</a:t>
            </a:r>
            <a:endParaRPr kumimoji="0" lang="es-UY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5253F99-1458-0835-0B09-F9C41BD6870F}"/>
              </a:ext>
            </a:extLst>
          </p:cNvPr>
          <p:cNvSpPr txBox="1"/>
          <p:nvPr/>
        </p:nvSpPr>
        <p:spPr>
          <a:xfrm>
            <a:off x="2459293" y="2635700"/>
            <a:ext cx="15882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3.004</a:t>
            </a:r>
            <a:endParaRPr kumimoji="0" lang="es-UY" sz="13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970D4DE-D143-5D6B-4DBD-E427149C30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4A75992-0FA4-3C1C-6DB1-AAF6F02F82A9}"/>
              </a:ext>
            </a:extLst>
          </p:cNvPr>
          <p:cNvCxnSpPr>
            <a:cxnSpLocks/>
          </p:cNvCxnSpPr>
          <p:nvPr/>
        </p:nvCxnSpPr>
        <p:spPr>
          <a:xfrm flipH="1">
            <a:off x="5988000" y="2490595"/>
            <a:ext cx="108000" cy="396000"/>
          </a:xfrm>
          <a:prstGeom prst="straightConnector1">
            <a:avLst/>
          </a:prstGeom>
          <a:ln w="12700">
            <a:solidFill>
              <a:schemeClr val="bg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38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bg2">
              <a:lumMod val="10000"/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 hidden="1">
            <a:extLst>
              <a:ext uri="{FF2B5EF4-FFF2-40B4-BE49-F238E27FC236}">
                <a16:creationId xmlns:a16="http://schemas.microsoft.com/office/drawing/2014/main" id="{83AE0DA0-1420-C2CA-804F-319C21E9B278}"/>
              </a:ext>
            </a:extLst>
          </p:cNvPr>
          <p:cNvGraphicFramePr>
            <a:graphicFrameLocks/>
          </p:cNvGraphicFramePr>
          <p:nvPr/>
        </p:nvGraphicFramePr>
        <p:xfrm>
          <a:off x="462477" y="1330293"/>
          <a:ext cx="6766997" cy="492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CuadroTexto 32">
            <a:extLst>
              <a:ext uri="{FF2B5EF4-FFF2-40B4-BE49-F238E27FC236}">
                <a16:creationId xmlns:a16="http://schemas.microsoft.com/office/drawing/2014/main" id="{12553E7E-3998-B66A-8CE7-6348ED6A4C57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TURISMO RECEPTIVO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D60ACD-F364-5F8F-14B8-EBCD418CAB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727568"/>
              </p:ext>
            </p:extLst>
          </p:nvPr>
        </p:nvGraphicFramePr>
        <p:xfrm>
          <a:off x="517629" y="1838510"/>
          <a:ext cx="6218150" cy="425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E808EF0-74A1-43BA-5D4D-E108FEC2F7ED}"/>
              </a:ext>
            </a:extLst>
          </p:cNvPr>
          <p:cNvSpPr txBox="1"/>
          <p:nvPr/>
        </p:nvSpPr>
        <p:spPr>
          <a:xfrm>
            <a:off x="1404594" y="1265108"/>
            <a:ext cx="4477732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U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de gasto de extranjeros en pesos constantes</a:t>
            </a:r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UY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Índice 2017=100, e</a:t>
            </a:r>
            <a:r>
              <a:rPr lang="es-ES" sz="105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los primeros nueve meses de cada año</a:t>
            </a:r>
            <a:endParaRPr kumimoji="0" lang="es-UY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B610081-3A30-D874-3B88-ABA2CCC08263}"/>
              </a:ext>
            </a:extLst>
          </p:cNvPr>
          <p:cNvCxnSpPr>
            <a:cxnSpLocks/>
          </p:cNvCxnSpPr>
          <p:nvPr/>
        </p:nvCxnSpPr>
        <p:spPr>
          <a:xfrm>
            <a:off x="6204196" y="2042160"/>
            <a:ext cx="0" cy="1362661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32">
            <a:extLst>
              <a:ext uri="{FF2B5EF4-FFF2-40B4-BE49-F238E27FC236}">
                <a16:creationId xmlns:a16="http://schemas.microsoft.com/office/drawing/2014/main" id="{1FBBB71C-CBD4-EF86-B00D-72D6D69F39C0}"/>
              </a:ext>
            </a:extLst>
          </p:cNvPr>
          <p:cNvSpPr txBox="1"/>
          <p:nvPr/>
        </p:nvSpPr>
        <p:spPr>
          <a:xfrm>
            <a:off x="6175915" y="2187713"/>
            <a:ext cx="69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-43%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D453604-81B0-BC41-151A-39A75477FA46}"/>
              </a:ext>
            </a:extLst>
          </p:cNvPr>
          <p:cNvCxnSpPr>
            <a:cxnSpLocks/>
          </p:cNvCxnSpPr>
          <p:nvPr/>
        </p:nvCxnSpPr>
        <p:spPr>
          <a:xfrm>
            <a:off x="2344848" y="1980229"/>
            <a:ext cx="38593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6525782B-D1AF-D7D9-5A47-8DB9FD1C32D1}"/>
              </a:ext>
            </a:extLst>
          </p:cNvPr>
          <p:cNvCxnSpPr>
            <a:cxnSpLocks/>
          </p:cNvCxnSpPr>
          <p:nvPr/>
        </p:nvCxnSpPr>
        <p:spPr>
          <a:xfrm>
            <a:off x="6416004" y="3023555"/>
            <a:ext cx="0" cy="381417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32">
            <a:extLst>
              <a:ext uri="{FF2B5EF4-FFF2-40B4-BE49-F238E27FC236}">
                <a16:creationId xmlns:a16="http://schemas.microsoft.com/office/drawing/2014/main" id="{8725387D-15B2-DF49-CFD0-71AF2F8B70A3}"/>
              </a:ext>
            </a:extLst>
          </p:cNvPr>
          <p:cNvSpPr txBox="1"/>
          <p:nvPr/>
        </p:nvSpPr>
        <p:spPr>
          <a:xfrm>
            <a:off x="6416004" y="3029731"/>
            <a:ext cx="691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-24%</a:t>
            </a: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705D35B0-73E9-C7AF-4EC0-B5FE6593A96A}"/>
              </a:ext>
            </a:extLst>
          </p:cNvPr>
          <p:cNvCxnSpPr>
            <a:cxnSpLocks/>
          </p:cNvCxnSpPr>
          <p:nvPr/>
        </p:nvCxnSpPr>
        <p:spPr>
          <a:xfrm>
            <a:off x="3594055" y="2964750"/>
            <a:ext cx="283970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15">
            <a:extLst>
              <a:ext uri="{FF2B5EF4-FFF2-40B4-BE49-F238E27FC236}">
                <a16:creationId xmlns:a16="http://schemas.microsoft.com/office/drawing/2014/main" id="{3EE6BBB1-E067-BBDA-8E20-5D6AA6CF8F41}"/>
              </a:ext>
            </a:extLst>
          </p:cNvPr>
          <p:cNvSpPr txBox="1"/>
          <p:nvPr/>
        </p:nvSpPr>
        <p:spPr>
          <a:xfrm>
            <a:off x="493523" y="6195396"/>
            <a:ext cx="6899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INE, BCU y Ministerio de Turismo.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7E6F55-2035-E112-9435-AC312FDAEF8E}"/>
              </a:ext>
            </a:extLst>
          </p:cNvPr>
          <p:cNvSpPr txBox="1"/>
          <p:nvPr/>
        </p:nvSpPr>
        <p:spPr>
          <a:xfrm>
            <a:off x="5754613" y="6962044"/>
            <a:ext cx="4264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 SI EXTRANJEROS O NO RESIDENTES</a:t>
            </a:r>
            <a:endParaRPr kumimoji="0" lang="es-UY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CuadroTexto 236">
            <a:extLst>
              <a:ext uri="{FF2B5EF4-FFF2-40B4-BE49-F238E27FC236}">
                <a16:creationId xmlns:a16="http://schemas.microsoft.com/office/drawing/2014/main" id="{CBB0434F-919C-A8F2-BAEA-52A5B62077C2}"/>
              </a:ext>
            </a:extLst>
          </p:cNvPr>
          <p:cNvSpPr txBox="1"/>
          <p:nvPr/>
        </p:nvSpPr>
        <p:spPr>
          <a:xfrm>
            <a:off x="312739" y="824025"/>
            <a:ext cx="170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Gastos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4629801-0F38-7E83-D958-B5249381FB41}"/>
              </a:ext>
            </a:extLst>
          </p:cNvPr>
          <p:cNvGrpSpPr/>
          <p:nvPr/>
        </p:nvGrpSpPr>
        <p:grpSpPr>
          <a:xfrm>
            <a:off x="7298636" y="1321121"/>
            <a:ext cx="5007663" cy="4686784"/>
            <a:chOff x="7298636" y="1321121"/>
            <a:chExt cx="5007663" cy="4686784"/>
          </a:xfrm>
        </p:grpSpPr>
        <p:sp>
          <p:nvSpPr>
            <p:cNvPr id="21" name="Marcador de contenido 2">
              <a:extLst>
                <a:ext uri="{FF2B5EF4-FFF2-40B4-BE49-F238E27FC236}">
                  <a16:creationId xmlns:a16="http://schemas.microsoft.com/office/drawing/2014/main" id="{A38480BF-9B73-4E90-FC0B-2C835AB55F84}"/>
                </a:ext>
              </a:extLst>
            </p:cNvPr>
            <p:cNvSpPr txBox="1">
              <a:spLocks/>
            </p:cNvSpPr>
            <p:nvPr/>
          </p:nvSpPr>
          <p:spPr>
            <a:xfrm>
              <a:off x="7298636" y="1321121"/>
              <a:ext cx="5007663" cy="4686784"/>
            </a:xfrm>
            <a:prstGeom prst="rect">
              <a:avLst/>
            </a:prstGeom>
            <a:solidFill>
              <a:schemeClr val="bg1">
                <a:lumMod val="75000"/>
                <a:alpha val="15000"/>
              </a:schemeClr>
            </a:solidFill>
            <a:ln>
              <a:noFill/>
            </a:ln>
          </p:spPr>
          <p:txBody>
            <a:bodyPr vert="horz" lIns="540000" tIns="360000" rIns="504000" bIns="360000" numCol="1" spcCol="72000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s-UY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B0C674C-F2E8-ACDF-2940-1211C6B2F95B}"/>
                </a:ext>
              </a:extLst>
            </p:cNvPr>
            <p:cNvSpPr txBox="1"/>
            <p:nvPr/>
          </p:nvSpPr>
          <p:spPr>
            <a:xfrm>
              <a:off x="7729397" y="1591477"/>
              <a:ext cx="4097685" cy="426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La manera más precisa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analizar el desempeño </a:t>
              </a: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 sector es mirando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los </a:t>
              </a:r>
              <a:r>
                <a:rPr lang="es-E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ingresos en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pesos constantes</a:t>
              </a:r>
              <a:r>
                <a:rPr kumimoji="0" lang="es-ES" sz="150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,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dado que los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costos son en pesos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y se ajustan por inflación.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 el nivel actual del dólar, esto lleva a que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los</a:t>
              </a:r>
              <a:r>
                <a:rPr kumimoji="0" lang="es-ES" sz="15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ingresos, en pesos constantes, </a:t>
              </a: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estén</a:t>
              </a:r>
              <a:r>
                <a:rPr kumimoji="0" lang="es-ES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8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lejos de recuperarse con respecto a la prepandemia,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y sean casi la mitad si se compara con 2017, </a:t>
              </a:r>
              <a:endParaRPr kumimoji="0" lang="es-ES" sz="1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 que afecta la rentabilidad.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ES" b="1">
                <a:solidFill>
                  <a:srgbClr val="FFC000">
                    <a:lumMod val="40000"/>
                    <a:lumOff val="60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 </a:t>
              </a:r>
              <a:r>
                <a:rPr lang="es-ES" sz="1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gasto de turistas en dólares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fue</a:t>
              </a:r>
              <a:r>
                <a:rPr lang="es-ES" sz="15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ES" sz="1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7,4% menor</a:t>
              </a:r>
              <a:r>
                <a:rPr lang="es-ES" sz="16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 en </a:t>
              </a:r>
              <a:r>
                <a:rPr lang="es-ES" sz="1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2019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 </a:t>
              </a:r>
              <a:r>
                <a:rPr lang="es-ES" sz="1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33% inferior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</a:t>
              </a:r>
              <a:r>
                <a:rPr lang="es-ES" sz="15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2017,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pero una vez se convierten a </a:t>
              </a:r>
              <a:r>
                <a:rPr lang="es-E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pesos constantes</a:t>
              </a:r>
              <a:r>
                <a:rPr lang="es-ES" sz="150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</a:t>
              </a:r>
              <a:r>
                <a:rPr lang="es-ES" sz="15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el </a:t>
              </a:r>
              <a:r>
                <a:rPr lang="es-E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ingreso de divisas</a:t>
              </a:r>
              <a:r>
                <a:rPr lang="es-ES" sz="16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s-ES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pasa a ser </a:t>
              </a:r>
              <a:r>
                <a:rPr lang="es-ES" sz="1500" b="1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24% menos que 2019 y 43% menor a 2017.</a:t>
              </a:r>
            </a:p>
          </p:txBody>
        </p:sp>
      </p:grpSp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609A975-0708-ADB2-813D-D3D558BF2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3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11716" y="0"/>
            <a:ext cx="12203716" cy="6962790"/>
          </a:xfrm>
          <a:prstGeom prst="rect">
            <a:avLst/>
          </a:prstGeom>
          <a:solidFill>
            <a:schemeClr val="bg2">
              <a:lumMod val="10000"/>
              <a:alpha val="88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 hidden="1">
            <a:extLst>
              <a:ext uri="{FF2B5EF4-FFF2-40B4-BE49-F238E27FC236}">
                <a16:creationId xmlns:a16="http://schemas.microsoft.com/office/drawing/2014/main" id="{83AE0DA0-1420-C2CA-804F-319C21E9B278}"/>
              </a:ext>
            </a:extLst>
          </p:cNvPr>
          <p:cNvGraphicFramePr>
            <a:graphicFrameLocks/>
          </p:cNvGraphicFramePr>
          <p:nvPr/>
        </p:nvGraphicFramePr>
        <p:xfrm>
          <a:off x="462477" y="1330293"/>
          <a:ext cx="6766997" cy="492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CuadroTexto 32">
            <a:extLst>
              <a:ext uri="{FF2B5EF4-FFF2-40B4-BE49-F238E27FC236}">
                <a16:creationId xmlns:a16="http://schemas.microsoft.com/office/drawing/2014/main" id="{12553E7E-3998-B66A-8CE7-6348ED6A4C57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GASTO DE EXTRANJEROS</a:t>
            </a:r>
          </a:p>
        </p:txBody>
      </p:sp>
      <p:sp>
        <p:nvSpPr>
          <p:cNvPr id="22" name="CuadroTexto 236">
            <a:extLst>
              <a:ext uri="{FF2B5EF4-FFF2-40B4-BE49-F238E27FC236}">
                <a16:creationId xmlns:a16="http://schemas.microsoft.com/office/drawing/2014/main" id="{BEFE9989-462B-9ADE-FE0E-F9CD0532A323}"/>
              </a:ext>
            </a:extLst>
          </p:cNvPr>
          <p:cNvSpPr txBox="1"/>
          <p:nvPr/>
        </p:nvSpPr>
        <p:spPr>
          <a:xfrm>
            <a:off x="312739" y="824025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Gasto </a:t>
            </a:r>
            <a:r>
              <a:rPr kumimoji="0" lang="es-E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Tax</a:t>
            </a: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Free, beneficio de devolución del 14,4% aplicado a no residentes para compras de bienes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3EE6BBB1-E067-BBDA-8E20-5D6AA6CF8F41}"/>
              </a:ext>
            </a:extLst>
          </p:cNvPr>
          <p:cNvSpPr txBox="1"/>
          <p:nvPr/>
        </p:nvSpPr>
        <p:spPr>
          <a:xfrm>
            <a:off x="493523" y="6195396"/>
            <a:ext cx="984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0" defTabSz="891865"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datos brindados por Global </a:t>
            </a:r>
            <a:r>
              <a:rPr kumimoji="0" lang="es-E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Tax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Free. Incluye </a:t>
            </a:r>
            <a:r>
              <a:rPr lang="es-ES" sz="8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más de 1000 comercios en compras de </a:t>
            </a: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indumentaria, calzado, artesanías, alimentos y bebidas.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52DB73-622F-767A-62E3-2288E952551F}"/>
              </a:ext>
            </a:extLst>
          </p:cNvPr>
          <p:cNvSpPr txBox="1"/>
          <p:nvPr/>
        </p:nvSpPr>
        <p:spPr>
          <a:xfrm>
            <a:off x="840260" y="3430784"/>
            <a:ext cx="15653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FCB0A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-41%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2019</a:t>
            </a: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E5299C-82A3-ED54-F42C-86132FF2DAF0}"/>
              </a:ext>
            </a:extLst>
          </p:cNvPr>
          <p:cNvSpPr txBox="1"/>
          <p:nvPr/>
        </p:nvSpPr>
        <p:spPr>
          <a:xfrm>
            <a:off x="474473" y="1596474"/>
            <a:ext cx="2428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Gasto en primeros 11 meses de 2023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(en $ constantes)</a:t>
            </a:r>
            <a:endParaRPr kumimoji="0" lang="es-UY" sz="11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A2FBC54-D7C5-B6C5-EF02-45AB990DD629}"/>
              </a:ext>
            </a:extLst>
          </p:cNvPr>
          <p:cNvSpPr txBox="1"/>
          <p:nvPr/>
        </p:nvSpPr>
        <p:spPr>
          <a:xfrm>
            <a:off x="1011071" y="4378809"/>
            <a:ext cx="122374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FCB0A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-</a:t>
            </a:r>
            <a:r>
              <a:rPr lang="es-UY" sz="3200" b="1">
                <a:solidFill>
                  <a:srgbClr val="FCB0AA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61</a:t>
            </a: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FCB0A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2017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94BE422-9BD5-EA06-859C-ED738D62CC69}"/>
              </a:ext>
            </a:extLst>
          </p:cNvPr>
          <p:cNvSpPr txBox="1"/>
          <p:nvPr/>
        </p:nvSpPr>
        <p:spPr>
          <a:xfrm>
            <a:off x="3749270" y="1596474"/>
            <a:ext cx="2172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Gastos en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primer trimestre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(en $ constantes)</a:t>
            </a:r>
            <a:endParaRPr kumimoji="0" lang="es-UY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6AD64FC-4314-CF4D-F6AD-BA4DE1E9A7CB}"/>
              </a:ext>
            </a:extLst>
          </p:cNvPr>
          <p:cNvSpPr txBox="1"/>
          <p:nvPr/>
        </p:nvSpPr>
        <p:spPr>
          <a:xfrm>
            <a:off x="840260" y="2520635"/>
            <a:ext cx="15653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+5%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2022</a:t>
            </a: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07F9EE-8543-1D20-B83B-2B38BA46D070}"/>
              </a:ext>
            </a:extLst>
          </p:cNvPr>
          <p:cNvSpPr txBox="1"/>
          <p:nvPr/>
        </p:nvSpPr>
        <p:spPr>
          <a:xfrm>
            <a:off x="361349" y="5314976"/>
            <a:ext cx="2741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El gasto fue mayor en lo que va de 2023 si se </a:t>
            </a:r>
            <a:r>
              <a:rPr lang="es-UY" sz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compara con 2022, pero </a:t>
            </a: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sigue sin recuperarse </a:t>
            </a:r>
            <a:r>
              <a:rPr lang="es-UY" sz="12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vs 2019</a:t>
            </a:r>
            <a:endParaRPr kumimoji="0" lang="es-UY" sz="105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F17E111-1873-7954-E8CE-A94500E0CEB1}"/>
              </a:ext>
            </a:extLst>
          </p:cNvPr>
          <p:cNvSpPr txBox="1"/>
          <p:nvPr/>
        </p:nvSpPr>
        <p:spPr>
          <a:xfrm>
            <a:off x="4052601" y="2520635"/>
            <a:ext cx="15653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+</a:t>
            </a:r>
            <a:r>
              <a:rPr lang="es-UY" sz="3200" b="1">
                <a:solidFill>
                  <a:srgbClr val="70AD47">
                    <a:lumMod val="40000"/>
                    <a:lumOff val="60000"/>
                  </a:srgb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61</a:t>
            </a: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2022</a:t>
            </a: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FB2BFC7-90B6-EE31-7243-E8707277DEB8}"/>
              </a:ext>
            </a:extLst>
          </p:cNvPr>
          <p:cNvSpPr txBox="1"/>
          <p:nvPr/>
        </p:nvSpPr>
        <p:spPr>
          <a:xfrm>
            <a:off x="3564533" y="5315944"/>
            <a:ext cx="2704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En la temporada de verano los</a:t>
            </a:r>
            <a:r>
              <a:rPr kumimoji="0" lang="es-UY" sz="12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gastos crecieron, pero se</a:t>
            </a:r>
            <a:r>
              <a:rPr kumimoji="0" lang="es-UY" sz="12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s-UY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continua lejos de temporadas prepandemia</a:t>
            </a:r>
            <a:endParaRPr kumimoji="0" lang="es-UY" sz="105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2AFA17E-4F1A-86C1-B74A-C1CC7787D456}"/>
              </a:ext>
            </a:extLst>
          </p:cNvPr>
          <p:cNvSpPr txBox="1"/>
          <p:nvPr/>
        </p:nvSpPr>
        <p:spPr>
          <a:xfrm>
            <a:off x="4052601" y="3430784"/>
            <a:ext cx="15653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FCB0A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-37%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2019</a:t>
            </a: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F04BD71-94CB-2860-C515-6F1E7D0712B5}"/>
              </a:ext>
            </a:extLst>
          </p:cNvPr>
          <p:cNvSpPr txBox="1"/>
          <p:nvPr/>
        </p:nvSpPr>
        <p:spPr>
          <a:xfrm>
            <a:off x="4223411" y="4369382"/>
            <a:ext cx="1223743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3200" b="1" i="0" u="none" strike="noStrike" kern="1200" cap="none" spc="0" normalizeH="0" baseline="0" noProof="0">
                <a:ln>
                  <a:noFill/>
                </a:ln>
                <a:solidFill>
                  <a:srgbClr val="FCB0AA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-52%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Y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Vs 2017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A4B4DEE2-0DB6-9909-C5C4-37F8FC72FAE5}"/>
              </a:ext>
            </a:extLst>
          </p:cNvPr>
          <p:cNvGrpSpPr/>
          <p:nvPr/>
        </p:nvGrpSpPr>
        <p:grpSpPr>
          <a:xfrm>
            <a:off x="6753927" y="1440367"/>
            <a:ext cx="5295635" cy="4755029"/>
            <a:chOff x="6753927" y="1440367"/>
            <a:chExt cx="5295635" cy="4755029"/>
          </a:xfrm>
        </p:grpSpPr>
        <p:sp>
          <p:nvSpPr>
            <p:cNvPr id="30" name="Paralelogramo 29">
              <a:extLst>
                <a:ext uri="{FF2B5EF4-FFF2-40B4-BE49-F238E27FC236}">
                  <a16:creationId xmlns:a16="http://schemas.microsoft.com/office/drawing/2014/main" id="{D906A523-B016-21A9-5DBC-CFAD43AA9CF0}"/>
                </a:ext>
              </a:extLst>
            </p:cNvPr>
            <p:cNvSpPr/>
            <p:nvPr/>
          </p:nvSpPr>
          <p:spPr>
            <a:xfrm>
              <a:off x="6802728" y="1440367"/>
              <a:ext cx="5221432" cy="4755029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  <a:alpha val="1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Paralelogramo 70">
              <a:extLst>
                <a:ext uri="{FF2B5EF4-FFF2-40B4-BE49-F238E27FC236}">
                  <a16:creationId xmlns:a16="http://schemas.microsoft.com/office/drawing/2014/main" id="{3271B4D2-D440-EB72-A8A8-291CC36DABB6}"/>
                </a:ext>
              </a:extLst>
            </p:cNvPr>
            <p:cNvSpPr/>
            <p:nvPr/>
          </p:nvSpPr>
          <p:spPr>
            <a:xfrm>
              <a:off x="6971649" y="2185425"/>
              <a:ext cx="2666320" cy="3924750"/>
            </a:xfrm>
            <a:prstGeom prst="parallelogram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  <a:alpha val="1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618B442-E723-F551-385B-F0BCB1AEECFB}"/>
                </a:ext>
              </a:extLst>
            </p:cNvPr>
            <p:cNvSpPr txBox="1"/>
            <p:nvPr/>
          </p:nvSpPr>
          <p:spPr>
            <a:xfrm>
              <a:off x="6753927" y="1509450"/>
              <a:ext cx="5295635" cy="500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Comparación con niveles prepandemia: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UY" sz="1000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(primeros 11 meses 2023 vs primeros 11 meses 2019)</a:t>
              </a:r>
              <a:endParaRPr kumimoji="0" lang="es-UY" sz="1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4C945800-F6CC-DB40-1646-620E613CA089}"/>
                </a:ext>
              </a:extLst>
            </p:cNvPr>
            <p:cNvGrpSpPr/>
            <p:nvPr/>
          </p:nvGrpSpPr>
          <p:grpSpPr>
            <a:xfrm>
              <a:off x="7204589" y="3531239"/>
              <a:ext cx="2301940" cy="342229"/>
              <a:chOff x="7449690" y="3307339"/>
              <a:chExt cx="2301940" cy="342229"/>
            </a:xfrm>
          </p:grpSpPr>
          <p:pic>
            <p:nvPicPr>
              <p:cNvPr id="7" name="Imagen 6" descr="Un dibujo con letras&#10;&#10;Descripción generada automáticamente con confianza media">
                <a:extLst>
                  <a:ext uri="{FF2B5EF4-FFF2-40B4-BE49-F238E27FC236}">
                    <a16:creationId xmlns:a16="http://schemas.microsoft.com/office/drawing/2014/main" id="{7EC39BB0-9CA1-F316-E8F0-E28B51783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690" y="3307339"/>
                <a:ext cx="288000" cy="321601"/>
              </a:xfrm>
              <a:prstGeom prst="rect">
                <a:avLst/>
              </a:prstGeom>
            </p:spPr>
          </p:pic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BB556A67-2DB6-64E0-B2C0-686F9DD86389}"/>
                  </a:ext>
                </a:extLst>
              </p:cNvPr>
              <p:cNvSpPr txBox="1"/>
              <p:nvPr/>
            </p:nvSpPr>
            <p:spPr>
              <a:xfrm>
                <a:off x="7787035" y="3311014"/>
                <a:ext cx="19645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Rocha            </a:t>
                </a:r>
                <a:r>
                  <a:rPr kumimoji="0" lang="es-UY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 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</a:t>
                </a:r>
                <a:r>
                  <a:rPr lang="es-UY" sz="1400" b="1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71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%  </a:t>
                </a: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886D93C9-0201-6026-7A55-B7C43CE0E668}"/>
                </a:ext>
              </a:extLst>
            </p:cNvPr>
            <p:cNvGrpSpPr/>
            <p:nvPr/>
          </p:nvGrpSpPr>
          <p:grpSpPr>
            <a:xfrm>
              <a:off x="7186589" y="2660137"/>
              <a:ext cx="2310515" cy="355556"/>
              <a:chOff x="7431690" y="2348264"/>
              <a:chExt cx="2310515" cy="355556"/>
            </a:xfrm>
          </p:grpSpPr>
          <p:pic>
            <p:nvPicPr>
              <p:cNvPr id="15" name="Imagen 14" descr="Una caricatura de una persona&#10;&#10;Descripción generada automáticamente con confianza media">
                <a:extLst>
                  <a:ext uri="{FF2B5EF4-FFF2-40B4-BE49-F238E27FC236}">
                    <a16:creationId xmlns:a16="http://schemas.microsoft.com/office/drawing/2014/main" id="{59C8DDDB-8747-7683-A9AC-EFC11F103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1690" y="2348264"/>
                <a:ext cx="324000" cy="355556"/>
              </a:xfrm>
              <a:prstGeom prst="rect">
                <a:avLst/>
              </a:prstGeom>
            </p:spPr>
          </p:pic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1FA3D4A9-CC42-62BD-9702-BEEA55D8D4D5}"/>
                  </a:ext>
                </a:extLst>
              </p:cNvPr>
              <p:cNvSpPr txBox="1"/>
              <p:nvPr/>
            </p:nvSpPr>
            <p:spPr>
              <a:xfrm>
                <a:off x="7770411" y="2363347"/>
                <a:ext cx="197179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Paysandú        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</a:t>
                </a:r>
                <a:r>
                  <a:rPr lang="es-UY" sz="1400" b="1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90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%</a:t>
                </a:r>
              </a:p>
            </p:txBody>
          </p:sp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C9B4240C-5BAD-8901-A087-99960CB4F40E}"/>
                </a:ext>
              </a:extLst>
            </p:cNvPr>
            <p:cNvGrpSpPr/>
            <p:nvPr/>
          </p:nvGrpSpPr>
          <p:grpSpPr>
            <a:xfrm>
              <a:off x="7222589" y="3077541"/>
              <a:ext cx="2274515" cy="338554"/>
              <a:chOff x="7467690" y="2811192"/>
              <a:chExt cx="2274515" cy="338554"/>
            </a:xfrm>
          </p:grpSpPr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DD2E2EC-380C-8DF2-0D6D-0D96390DBEF8}"/>
                  </a:ext>
                </a:extLst>
              </p:cNvPr>
              <p:cNvSpPr txBox="1"/>
              <p:nvPr/>
            </p:nvSpPr>
            <p:spPr>
              <a:xfrm>
                <a:off x="7777609" y="2811192"/>
                <a:ext cx="19645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Salto                </a:t>
                </a:r>
                <a:r>
                  <a:rPr kumimoji="0" lang="es-UY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-85%</a:t>
                </a:r>
              </a:p>
            </p:txBody>
          </p:sp>
          <p:pic>
            <p:nvPicPr>
              <p:cNvPr id="33" name="Gráfico 32">
                <a:extLst>
                  <a:ext uri="{FF2B5EF4-FFF2-40B4-BE49-F238E27FC236}">
                    <a16:creationId xmlns:a16="http://schemas.microsoft.com/office/drawing/2014/main" id="{8D24749E-48AB-DCF4-711D-5DD871B04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467690" y="2836927"/>
                <a:ext cx="252000" cy="309164"/>
              </a:xfrm>
              <a:prstGeom prst="rect">
                <a:avLst/>
              </a:prstGeom>
            </p:spPr>
          </p:pic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2EA0CC8-A5D0-19ED-CF77-795BFB1A69A3}"/>
                </a:ext>
              </a:extLst>
            </p:cNvPr>
            <p:cNvGrpSpPr/>
            <p:nvPr/>
          </p:nvGrpSpPr>
          <p:grpSpPr>
            <a:xfrm>
              <a:off x="7204589" y="4038022"/>
              <a:ext cx="2348423" cy="321600"/>
              <a:chOff x="7449690" y="3867887"/>
              <a:chExt cx="2348423" cy="321600"/>
            </a:xfrm>
          </p:grpSpPr>
          <p:pic>
            <p:nvPicPr>
              <p:cNvPr id="8" name="Imagen 7" descr="Icono&#10;&#10;Descripción generada automáticamente con confianza baja">
                <a:extLst>
                  <a:ext uri="{FF2B5EF4-FFF2-40B4-BE49-F238E27FC236}">
                    <a16:creationId xmlns:a16="http://schemas.microsoft.com/office/drawing/2014/main" id="{020424A1-BF3E-2F82-3A36-38731742D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690" y="3867887"/>
                <a:ext cx="288000" cy="321600"/>
              </a:xfrm>
              <a:prstGeom prst="rect">
                <a:avLst/>
              </a:prstGeom>
            </p:spPr>
          </p:pic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7E6238C2-A476-36AE-63EF-210503526332}"/>
                  </a:ext>
                </a:extLst>
              </p:cNvPr>
              <p:cNvSpPr txBox="1"/>
              <p:nvPr/>
            </p:nvSpPr>
            <p:spPr>
              <a:xfrm>
                <a:off x="7787036" y="3874798"/>
                <a:ext cx="201107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Colonia           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</a:t>
                </a:r>
                <a:r>
                  <a:rPr lang="es-UY" sz="1400" b="1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70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%</a:t>
                </a:r>
              </a:p>
            </p:txBody>
          </p:sp>
        </p:grp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AB06D4D4-F2EB-AE5E-C8FB-4E93B230BBF5}"/>
                </a:ext>
              </a:extLst>
            </p:cNvPr>
            <p:cNvGrpSpPr/>
            <p:nvPr/>
          </p:nvGrpSpPr>
          <p:grpSpPr>
            <a:xfrm>
              <a:off x="7204589" y="4497276"/>
              <a:ext cx="2301939" cy="349111"/>
              <a:chOff x="7449690" y="4416550"/>
              <a:chExt cx="2301939" cy="349111"/>
            </a:xfrm>
          </p:grpSpPr>
          <p:pic>
            <p:nvPicPr>
              <p:cNvPr id="39" name="Imagen 38">
                <a:extLst>
                  <a:ext uri="{FF2B5EF4-FFF2-40B4-BE49-F238E27FC236}">
                    <a16:creationId xmlns:a16="http://schemas.microsoft.com/office/drawing/2014/main" id="{448C24CD-E59F-4DB9-73F8-07A3EF6DC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9690" y="4416550"/>
                <a:ext cx="288000" cy="349111"/>
              </a:xfrm>
              <a:prstGeom prst="rect">
                <a:avLst/>
              </a:prstGeom>
            </p:spPr>
          </p:pic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B0A16B12-962C-C35B-912F-50B4CA4C07AC}"/>
                  </a:ext>
                </a:extLst>
              </p:cNvPr>
              <p:cNvSpPr txBox="1"/>
              <p:nvPr/>
            </p:nvSpPr>
            <p:spPr>
              <a:xfrm>
                <a:off x="7787036" y="4442483"/>
                <a:ext cx="19645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Montevideo    </a:t>
                </a:r>
                <a:r>
                  <a:rPr kumimoji="0" lang="es-UY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</a:t>
                </a:r>
                <a:r>
                  <a:rPr lang="es-UY" sz="1400" b="1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48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%</a:t>
                </a:r>
              </a:p>
            </p:txBody>
          </p:sp>
        </p:grpSp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76662069-B05E-A7A3-B4C0-9BD60CC78632}"/>
                </a:ext>
              </a:extLst>
            </p:cNvPr>
            <p:cNvGrpSpPr/>
            <p:nvPr/>
          </p:nvGrpSpPr>
          <p:grpSpPr>
            <a:xfrm>
              <a:off x="7251714" y="5031176"/>
              <a:ext cx="2386254" cy="360000"/>
              <a:chOff x="7496815" y="4928959"/>
              <a:chExt cx="2386254" cy="360000"/>
            </a:xfrm>
          </p:grpSpPr>
          <p:pic>
            <p:nvPicPr>
              <p:cNvPr id="41" name="Imagen 40" descr="Diagrama&#10;&#10;Descripción generada automáticamente">
                <a:extLst>
                  <a:ext uri="{FF2B5EF4-FFF2-40B4-BE49-F238E27FC236}">
                    <a16:creationId xmlns:a16="http://schemas.microsoft.com/office/drawing/2014/main" id="{A27B97EA-1E4D-3CEB-FCE6-A38682CDA6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6815" y="4928959"/>
                <a:ext cx="212605" cy="360000"/>
              </a:xfrm>
              <a:prstGeom prst="rect">
                <a:avLst/>
              </a:prstGeom>
            </p:spPr>
          </p:pic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ABADCE43-E4A9-92CD-3976-78D2957B7C22}"/>
                  </a:ext>
                </a:extLst>
              </p:cNvPr>
              <p:cNvSpPr txBox="1"/>
              <p:nvPr/>
            </p:nvSpPr>
            <p:spPr>
              <a:xfrm>
                <a:off x="7787037" y="4947711"/>
                <a:ext cx="20960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Maldonado     </a:t>
                </a:r>
                <a:r>
                  <a:rPr kumimoji="0" lang="es-UY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-33%</a:t>
                </a:r>
              </a:p>
            </p:txBody>
          </p:sp>
        </p:grp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AA14356F-2DF3-462D-17BB-01A533BA414C}"/>
                </a:ext>
              </a:extLst>
            </p:cNvPr>
            <p:cNvGrpSpPr/>
            <p:nvPr/>
          </p:nvGrpSpPr>
          <p:grpSpPr>
            <a:xfrm>
              <a:off x="7240589" y="5525167"/>
              <a:ext cx="2471580" cy="469359"/>
              <a:chOff x="7485690" y="5448967"/>
              <a:chExt cx="2471580" cy="469359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08B0AE38-3BBE-B3DC-17CC-0D93A60BC3BF}"/>
                  </a:ext>
                </a:extLst>
              </p:cNvPr>
              <p:cNvSpPr txBox="1"/>
              <p:nvPr/>
            </p:nvSpPr>
            <p:spPr>
              <a:xfrm>
                <a:off x="7777609" y="5448967"/>
                <a:ext cx="2179661" cy="469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Canelones     </a:t>
                </a:r>
                <a:r>
                  <a:rPr kumimoji="0" lang="es-UY" sz="1400" b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+434%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UY" sz="1050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(Decathlon)</a:t>
                </a:r>
                <a:endParaRPr kumimoji="0" lang="es-UY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pic>
            <p:nvPicPr>
              <p:cNvPr id="48" name="Imagen 47" descr="Icono&#10;&#10;Descripción generada automáticamente">
                <a:extLst>
                  <a:ext uri="{FF2B5EF4-FFF2-40B4-BE49-F238E27FC236}">
                    <a16:creationId xmlns:a16="http://schemas.microsoft.com/office/drawing/2014/main" id="{9979DB69-3092-E923-5186-A59C1F386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5690" y="5501671"/>
                <a:ext cx="216000" cy="337498"/>
              </a:xfrm>
              <a:prstGeom prst="rect">
                <a:avLst/>
              </a:prstGeom>
            </p:spPr>
          </p:pic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A4DBED8B-9BED-5A2B-9B02-0ED6991E9613}"/>
                </a:ext>
              </a:extLst>
            </p:cNvPr>
            <p:cNvSpPr txBox="1"/>
            <p:nvPr/>
          </p:nvSpPr>
          <p:spPr>
            <a:xfrm>
              <a:off x="6968585" y="2286819"/>
              <a:ext cx="266938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Por departamento</a:t>
              </a:r>
            </a:p>
          </p:txBody>
        </p:sp>
      </p:grpSp>
      <p:pic>
        <p:nvPicPr>
          <p:cNvPr id="25" name="Imagen 2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A9892F5-2E8C-786C-8355-C222D605D9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42DC2EA1-759F-EBA0-12C9-CEE7CD0B5B3F}"/>
              </a:ext>
            </a:extLst>
          </p:cNvPr>
          <p:cNvCxnSpPr>
            <a:cxnSpLocks/>
          </p:cNvCxnSpPr>
          <p:nvPr/>
        </p:nvCxnSpPr>
        <p:spPr>
          <a:xfrm flipV="1">
            <a:off x="3287740" y="1447558"/>
            <a:ext cx="0" cy="4572000"/>
          </a:xfrm>
          <a:prstGeom prst="line">
            <a:avLst/>
          </a:prstGeom>
          <a:ln w="25400" cap="rnd">
            <a:solidFill>
              <a:schemeClr val="bg1">
                <a:alpha val="50000"/>
              </a:schemeClr>
            </a:solidFill>
            <a:prstDash val="sysDot"/>
            <a:round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E33491D-0D25-F6FB-9D35-E0A3A339AC1F}"/>
              </a:ext>
            </a:extLst>
          </p:cNvPr>
          <p:cNvGrpSpPr/>
          <p:nvPr/>
        </p:nvGrpSpPr>
        <p:grpSpPr>
          <a:xfrm>
            <a:off x="9658391" y="2290772"/>
            <a:ext cx="2824553" cy="3598710"/>
            <a:chOff x="9658391" y="2290772"/>
            <a:chExt cx="2824553" cy="3598710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7B6BD33-2DEC-BA64-22AA-A26D0FB16406}"/>
                </a:ext>
              </a:extLst>
            </p:cNvPr>
            <p:cNvSpPr txBox="1"/>
            <p:nvPr/>
          </p:nvSpPr>
          <p:spPr>
            <a:xfrm>
              <a:off x="9819310" y="3936533"/>
              <a:ext cx="966139" cy="260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Por rubro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FEA1D14B-9F3A-9BC0-A1F4-8D9645F8D478}"/>
                </a:ext>
              </a:extLst>
            </p:cNvPr>
            <p:cNvSpPr txBox="1"/>
            <p:nvPr/>
          </p:nvSpPr>
          <p:spPr>
            <a:xfrm>
              <a:off x="9658391" y="2290772"/>
              <a:ext cx="176859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Por nacionalidad</a:t>
              </a:r>
            </a:p>
          </p:txBody>
        </p:sp>
        <p:pic>
          <p:nvPicPr>
            <p:cNvPr id="53" name="Imagen 52" descr="Icono&#10;&#10;Descripción generada automáticamente">
              <a:extLst>
                <a:ext uri="{FF2B5EF4-FFF2-40B4-BE49-F238E27FC236}">
                  <a16:creationId xmlns:a16="http://schemas.microsoft.com/office/drawing/2014/main" id="{C7E0113B-7CF2-DB48-E90B-E12ED084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55" y="2731973"/>
              <a:ext cx="288000" cy="288000"/>
            </a:xfrm>
            <a:prstGeom prst="rect">
              <a:avLst/>
            </a:prstGeom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4F92E243-542C-B5DC-3F3C-11F586D92C27}"/>
                </a:ext>
              </a:extLst>
            </p:cNvPr>
            <p:cNvSpPr txBox="1"/>
            <p:nvPr/>
          </p:nvSpPr>
          <p:spPr>
            <a:xfrm>
              <a:off x="10254859" y="2722085"/>
              <a:ext cx="17595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Argentina   </a:t>
              </a:r>
              <a:r>
                <a:rPr kumimoji="0" lang="es-UY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-</a:t>
              </a:r>
              <a:r>
                <a:rPr lang="es-UY" sz="1400" b="1">
                  <a:solidFill>
                    <a:prstClr val="white"/>
                  </a:solidFill>
                  <a:latin typeface="Century Gothic" panose="020B0502020202020204" pitchFamily="34" charset="0"/>
                  <a:cs typeface="Segoe UI" panose="020B0502040204020203" pitchFamily="34" charset="0"/>
                </a:rPr>
                <a:t>42</a:t>
              </a:r>
              <a:r>
                <a:rPr kumimoji="0" lang="es-UY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%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FC34D1D-5E7E-426E-E377-F2E93C71CB0C}"/>
                </a:ext>
              </a:extLst>
            </p:cNvPr>
            <p:cNvSpPr txBox="1"/>
            <p:nvPr/>
          </p:nvSpPr>
          <p:spPr>
            <a:xfrm>
              <a:off x="10250764" y="3305403"/>
              <a:ext cx="162396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Otros:          </a:t>
              </a:r>
              <a:r>
                <a:rPr kumimoji="0" lang="es-UY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-36%</a:t>
              </a:r>
            </a:p>
          </p:txBody>
        </p: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B19E5691-0619-DBB6-9E39-738744265D1D}"/>
                </a:ext>
              </a:extLst>
            </p:cNvPr>
            <p:cNvGrpSpPr/>
            <p:nvPr/>
          </p:nvGrpSpPr>
          <p:grpSpPr>
            <a:xfrm>
              <a:off x="9751628" y="4293570"/>
              <a:ext cx="2207941" cy="699585"/>
              <a:chOff x="9704105" y="3988770"/>
              <a:chExt cx="2207941" cy="699585"/>
            </a:xfrm>
          </p:grpSpPr>
          <p:grpSp>
            <p:nvGrpSpPr>
              <p:cNvPr id="76" name="Grupo 75">
                <a:extLst>
                  <a:ext uri="{FF2B5EF4-FFF2-40B4-BE49-F238E27FC236}">
                    <a16:creationId xmlns:a16="http://schemas.microsoft.com/office/drawing/2014/main" id="{08EFB42A-A428-11AC-6B00-03252F0C0633}"/>
                  </a:ext>
                </a:extLst>
              </p:cNvPr>
              <p:cNvGrpSpPr/>
              <p:nvPr/>
            </p:nvGrpSpPr>
            <p:grpSpPr>
              <a:xfrm>
                <a:off x="9796433" y="3988770"/>
                <a:ext cx="330154" cy="307779"/>
                <a:chOff x="7251504" y="5158888"/>
                <a:chExt cx="431994" cy="406917"/>
              </a:xfrm>
            </p:grpSpPr>
            <p:pic>
              <p:nvPicPr>
                <p:cNvPr id="73" name="Imagen 72" descr="Forma&#10;&#10;Descripción generada automáticamente con confianza baja">
                  <a:extLst>
                    <a:ext uri="{FF2B5EF4-FFF2-40B4-BE49-F238E27FC236}">
                      <a16:creationId xmlns:a16="http://schemas.microsoft.com/office/drawing/2014/main" id="{B67ABB01-9ED6-3DCC-498C-BDA3244E83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95499" y="5277805"/>
                  <a:ext cx="287999" cy="288000"/>
                </a:xfrm>
                <a:prstGeom prst="rect">
                  <a:avLst/>
                </a:prstGeom>
              </p:spPr>
            </p:pic>
            <p:pic>
              <p:nvPicPr>
                <p:cNvPr id="75" name="Imagen 74" descr="Forma&#10;&#10;Descripción generada automáticamente con confianza baja">
                  <a:extLst>
                    <a:ext uri="{FF2B5EF4-FFF2-40B4-BE49-F238E27FC236}">
                      <a16:creationId xmlns:a16="http://schemas.microsoft.com/office/drawing/2014/main" id="{656C6CC7-3AFC-94CA-12EA-64652D264C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51504" y="5158888"/>
                  <a:ext cx="288000" cy="288000"/>
                </a:xfrm>
                <a:prstGeom prst="rect">
                  <a:avLst/>
                </a:prstGeom>
              </p:spPr>
            </p:pic>
          </p:grp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63826FD4-2F4D-6202-DAA2-CFC34E800874}"/>
                  </a:ext>
                </a:extLst>
              </p:cNvPr>
              <p:cNvSpPr txBox="1"/>
              <p:nvPr/>
            </p:nvSpPr>
            <p:spPr>
              <a:xfrm>
                <a:off x="9704105" y="4349801"/>
                <a:ext cx="220794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UY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Mayor caída</a:t>
                </a:r>
              </a:p>
            </p:txBody>
          </p: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10F41A2A-6F87-B212-8DA3-8F38299ECD8D}"/>
                </a:ext>
              </a:extLst>
            </p:cNvPr>
            <p:cNvGrpSpPr/>
            <p:nvPr/>
          </p:nvGrpSpPr>
          <p:grpSpPr>
            <a:xfrm>
              <a:off x="9904029" y="5143225"/>
              <a:ext cx="2036922" cy="746257"/>
              <a:chOff x="9939717" y="4693138"/>
              <a:chExt cx="2036922" cy="746257"/>
            </a:xfrm>
          </p:grpSpPr>
          <p:pic>
            <p:nvPicPr>
              <p:cNvPr id="78" name="Imagen 77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FDEBCF8C-79F3-0B71-B238-5C52D5C9ED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9717" y="4693138"/>
                <a:ext cx="298024" cy="298024"/>
              </a:xfrm>
              <a:prstGeom prst="rect">
                <a:avLst/>
              </a:prstGeom>
            </p:spPr>
          </p:pic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9D1BA4F5-06FA-FE66-7F11-3671C89C3B2E}"/>
                  </a:ext>
                </a:extLst>
              </p:cNvPr>
              <p:cNvSpPr txBox="1"/>
              <p:nvPr/>
            </p:nvSpPr>
            <p:spPr>
              <a:xfrm>
                <a:off x="10068578" y="5100841"/>
                <a:ext cx="190806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UY" sz="1600" b="1">
                    <a:solidFill>
                      <a:prstClr val="white"/>
                    </a:solidFill>
                    <a:latin typeface="Century Gothic" panose="020B0502020202020204" pitchFamily="34" charset="0"/>
                    <a:cs typeface="Segoe UI" panose="020B0502040204020203" pitchFamily="34" charset="0"/>
                  </a:rPr>
                  <a:t>Superior a 2019</a:t>
                </a:r>
              </a:p>
            </p:txBody>
          </p:sp>
        </p:grpSp>
        <p:pic>
          <p:nvPicPr>
            <p:cNvPr id="49" name="Imagen 48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5FCF6E6-427B-2494-FA87-AFA79C6EA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55" y="3315292"/>
              <a:ext cx="288000" cy="2880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D35DD41-2C19-3AC6-BDCF-3B467A0BA77F}"/>
                </a:ext>
              </a:extLst>
            </p:cNvPr>
            <p:cNvSpPr txBox="1"/>
            <p:nvPr/>
          </p:nvSpPr>
          <p:spPr>
            <a:xfrm>
              <a:off x="10185646" y="4301417"/>
              <a:ext cx="227189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Indumentaria y calzado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8933D1A-2DCE-1CAE-AA86-C7D34E84FE95}"/>
                </a:ext>
              </a:extLst>
            </p:cNvPr>
            <p:cNvSpPr txBox="1"/>
            <p:nvPr/>
          </p:nvSpPr>
          <p:spPr>
            <a:xfrm>
              <a:off x="10211046" y="5202200"/>
              <a:ext cx="227189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UY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rPr>
                <a:t>Alimentos y bebidas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8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2">
            <a:extLst>
              <a:ext uri="{FF2B5EF4-FFF2-40B4-BE49-F238E27FC236}">
                <a16:creationId xmlns:a16="http://schemas.microsoft.com/office/drawing/2014/main" id="{2BF6F588-6853-A7EB-A41A-E1D6011FFCCE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ARIDAD CAMBIARIA URUGUAY ARGENTINA</a:t>
            </a:r>
          </a:p>
        </p:txBody>
      </p:sp>
      <p:sp>
        <p:nvSpPr>
          <p:cNvPr id="3" name="CuadroTexto 15">
            <a:extLst>
              <a:ext uri="{FF2B5EF4-FFF2-40B4-BE49-F238E27FC236}">
                <a16:creationId xmlns:a16="http://schemas.microsoft.com/office/drawing/2014/main" id="{E5A42BBF-EC61-65B4-F5C0-42C003172C39}"/>
              </a:ext>
            </a:extLst>
          </p:cNvPr>
          <p:cNvSpPr txBox="1"/>
          <p:nvPr/>
        </p:nvSpPr>
        <p:spPr>
          <a:xfrm>
            <a:off x="493522" y="6312931"/>
            <a:ext cx="11253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Ministerio de Turismo, Banco Central del Uruguay y estadísticas oficiales de Argentina.</a:t>
            </a:r>
          </a:p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</a:t>
            </a:r>
            <a:r>
              <a:rPr lang="en-US" sz="800" b="1" baseline="3000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kumimoji="0" lang="en-US" sz="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 base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INDEC y BCU, y para las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proyecciones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escenario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inflacionario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proyectado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JP Morgan y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Encuesta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Expectativas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Económicas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 BCU. </a:t>
            </a:r>
          </a:p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800" b="0" i="0" u="none" strike="noStrike" kern="1200" cap="none" spc="0" normalizeH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46B94CA-389A-B051-0F1C-CA7042E6DF5E}"/>
              </a:ext>
            </a:extLst>
          </p:cNvPr>
          <p:cNvSpPr/>
          <p:nvPr/>
        </p:nvSpPr>
        <p:spPr>
          <a:xfrm>
            <a:off x="-94454" y="1422023"/>
            <a:ext cx="12524501" cy="4419977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F5B6C506-AE3E-7808-931C-5CC4EBF2480B}"/>
              </a:ext>
            </a:extLst>
          </p:cNvPr>
          <p:cNvSpPr txBox="1">
            <a:spLocks/>
          </p:cNvSpPr>
          <p:nvPr/>
        </p:nvSpPr>
        <p:spPr>
          <a:xfrm>
            <a:off x="3697852" y="2367571"/>
            <a:ext cx="1885255" cy="1445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E33869-3B7C-7DE6-7350-5FB0C5542615}"/>
              </a:ext>
            </a:extLst>
          </p:cNvPr>
          <p:cNvSpPr/>
          <p:nvPr/>
        </p:nvSpPr>
        <p:spPr>
          <a:xfrm>
            <a:off x="-28890" y="1421469"/>
            <a:ext cx="184455" cy="4419977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E03505A0-30F0-6275-96CE-2BF030CB17EF}"/>
              </a:ext>
            </a:extLst>
          </p:cNvPr>
          <p:cNvSpPr txBox="1"/>
          <p:nvPr/>
        </p:nvSpPr>
        <p:spPr>
          <a:xfrm>
            <a:off x="116834" y="2499587"/>
            <a:ext cx="938208" cy="6198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Uruguay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más competitivo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947B1177-2737-56E0-CACC-F66AADD00523}"/>
              </a:ext>
            </a:extLst>
          </p:cNvPr>
          <p:cNvCxnSpPr>
            <a:cxnSpLocks/>
          </p:cNvCxnSpPr>
          <p:nvPr/>
        </p:nvCxnSpPr>
        <p:spPr>
          <a:xfrm flipV="1">
            <a:off x="626274" y="2991492"/>
            <a:ext cx="0" cy="54356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">
            <a:extLst>
              <a:ext uri="{FF2B5EF4-FFF2-40B4-BE49-F238E27FC236}">
                <a16:creationId xmlns:a16="http://schemas.microsoft.com/office/drawing/2014/main" id="{D405E5B2-68EB-409D-001E-BC55809C4431}"/>
              </a:ext>
            </a:extLst>
          </p:cNvPr>
          <p:cNvSpPr txBox="1"/>
          <p:nvPr/>
        </p:nvSpPr>
        <p:spPr>
          <a:xfrm>
            <a:off x="177624" y="4353279"/>
            <a:ext cx="892485" cy="5963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Uruguay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menos competitivo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19FE44F-934D-E27F-A75D-E4EFBDF82181}"/>
              </a:ext>
            </a:extLst>
          </p:cNvPr>
          <p:cNvSpPr txBox="1"/>
          <p:nvPr/>
        </p:nvSpPr>
        <p:spPr>
          <a:xfrm>
            <a:off x="835575" y="1504340"/>
            <a:ext cx="617656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800" b="1">
                <a:latin typeface="Segoe UI" panose="020B0502040204020203" pitchFamily="34" charset="0"/>
                <a:cs typeface="Segoe UI" panose="020B0502040204020203" pitchFamily="34" charset="0"/>
              </a:rPr>
              <a:t>TCR Bilateral Uruguay Argentina</a:t>
            </a:r>
          </a:p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endParaRPr lang="es-UY" sz="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900">
                <a:latin typeface="Segoe UI" panose="020B0502040204020203" pitchFamily="34" charset="0"/>
                <a:cs typeface="Segoe UI" panose="020B0502040204020203" pitchFamily="34" charset="0"/>
              </a:rPr>
              <a:t>Con respecto al promedio 2000-2023</a:t>
            </a:r>
            <a:endParaRPr lang="es-UY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F26C05B6-C34E-3CF0-CEED-3B4183992921}"/>
              </a:ext>
            </a:extLst>
          </p:cNvPr>
          <p:cNvSpPr/>
          <p:nvPr/>
        </p:nvSpPr>
        <p:spPr>
          <a:xfrm rot="5400000">
            <a:off x="5280343" y="3576946"/>
            <a:ext cx="2906699" cy="19610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876FA33B-D6DE-4A35-FD26-82028BDE48A3}"/>
              </a:ext>
            </a:extLst>
          </p:cNvPr>
          <p:cNvCxnSpPr>
            <a:cxnSpLocks/>
          </p:cNvCxnSpPr>
          <p:nvPr/>
        </p:nvCxnSpPr>
        <p:spPr>
          <a:xfrm flipV="1">
            <a:off x="1330386" y="3682061"/>
            <a:ext cx="5596261" cy="1668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AD0149A2-8F8A-E46C-F149-31F97FAE95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369376"/>
              </p:ext>
            </p:extLst>
          </p:nvPr>
        </p:nvGraphicFramePr>
        <p:xfrm>
          <a:off x="932166" y="2034091"/>
          <a:ext cx="6096275" cy="350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8B4971C2-3077-AEC1-8A86-B22F659AAC41}"/>
              </a:ext>
            </a:extLst>
          </p:cNvPr>
          <p:cNvCxnSpPr>
            <a:cxnSpLocks/>
          </p:cNvCxnSpPr>
          <p:nvPr/>
        </p:nvCxnSpPr>
        <p:spPr>
          <a:xfrm>
            <a:off x="619318" y="3754807"/>
            <a:ext cx="0" cy="582772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32">
            <a:extLst>
              <a:ext uri="{FF2B5EF4-FFF2-40B4-BE49-F238E27FC236}">
                <a16:creationId xmlns:a16="http://schemas.microsoft.com/office/drawing/2014/main" id="{6F4D9227-66DB-D7CC-1B2F-CA4CF91C478A}"/>
              </a:ext>
            </a:extLst>
          </p:cNvPr>
          <p:cNvSpPr txBox="1"/>
          <p:nvPr/>
        </p:nvSpPr>
        <p:spPr>
          <a:xfrm>
            <a:off x="6356748" y="4348610"/>
            <a:ext cx="9995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Dic-23</a:t>
            </a:r>
            <a:endParaRPr kumimoji="0" lang="es-ES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46%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ES" sz="7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debajo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 promedio 2000-2023</a:t>
            </a:r>
            <a:endParaRPr kumimoji="0" lang="es-ES" sz="90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adroTexto 32">
            <a:extLst>
              <a:ext uri="{FF2B5EF4-FFF2-40B4-BE49-F238E27FC236}">
                <a16:creationId xmlns:a16="http://schemas.microsoft.com/office/drawing/2014/main" id="{6E25590B-F397-C798-877D-FB4C152420E4}"/>
              </a:ext>
            </a:extLst>
          </p:cNvPr>
          <p:cNvSpPr txBox="1"/>
          <p:nvPr/>
        </p:nvSpPr>
        <p:spPr>
          <a:xfrm>
            <a:off x="7230491" y="1691285"/>
            <a:ext cx="4519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junio</a:t>
            </a:r>
            <a:r>
              <a:rPr kumimoji="0" lang="es-ES" sz="1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según el escenario de inflación proyectado por JP Morgan y con el dólar a 1.700 a fin de 2024, se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volvería a la relación de precios promedio desde el 2000.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1</a:t>
            </a: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FDD1749F-54EC-CAAD-EE20-3215CB32FB8F}"/>
              </a:ext>
            </a:extLst>
          </p:cNvPr>
          <p:cNvCxnSpPr>
            <a:cxnSpLocks/>
          </p:cNvCxnSpPr>
          <p:nvPr/>
        </p:nvCxnSpPr>
        <p:spPr>
          <a:xfrm flipH="1">
            <a:off x="6881395" y="2734664"/>
            <a:ext cx="662405" cy="847583"/>
          </a:xfrm>
          <a:prstGeom prst="straightConnector1">
            <a:avLst/>
          </a:prstGeom>
          <a:ln w="12700">
            <a:solidFill>
              <a:schemeClr val="bg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32">
            <a:extLst>
              <a:ext uri="{FF2B5EF4-FFF2-40B4-BE49-F238E27FC236}">
                <a16:creationId xmlns:a16="http://schemas.microsoft.com/office/drawing/2014/main" id="{266B71A2-5D38-988A-30AA-450A454775D2}"/>
              </a:ext>
            </a:extLst>
          </p:cNvPr>
          <p:cNvSpPr txBox="1"/>
          <p:nvPr/>
        </p:nvSpPr>
        <p:spPr>
          <a:xfrm>
            <a:off x="8167119" y="4488113"/>
            <a:ext cx="3582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el tipo de cambio quedara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estable 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1.000, en abril de 2024 se alcanzaría</a:t>
            </a:r>
            <a:r>
              <a:rPr kumimoji="0" lang="es-ES" sz="1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relación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precios promedio.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adroTexto 32">
            <a:extLst>
              <a:ext uri="{FF2B5EF4-FFF2-40B4-BE49-F238E27FC236}">
                <a16:creationId xmlns:a16="http://schemas.microsoft.com/office/drawing/2014/main" id="{BB3094B2-8543-C86C-A7D6-FAFD20C7E10C}"/>
              </a:ext>
            </a:extLst>
          </p:cNvPr>
          <p:cNvSpPr txBox="1"/>
          <p:nvPr/>
        </p:nvSpPr>
        <p:spPr>
          <a:xfrm>
            <a:off x="7864830" y="2974254"/>
            <a:ext cx="3884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tendencia comenzó a revertirse en noviembre</a:t>
            </a:r>
            <a:r>
              <a:rPr kumimoji="0" lang="es-ES" sz="1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quedan atrás niveles máximos de encarecimiento relativo, pero se deberá monitorear efectos de medidas (dólar tarjeta). </a:t>
            </a:r>
            <a:endParaRPr kumimoji="0" lang="es-ES" sz="16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adroTexto 32">
            <a:extLst>
              <a:ext uri="{FF2B5EF4-FFF2-40B4-BE49-F238E27FC236}">
                <a16:creationId xmlns:a16="http://schemas.microsoft.com/office/drawing/2014/main" id="{6C5FF8A3-2BBB-C549-DFE9-1679DB764BBA}"/>
              </a:ext>
            </a:extLst>
          </p:cNvPr>
          <p:cNvSpPr txBox="1"/>
          <p:nvPr/>
        </p:nvSpPr>
        <p:spPr>
          <a:xfrm>
            <a:off x="5763699" y="3205771"/>
            <a:ext cx="10414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Jun-24</a:t>
            </a:r>
            <a:endParaRPr kumimoji="0" lang="es-ES" sz="240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Igual</a:t>
            </a:r>
            <a:r>
              <a:rPr lang="es-ES" sz="7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al </a:t>
            </a:r>
            <a:r>
              <a:rPr kumimoji="0" lang="es-ES" sz="6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promedio 2000-2023</a:t>
            </a:r>
            <a:r>
              <a:rPr lang="es-ES" sz="600" b="1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 </a:t>
            </a:r>
            <a:endParaRPr kumimoji="0" lang="es-ES" sz="6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358B94E-DCE7-4F54-F2C6-9848A27DB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6" y="183130"/>
            <a:ext cx="951105" cy="936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5CFE37-8270-94FC-F3F7-AB2115B0B90D}"/>
              </a:ext>
            </a:extLst>
          </p:cNvPr>
          <p:cNvSpPr txBox="1"/>
          <p:nvPr/>
        </p:nvSpPr>
        <p:spPr>
          <a:xfrm>
            <a:off x="6264588" y="2177859"/>
            <a:ext cx="938208" cy="2057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Proyección</a:t>
            </a:r>
          </a:p>
        </p:txBody>
      </p:sp>
    </p:spTree>
    <p:extLst>
      <p:ext uri="{BB962C8B-B14F-4D97-AF65-F5344CB8AC3E}">
        <p14:creationId xmlns:p14="http://schemas.microsoft.com/office/powerpoint/2010/main" val="9449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5C604DB1-3C61-40C4-9387-BED3F6EFB7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  <a:alpha val="8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2">
            <a:extLst>
              <a:ext uri="{FF2B5EF4-FFF2-40B4-BE49-F238E27FC236}">
                <a16:creationId xmlns:a16="http://schemas.microsoft.com/office/drawing/2014/main" id="{2BF6F588-6853-A7EB-A41A-E1D6011FFCCE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ARIDAD CAMBIARIA URUGUAY BRASIL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46B94CA-389A-B051-0F1C-CA7042E6DF5E}"/>
              </a:ext>
            </a:extLst>
          </p:cNvPr>
          <p:cNvSpPr/>
          <p:nvPr/>
        </p:nvSpPr>
        <p:spPr>
          <a:xfrm>
            <a:off x="-94453" y="1429112"/>
            <a:ext cx="7990224" cy="3866785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AE33869-3B7C-7DE6-7350-5FB0C5542615}"/>
              </a:ext>
            </a:extLst>
          </p:cNvPr>
          <p:cNvSpPr/>
          <p:nvPr/>
        </p:nvSpPr>
        <p:spPr>
          <a:xfrm>
            <a:off x="-28890" y="1432628"/>
            <a:ext cx="155472" cy="3863269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4A3C747-502F-1D2B-AE9A-FFBECEB46D3A}"/>
              </a:ext>
            </a:extLst>
          </p:cNvPr>
          <p:cNvSpPr/>
          <p:nvPr/>
        </p:nvSpPr>
        <p:spPr>
          <a:xfrm rot="517732">
            <a:off x="8669616" y="-354785"/>
            <a:ext cx="4790557" cy="8228820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0B66D0C-3FFC-3EE0-C8F3-64C73600AEEC}"/>
              </a:ext>
            </a:extLst>
          </p:cNvPr>
          <p:cNvCxnSpPr>
            <a:cxnSpLocks/>
          </p:cNvCxnSpPr>
          <p:nvPr/>
        </p:nvCxnSpPr>
        <p:spPr>
          <a:xfrm>
            <a:off x="8857795" y="4563998"/>
            <a:ext cx="2936874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236">
            <a:extLst>
              <a:ext uri="{FF2B5EF4-FFF2-40B4-BE49-F238E27FC236}">
                <a16:creationId xmlns:a16="http://schemas.microsoft.com/office/drawing/2014/main" id="{337B32B2-65C4-4918-9FEC-C7E9D521E283}"/>
              </a:ext>
            </a:extLst>
          </p:cNvPr>
          <p:cNvSpPr txBox="1"/>
          <p:nvPr/>
        </p:nvSpPr>
        <p:spPr>
          <a:xfrm>
            <a:off x="8974102" y="1467471"/>
            <a:ext cx="290433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>
                <a:solidFill>
                  <a:prstClr val="white"/>
                </a:solidFill>
                <a:latin typeface="Century Gothic" panose="020B0502020202020204" pitchFamily="34" charset="0"/>
              </a:rPr>
              <a:t>Como destino con </a:t>
            </a:r>
          </a:p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>
                <a:solidFill>
                  <a:prstClr val="white"/>
                </a:solidFill>
                <a:latin typeface="Century Gothic" panose="020B0502020202020204" pitchFamily="34" charset="0"/>
              </a:rPr>
              <a:t>problemas de competitividad, el país </a:t>
            </a:r>
            <a:r>
              <a:rPr lang="es-ES" sz="1400" b="1">
                <a:solidFill>
                  <a:schemeClr val="bg1"/>
                </a:solidFill>
                <a:latin typeface="Century Gothic" panose="020B0502020202020204" pitchFamily="34" charset="0"/>
              </a:rPr>
              <a:t>implementa medidas específicas hace </a:t>
            </a:r>
          </a:p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>
                <a:solidFill>
                  <a:schemeClr val="bg1"/>
                </a:solidFill>
                <a:latin typeface="Century Gothic" panose="020B0502020202020204" pitchFamily="34" charset="0"/>
              </a:rPr>
              <a:t>más de una década. </a:t>
            </a:r>
          </a:p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000" b="1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Además, los establecimientos debieron (sobre todo en los últimos años) sacrificar tarifas. </a:t>
            </a:r>
            <a:r>
              <a:rPr lang="es-ES" sz="1400" b="1">
                <a:solidFill>
                  <a:prstClr val="white"/>
                </a:solidFill>
                <a:latin typeface="Century Gothic" panose="020B0502020202020204" pitchFamily="34" charset="0"/>
              </a:rPr>
              <a:t>Menores precios (ingresos), </a:t>
            </a:r>
            <a:r>
              <a:rPr lang="es-ES" sz="1400">
                <a:solidFill>
                  <a:prstClr val="white"/>
                </a:solidFill>
                <a:latin typeface="Century Gothic" panose="020B0502020202020204" pitchFamily="34" charset="0"/>
              </a:rPr>
              <a:t>sumado a una </a:t>
            </a:r>
            <a:r>
              <a:rPr lang="es-ES" sz="1400" b="1">
                <a:solidFill>
                  <a:prstClr val="white"/>
                </a:solidFill>
                <a:latin typeface="Century Gothic" panose="020B0502020202020204" pitchFamily="34" charset="0"/>
              </a:rPr>
              <a:t>baja ocupación y mayores costos, </a:t>
            </a:r>
            <a:r>
              <a:rPr lang="es-ES" sz="1400" b="1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generan problemas de rentabilidad.</a:t>
            </a:r>
            <a:endParaRPr kumimoji="0" lang="es-ES" sz="140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adroTexto 236">
            <a:extLst>
              <a:ext uri="{FF2B5EF4-FFF2-40B4-BE49-F238E27FC236}">
                <a16:creationId xmlns:a16="http://schemas.microsoft.com/office/drawing/2014/main" id="{E4DE7D23-4AF5-1768-E90F-9C98E687606A}"/>
              </a:ext>
            </a:extLst>
          </p:cNvPr>
          <p:cNvSpPr txBox="1"/>
          <p:nvPr/>
        </p:nvSpPr>
        <p:spPr>
          <a:xfrm>
            <a:off x="8693043" y="4814637"/>
            <a:ext cx="320182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1371600">
              <a:defRPr/>
            </a:pPr>
            <a:r>
              <a:rPr lang="es-ES" sz="1400" b="1">
                <a:solidFill>
                  <a:prstClr val="white"/>
                </a:solidFill>
                <a:latin typeface="Century Gothic" panose="020B0502020202020204" pitchFamily="34" charset="0"/>
              </a:rPr>
              <a:t>Con una depreciación esperada similar a la inflación para 2024 </a:t>
            </a:r>
            <a:r>
              <a:rPr lang="es-ES" sz="1100">
                <a:solidFill>
                  <a:prstClr val="white"/>
                </a:solidFill>
                <a:latin typeface="Century Gothic" panose="020B0502020202020204" pitchFamily="34" charset="0"/>
              </a:rPr>
              <a:t>(según Encuesta de expectativas del BCU), </a:t>
            </a:r>
            <a:endParaRPr lang="es-ES" sz="140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Uruguay va a seguir con problemas de competitividad.</a:t>
            </a:r>
            <a:endParaRPr kumimoji="0" lang="es-ES" sz="140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73E541F-D03C-90CD-4353-7E7D1ABD2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  <p:sp>
        <p:nvSpPr>
          <p:cNvPr id="13" name="CuadroTexto 15">
            <a:extLst>
              <a:ext uri="{FF2B5EF4-FFF2-40B4-BE49-F238E27FC236}">
                <a16:creationId xmlns:a16="http://schemas.microsoft.com/office/drawing/2014/main" id="{7A5C047E-5268-7E2A-C439-38A9173E8B35}"/>
              </a:ext>
            </a:extLst>
          </p:cNvPr>
          <p:cNvSpPr txBox="1"/>
          <p:nvPr/>
        </p:nvSpPr>
        <p:spPr>
          <a:xfrm>
            <a:off x="496447" y="6257357"/>
            <a:ext cx="6973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Nota: Los niveles de encarecimiento relativo son con respecto al promedio 2000-2023 de Uruguay con cada país o región.</a:t>
            </a:r>
          </a:p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Ministerio de Turismo, Banco Central del Uruguay, Banco Central de Brasil y estadísticas oficiales de cada país.</a:t>
            </a:r>
          </a:p>
          <a:p>
            <a:pPr marL="0" marR="0" lvl="0" indent="0" algn="just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BBB1CD3-23C9-1899-C0B4-B502E01ED4F4}"/>
              </a:ext>
            </a:extLst>
          </p:cNvPr>
          <p:cNvSpPr txBox="1"/>
          <p:nvPr/>
        </p:nvSpPr>
        <p:spPr>
          <a:xfrm>
            <a:off x="987975" y="1504340"/>
            <a:ext cx="617656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1800" b="1">
                <a:latin typeface="Segoe UI" panose="020B0502040204020203" pitchFamily="34" charset="0"/>
                <a:cs typeface="Segoe UI" panose="020B0502040204020203" pitchFamily="34" charset="0"/>
              </a:rPr>
              <a:t>TCR Bilateral Uruguay Brasil</a:t>
            </a:r>
          </a:p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endParaRPr lang="es-UY" sz="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rtl="0">
              <a:defRPr sz="1100" b="0" i="0" u="none" strike="noStrike" kern="1200" spc="0" baseline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Segoe UI" panose="020B0502040204020203" pitchFamily="34" charset="0"/>
              </a:defRPr>
            </a:pPr>
            <a:r>
              <a:rPr lang="es-UY" sz="900">
                <a:latin typeface="Segoe UI" panose="020B0502040204020203" pitchFamily="34" charset="0"/>
                <a:cs typeface="Segoe UI" panose="020B0502040204020203" pitchFamily="34" charset="0"/>
              </a:rPr>
              <a:t>Con respecto al promedio 2000-2023</a:t>
            </a:r>
            <a:endParaRPr lang="es-UY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CuadroTexto 1">
            <a:extLst>
              <a:ext uri="{FF2B5EF4-FFF2-40B4-BE49-F238E27FC236}">
                <a16:creationId xmlns:a16="http://schemas.microsoft.com/office/drawing/2014/main" id="{8BAA1654-B182-637B-DE6F-7C44F91932E0}"/>
              </a:ext>
            </a:extLst>
          </p:cNvPr>
          <p:cNvSpPr txBox="1"/>
          <p:nvPr/>
        </p:nvSpPr>
        <p:spPr>
          <a:xfrm>
            <a:off x="307334" y="2080487"/>
            <a:ext cx="938208" cy="6198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Uruguay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más competitivo</a:t>
            </a:r>
          </a:p>
        </p:txBody>
      </p: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9FBE11F9-3AB5-E429-969C-4CEB64E01DB6}"/>
              </a:ext>
            </a:extLst>
          </p:cNvPr>
          <p:cNvCxnSpPr>
            <a:cxnSpLocks/>
          </p:cNvCxnSpPr>
          <p:nvPr/>
        </p:nvCxnSpPr>
        <p:spPr>
          <a:xfrm flipV="1">
            <a:off x="816774" y="2572392"/>
            <a:ext cx="0" cy="54356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1">
            <a:extLst>
              <a:ext uri="{FF2B5EF4-FFF2-40B4-BE49-F238E27FC236}">
                <a16:creationId xmlns:a16="http://schemas.microsoft.com/office/drawing/2014/main" id="{5F485512-2FBE-C888-92EF-8080920100C6}"/>
              </a:ext>
            </a:extLst>
          </p:cNvPr>
          <p:cNvSpPr txBox="1"/>
          <p:nvPr/>
        </p:nvSpPr>
        <p:spPr>
          <a:xfrm>
            <a:off x="368124" y="3934179"/>
            <a:ext cx="892485" cy="5963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Uruguay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menos competitivo</a:t>
            </a:r>
          </a:p>
        </p:txBody>
      </p:sp>
      <p:cxnSp>
        <p:nvCxnSpPr>
          <p:cNvPr id="49" name="Conector recto de flecha 48">
            <a:extLst>
              <a:ext uri="{FF2B5EF4-FFF2-40B4-BE49-F238E27FC236}">
                <a16:creationId xmlns:a16="http://schemas.microsoft.com/office/drawing/2014/main" id="{189ABE3B-FBA9-31E7-1B14-11C57F847699}"/>
              </a:ext>
            </a:extLst>
          </p:cNvPr>
          <p:cNvCxnSpPr>
            <a:cxnSpLocks/>
          </p:cNvCxnSpPr>
          <p:nvPr/>
        </p:nvCxnSpPr>
        <p:spPr>
          <a:xfrm>
            <a:off x="809818" y="3335707"/>
            <a:ext cx="0" cy="582772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contenido 4">
            <a:extLst>
              <a:ext uri="{FF2B5EF4-FFF2-40B4-BE49-F238E27FC236}">
                <a16:creationId xmlns:a16="http://schemas.microsoft.com/office/drawing/2014/main" id="{F5B6C506-AE3E-7808-931C-5CC4EBF2480B}"/>
              </a:ext>
            </a:extLst>
          </p:cNvPr>
          <p:cNvSpPr txBox="1">
            <a:spLocks/>
          </p:cNvSpPr>
          <p:nvPr/>
        </p:nvSpPr>
        <p:spPr>
          <a:xfrm>
            <a:off x="3427746" y="2223850"/>
            <a:ext cx="1885255" cy="1350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ES" sz="20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BF5B7A7-174F-D58E-BDB9-A852804C84BD}"/>
              </a:ext>
            </a:extLst>
          </p:cNvPr>
          <p:cNvGrpSpPr/>
          <p:nvPr/>
        </p:nvGrpSpPr>
        <p:grpSpPr>
          <a:xfrm>
            <a:off x="1652796" y="946851"/>
            <a:ext cx="8212319" cy="3781922"/>
            <a:chOff x="-671749" y="1749652"/>
            <a:chExt cx="7605205" cy="3781922"/>
          </a:xfrm>
        </p:grpSpPr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2DBFBDC1-AE36-262C-1E4D-12B7A68213A0}"/>
                </a:ext>
              </a:extLst>
            </p:cNvPr>
            <p:cNvCxnSpPr>
              <a:cxnSpLocks/>
            </p:cNvCxnSpPr>
            <p:nvPr/>
          </p:nvCxnSpPr>
          <p:spPr>
            <a:xfrm>
              <a:off x="-671749" y="4026062"/>
              <a:ext cx="507101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id="{E12CDC06-AB4B-E30C-B826-17C67FD8CDAA}"/>
                </a:ext>
              </a:extLst>
            </p:cNvPr>
            <p:cNvSpPr/>
            <p:nvPr/>
          </p:nvSpPr>
          <p:spPr>
            <a:xfrm rot="5400000">
              <a:off x="3038818" y="4173955"/>
              <a:ext cx="2519951" cy="195287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2FE68DE1-8FDF-3932-45C1-CB3C99DF9458}"/>
                </a:ext>
              </a:extLst>
            </p:cNvPr>
            <p:cNvSpPr txBox="1"/>
            <p:nvPr/>
          </p:nvSpPr>
          <p:spPr>
            <a:xfrm>
              <a:off x="5813953" y="1749652"/>
              <a:ext cx="1119503" cy="48516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54" name="Gráfico 53">
            <a:extLst>
              <a:ext uri="{FF2B5EF4-FFF2-40B4-BE49-F238E27FC236}">
                <a16:creationId xmlns:a16="http://schemas.microsoft.com/office/drawing/2014/main" id="{FC3D393E-EBAA-4016-B56D-D59830431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006879"/>
              </p:ext>
            </p:extLst>
          </p:nvPr>
        </p:nvGraphicFramePr>
        <p:xfrm>
          <a:off x="1309049" y="2073522"/>
          <a:ext cx="5953225" cy="306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CuadroTexto 32">
            <a:extLst>
              <a:ext uri="{FF2B5EF4-FFF2-40B4-BE49-F238E27FC236}">
                <a16:creationId xmlns:a16="http://schemas.microsoft.com/office/drawing/2014/main" id="{3B6E6D6E-6437-098B-C6A5-2B156FBD2091}"/>
              </a:ext>
            </a:extLst>
          </p:cNvPr>
          <p:cNvSpPr txBox="1"/>
          <p:nvPr/>
        </p:nvSpPr>
        <p:spPr>
          <a:xfrm>
            <a:off x="5571774" y="3961888"/>
            <a:ext cx="1503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Dic-23</a:t>
            </a:r>
            <a:endParaRPr kumimoji="0" lang="es-ES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debajo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 promedio 2000-2023</a:t>
            </a:r>
            <a:endParaRPr kumimoji="0" lang="es-ES" sz="9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E216831-6942-0BFB-0362-8F12855FD338}"/>
              </a:ext>
            </a:extLst>
          </p:cNvPr>
          <p:cNvGrpSpPr/>
          <p:nvPr/>
        </p:nvGrpSpPr>
        <p:grpSpPr>
          <a:xfrm>
            <a:off x="-28890" y="5353660"/>
            <a:ext cx="7924661" cy="1258562"/>
            <a:chOff x="-28890" y="5353660"/>
            <a:chExt cx="7924661" cy="1258562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C9CDBCB-2141-B968-5FB0-C5ABF59FDC94}"/>
                </a:ext>
              </a:extLst>
            </p:cNvPr>
            <p:cNvGrpSpPr/>
            <p:nvPr/>
          </p:nvGrpSpPr>
          <p:grpSpPr>
            <a:xfrm>
              <a:off x="-28890" y="5353660"/>
              <a:ext cx="7924661" cy="922440"/>
              <a:chOff x="-43404" y="5340960"/>
              <a:chExt cx="7924661" cy="922440"/>
            </a:xfrm>
          </p:grpSpPr>
          <p:sp>
            <p:nvSpPr>
              <p:cNvPr id="31" name="Rectangle 1">
                <a:extLst>
                  <a:ext uri="{FF2B5EF4-FFF2-40B4-BE49-F238E27FC236}">
                    <a16:creationId xmlns:a16="http://schemas.microsoft.com/office/drawing/2014/main" id="{4F21F2A2-063C-25F2-EB4E-9CA56C91A0FB}"/>
                  </a:ext>
                </a:extLst>
              </p:cNvPr>
              <p:cNvSpPr/>
              <p:nvPr/>
            </p:nvSpPr>
            <p:spPr>
              <a:xfrm>
                <a:off x="-43404" y="5340960"/>
                <a:ext cx="7924661" cy="922440"/>
              </a:xfrm>
              <a:prstGeom prst="rect">
                <a:avLst/>
              </a:prstGeom>
              <a:solidFill>
                <a:schemeClr val="bg1">
                  <a:lumMod val="50000"/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E1CFFDFF-A3D6-EEC8-BBB3-957D5973B20A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9511" y="5489528"/>
                <a:ext cx="345378" cy="333410"/>
              </a:xfrm>
              <a:prstGeom prst="rect">
                <a:avLst/>
              </a:prstGeom>
            </p:spPr>
          </p:pic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A37D72DD-ECFB-7644-E29F-7D0F21B1B59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258" y="5499878"/>
                <a:ext cx="345378" cy="333410"/>
              </a:xfrm>
              <a:prstGeom prst="rect">
                <a:avLst/>
              </a:prstGeom>
            </p:spPr>
          </p:pic>
          <p:pic>
            <p:nvPicPr>
              <p:cNvPr id="23" name="Imagen 22" descr="Icono&#10;&#10;Descripción generada automáticamente">
                <a:extLst>
                  <a:ext uri="{FF2B5EF4-FFF2-40B4-BE49-F238E27FC236}">
                    <a16:creationId xmlns:a16="http://schemas.microsoft.com/office/drawing/2014/main" id="{53145461-91E1-6FB5-1A94-9312B4A66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176" y="5482597"/>
                <a:ext cx="345600" cy="345600"/>
              </a:xfrm>
              <a:prstGeom prst="rect">
                <a:avLst/>
              </a:prstGeom>
            </p:spPr>
          </p:pic>
          <p:pic>
            <p:nvPicPr>
              <p:cNvPr id="24" name="Imagen 23" descr="Logotipo, Icono, nombre de la empresa&#10;&#10;Descripción generada automáticamente">
                <a:extLst>
                  <a:ext uri="{FF2B5EF4-FFF2-40B4-BE49-F238E27FC236}">
                    <a16:creationId xmlns:a16="http://schemas.microsoft.com/office/drawing/2014/main" id="{7AF3BED1-5388-CC8F-13DA-ADD04B981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4390" y="5493303"/>
                <a:ext cx="345600" cy="345600"/>
              </a:xfrm>
              <a:prstGeom prst="rect">
                <a:avLst/>
              </a:prstGeom>
            </p:spPr>
          </p:pic>
          <p:sp>
            <p:nvSpPr>
              <p:cNvPr id="26" name="TextBox 1">
                <a:extLst>
                  <a:ext uri="{FF2B5EF4-FFF2-40B4-BE49-F238E27FC236}">
                    <a16:creationId xmlns:a16="http://schemas.microsoft.com/office/drawing/2014/main" id="{F9D24DA8-C879-8C1D-1FAD-B040E640D8A2}"/>
                  </a:ext>
                </a:extLst>
              </p:cNvPr>
              <p:cNvSpPr txBox="1"/>
              <p:nvPr/>
            </p:nvSpPr>
            <p:spPr>
              <a:xfrm>
                <a:off x="3331033" y="5466683"/>
                <a:ext cx="805679" cy="371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15% </a:t>
                </a:r>
                <a:endPara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TextBox 1">
                <a:extLst>
                  <a:ext uri="{FF2B5EF4-FFF2-40B4-BE49-F238E27FC236}">
                    <a16:creationId xmlns:a16="http://schemas.microsoft.com/office/drawing/2014/main" id="{AAC5F553-7CE9-B352-B5DD-B26B8C6F9991}"/>
                  </a:ext>
                </a:extLst>
              </p:cNvPr>
              <p:cNvSpPr txBox="1"/>
              <p:nvPr/>
            </p:nvSpPr>
            <p:spPr>
              <a:xfrm>
                <a:off x="5556546" y="5460538"/>
                <a:ext cx="805679" cy="371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25%</a:t>
                </a: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endPara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TextBox 1">
                <a:extLst>
                  <a:ext uri="{FF2B5EF4-FFF2-40B4-BE49-F238E27FC236}">
                    <a16:creationId xmlns:a16="http://schemas.microsoft.com/office/drawing/2014/main" id="{A8349236-660D-D483-FA25-A6487F3078CC}"/>
                  </a:ext>
                </a:extLst>
              </p:cNvPr>
              <p:cNvSpPr txBox="1"/>
              <p:nvPr/>
            </p:nvSpPr>
            <p:spPr>
              <a:xfrm>
                <a:off x="4472879" y="5475211"/>
                <a:ext cx="805679" cy="371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20% </a:t>
                </a:r>
                <a:endPara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TextBox 1">
                <a:extLst>
                  <a:ext uri="{FF2B5EF4-FFF2-40B4-BE49-F238E27FC236}">
                    <a16:creationId xmlns:a16="http://schemas.microsoft.com/office/drawing/2014/main" id="{96E51B3A-65FB-96CC-648D-955952FF03E0}"/>
                  </a:ext>
                </a:extLst>
              </p:cNvPr>
              <p:cNvSpPr txBox="1"/>
              <p:nvPr/>
            </p:nvSpPr>
            <p:spPr>
              <a:xfrm>
                <a:off x="6705443" y="5453279"/>
                <a:ext cx="805679" cy="371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31%</a:t>
                </a:r>
                <a:r>
                  <a:rPr kumimoji="0" lang="es-E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 </a:t>
                </a:r>
                <a:endParaRPr kumimoji="0" lang="es-E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TextBox 1">
                <a:extLst>
                  <a:ext uri="{FF2B5EF4-FFF2-40B4-BE49-F238E27FC236}">
                    <a16:creationId xmlns:a16="http://schemas.microsoft.com/office/drawing/2014/main" id="{8D6005EA-0A53-4B55-5C5A-6E3F1ECE586E}"/>
                  </a:ext>
                </a:extLst>
              </p:cNvPr>
              <p:cNvSpPr txBox="1"/>
              <p:nvPr/>
            </p:nvSpPr>
            <p:spPr>
              <a:xfrm>
                <a:off x="251468" y="5417553"/>
                <a:ext cx="2394664" cy="75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0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Segoe UI" panose="020B0502040204020203" pitchFamily="34" charset="0"/>
                  </a:rPr>
                  <a:t>Uruguay está menos competitivo con Brasil con respecto al promedio con ese país, escenario que se repite con otros orígenes</a:t>
                </a:r>
              </a:p>
            </p:txBody>
          </p:sp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3ABD8D0-BA33-A0BE-319E-D92E9F155F0F}"/>
                </a:ext>
              </a:extLst>
            </p:cNvPr>
            <p:cNvSpPr txBox="1"/>
            <p:nvPr/>
          </p:nvSpPr>
          <p:spPr>
            <a:xfrm>
              <a:off x="2755099" y="5756603"/>
              <a:ext cx="4898029" cy="8556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830">
                  <a:solidFill>
                    <a:schemeClr val="bg1">
                      <a:lumMod val="95000"/>
                    </a:schemeClr>
                  </a:solidFill>
                  <a:latin typeface="Century Gothic" panose="020B0502020202020204" pitchFamily="34" charset="0"/>
                </a:rPr>
                <a:t>Por debajo del</a:t>
              </a:r>
              <a:r>
                <a:rPr kumimoji="0" lang="es-ES" sz="83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promedio 2000-2023 de Uruguay con cada país o región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3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(Uruguay menos competitivo).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9A48984-8817-7F63-83A8-6A67E10DB25E}"/>
              </a:ext>
            </a:extLst>
          </p:cNvPr>
          <p:cNvSpPr txBox="1"/>
          <p:nvPr/>
        </p:nvSpPr>
        <p:spPr>
          <a:xfrm>
            <a:off x="6536897" y="2147817"/>
            <a:ext cx="938208" cy="20578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Proyección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B9426BD7-0D50-6482-AC84-560A29A48584}"/>
              </a:ext>
            </a:extLst>
          </p:cNvPr>
          <p:cNvCxnSpPr>
            <a:cxnSpLocks/>
          </p:cNvCxnSpPr>
          <p:nvPr/>
        </p:nvCxnSpPr>
        <p:spPr>
          <a:xfrm>
            <a:off x="7156177" y="3257295"/>
            <a:ext cx="0" cy="50233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2">
            <a:extLst>
              <a:ext uri="{FF2B5EF4-FFF2-40B4-BE49-F238E27FC236}">
                <a16:creationId xmlns:a16="http://schemas.microsoft.com/office/drawing/2014/main" id="{4F82E983-10C7-6D4D-8B60-A720DC70F6C3}"/>
              </a:ext>
            </a:extLst>
          </p:cNvPr>
          <p:cNvSpPr txBox="1"/>
          <p:nvPr/>
        </p:nvSpPr>
        <p:spPr>
          <a:xfrm>
            <a:off x="7165753" y="3504764"/>
            <a:ext cx="150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Dic-2</a:t>
            </a:r>
            <a:r>
              <a:rPr lang="es-ES" sz="700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s-ES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30%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debajo </a:t>
            </a:r>
          </a:p>
        </p:txBody>
      </p:sp>
    </p:spTree>
    <p:extLst>
      <p:ext uri="{BB962C8B-B14F-4D97-AF65-F5344CB8AC3E}">
        <p14:creationId xmlns:p14="http://schemas.microsoft.com/office/powerpoint/2010/main" val="31486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3">
            <a:extLst>
              <a:ext uri="{FF2B5EF4-FFF2-40B4-BE49-F238E27FC236}">
                <a16:creationId xmlns:a16="http://schemas.microsoft.com/office/drawing/2014/main" id="{ACC6354A-6301-4378-B4A3-2F3848327CEA}"/>
              </a:ext>
            </a:extLst>
          </p:cNvPr>
          <p:cNvSpPr/>
          <p:nvPr/>
        </p:nvSpPr>
        <p:spPr>
          <a:xfrm>
            <a:off x="-2091" y="0"/>
            <a:ext cx="12203716" cy="6858000"/>
          </a:xfrm>
          <a:prstGeom prst="rect">
            <a:avLst/>
          </a:prstGeom>
          <a:solidFill>
            <a:schemeClr val="bg2">
              <a:lumMod val="10000"/>
              <a:alpha val="8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Gráfico 15" hidden="1">
            <a:extLst>
              <a:ext uri="{FF2B5EF4-FFF2-40B4-BE49-F238E27FC236}">
                <a16:creationId xmlns:a16="http://schemas.microsoft.com/office/drawing/2014/main" id="{83AE0DA0-1420-C2CA-804F-319C21E9B278}"/>
              </a:ext>
            </a:extLst>
          </p:cNvPr>
          <p:cNvGraphicFramePr>
            <a:graphicFrameLocks/>
          </p:cNvGraphicFramePr>
          <p:nvPr/>
        </p:nvGraphicFramePr>
        <p:xfrm>
          <a:off x="462477" y="1330293"/>
          <a:ext cx="6766997" cy="4922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CuadroTexto 32">
            <a:extLst>
              <a:ext uri="{FF2B5EF4-FFF2-40B4-BE49-F238E27FC236}">
                <a16:creationId xmlns:a16="http://schemas.microsoft.com/office/drawing/2014/main" id="{12553E7E-3998-B66A-8CE7-6348ED6A4C57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PUNTA DEL ESTE: DESTINO PREMIUM</a:t>
            </a:r>
          </a:p>
        </p:txBody>
      </p:sp>
      <p:sp>
        <p:nvSpPr>
          <p:cNvPr id="22" name="CuadroTexto 236">
            <a:extLst>
              <a:ext uri="{FF2B5EF4-FFF2-40B4-BE49-F238E27FC236}">
                <a16:creationId xmlns:a16="http://schemas.microsoft.com/office/drawing/2014/main" id="{BEFE9989-462B-9ADE-FE0E-F9CD0532A323}"/>
              </a:ext>
            </a:extLst>
          </p:cNvPr>
          <p:cNvSpPr txBox="1"/>
          <p:nvPr/>
        </p:nvSpPr>
        <p:spPr>
          <a:xfrm>
            <a:off x="312739" y="824025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Precios para establecimientos</a:t>
            </a:r>
            <a:r>
              <a:rPr lang="es-ES" sz="1600">
                <a:solidFill>
                  <a:prstClr val="white"/>
                </a:solidFill>
                <a:latin typeface="Century Gothic" panose="020B0502020202020204" pitchFamily="34" charset="0"/>
              </a:rPr>
              <a:t> cinco estrellas</a:t>
            </a: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3EE6BBB1-E067-BBDA-8E20-5D6AA6CF8F41}"/>
              </a:ext>
            </a:extLst>
          </p:cNvPr>
          <p:cNvSpPr txBox="1"/>
          <p:nvPr/>
        </p:nvSpPr>
        <p:spPr>
          <a:xfrm>
            <a:off x="493523" y="6069432"/>
            <a:ext cx="6231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Nota: Para calificar el alojamiento se toman establecimientos hoteleros de 5 estrellas con la mejor calificación online en temporada. Para calificar la gastronomía, se utilizan los menús de los restaurantes más costosos mejor calificados online. </a:t>
            </a:r>
            <a:endParaRPr lang="es-ES" sz="800" dirty="0">
              <a:solidFill>
                <a:prstClr val="white"/>
              </a:solidFill>
              <a:highlight>
                <a:srgbClr val="FF0000"/>
              </a:highligh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891865"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Elaboración propia con base en </a:t>
            </a:r>
            <a:r>
              <a:rPr lang="es-ES" sz="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Booking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s-ES" sz="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Trip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800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Advisor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0" marR="0" lvl="0" indent="0" algn="l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63FE09C-C4F5-C87C-ED59-EBFBA70FBFB7}"/>
              </a:ext>
            </a:extLst>
          </p:cNvPr>
          <p:cNvGrpSpPr/>
          <p:nvPr/>
        </p:nvGrpSpPr>
        <p:grpSpPr>
          <a:xfrm>
            <a:off x="418303" y="1426708"/>
            <a:ext cx="7853952" cy="4729140"/>
            <a:chOff x="499097" y="1337991"/>
            <a:chExt cx="11381132" cy="4888881"/>
          </a:xfrm>
        </p:grpSpPr>
        <p:sp>
          <p:nvSpPr>
            <p:cNvPr id="9" name="Rectangle 1">
              <a:extLst>
                <a:ext uri="{FF2B5EF4-FFF2-40B4-BE49-F238E27FC236}">
                  <a16:creationId xmlns:a16="http://schemas.microsoft.com/office/drawing/2014/main" id="{45766EE4-EB86-D15B-1C0B-8D5C82E5A301}"/>
                </a:ext>
              </a:extLst>
            </p:cNvPr>
            <p:cNvSpPr/>
            <p:nvPr/>
          </p:nvSpPr>
          <p:spPr>
            <a:xfrm>
              <a:off x="609518" y="1337991"/>
              <a:ext cx="11270711" cy="4888881"/>
            </a:xfrm>
            <a:prstGeom prst="rect">
              <a:avLst/>
            </a:prstGeom>
            <a:solidFill>
              <a:schemeClr val="bg1">
                <a:lumMod val="5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2610196-EA98-4F44-72A1-6EC4C9B042A6}"/>
                </a:ext>
              </a:extLst>
            </p:cNvPr>
            <p:cNvSpPr/>
            <p:nvPr/>
          </p:nvSpPr>
          <p:spPr>
            <a:xfrm>
              <a:off x="499097" y="1337992"/>
              <a:ext cx="109275" cy="488888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U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C8B1D70-6A31-F281-ECC2-AAE60157812F}"/>
                </a:ext>
              </a:extLst>
            </p:cNvPr>
            <p:cNvCxnSpPr>
              <a:cxnSpLocks/>
            </p:cNvCxnSpPr>
            <p:nvPr/>
          </p:nvCxnSpPr>
          <p:spPr>
            <a:xfrm>
              <a:off x="1139273" y="3695654"/>
              <a:ext cx="10338042" cy="0"/>
            </a:xfrm>
            <a:prstGeom prst="line">
              <a:avLst/>
            </a:prstGeom>
            <a:ln w="6350">
              <a:solidFill>
                <a:schemeClr val="accent3">
                  <a:alpha val="8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4469D3A-915F-1D50-19DE-26C5AEB7DD99}"/>
              </a:ext>
            </a:extLst>
          </p:cNvPr>
          <p:cNvSpPr txBox="1"/>
          <p:nvPr/>
        </p:nvSpPr>
        <p:spPr>
          <a:xfrm>
            <a:off x="2886445" y="1580958"/>
            <a:ext cx="443837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500" b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Habitación doble con King </a:t>
            </a:r>
            <a:r>
              <a:rPr lang="es-ES" sz="1500" b="1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Size</a:t>
            </a:r>
            <a:r>
              <a:rPr lang="es-ES" sz="1500" b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</a:t>
            </a:r>
            <a:r>
              <a:rPr lang="es-ES" sz="10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temporada alta, en dólares por noche</a:t>
            </a:r>
            <a:endParaRPr lang="es-ES" sz="1100" i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n 4" descr="Forma&#10;&#10;Descripción generada automáticamente con confianza baja">
            <a:extLst>
              <a:ext uri="{FF2B5EF4-FFF2-40B4-BE49-F238E27FC236}">
                <a16:creationId xmlns:a16="http://schemas.microsoft.com/office/drawing/2014/main" id="{707E6DF7-022D-67D6-57CF-2859C22E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6" y="4351535"/>
            <a:ext cx="794102" cy="794102"/>
          </a:xfrm>
          <a:prstGeom prst="rect">
            <a:avLst/>
          </a:prstGeom>
        </p:spPr>
      </p:pic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24A75FCD-222D-3708-6ECE-B03D206EB4A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89" y="1892711"/>
            <a:ext cx="1005710" cy="100571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E8375F8-66EB-D8C5-E36D-905A3CD89885}"/>
              </a:ext>
            </a:extLst>
          </p:cNvPr>
          <p:cNvSpPr txBox="1"/>
          <p:nvPr/>
        </p:nvSpPr>
        <p:spPr>
          <a:xfrm>
            <a:off x="303511" y="2697310"/>
            <a:ext cx="2676650" cy="34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400" b="1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Alojamiento</a:t>
            </a:r>
            <a:endParaRPr kumimoji="0" lang="es-ES" sz="1050" b="0" u="none" strike="noStrike" kern="1200" cap="none" spc="0" normalizeH="0" noProof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5EF6107-B79C-979E-E674-069CEA02C063}"/>
              </a:ext>
            </a:extLst>
          </p:cNvPr>
          <p:cNvSpPr txBox="1"/>
          <p:nvPr/>
        </p:nvSpPr>
        <p:spPr>
          <a:xfrm>
            <a:off x="232616" y="5158376"/>
            <a:ext cx="2793350" cy="32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1400" b="1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Gastronomía</a:t>
            </a:r>
            <a:endParaRPr kumimoji="0" lang="es-ES" sz="1400" b="1" u="none" strike="noStrike" kern="1200" cap="none" spc="0" normalizeH="0" baseline="0" noProof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954F242C-2C1B-BA51-F366-5CADA7B51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87194"/>
              </p:ext>
            </p:extLst>
          </p:nvPr>
        </p:nvGraphicFramePr>
        <p:xfrm>
          <a:off x="2886446" y="2268587"/>
          <a:ext cx="4792853" cy="1120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487">
                  <a:extLst>
                    <a:ext uri="{9D8B030D-6E8A-4147-A177-3AD203B41FA5}">
                      <a16:colId xmlns:a16="http://schemas.microsoft.com/office/drawing/2014/main" val="90862946"/>
                    </a:ext>
                  </a:extLst>
                </a:gridCol>
                <a:gridCol w="666487">
                  <a:extLst>
                    <a:ext uri="{9D8B030D-6E8A-4147-A177-3AD203B41FA5}">
                      <a16:colId xmlns:a16="http://schemas.microsoft.com/office/drawing/2014/main" val="3029625700"/>
                    </a:ext>
                  </a:extLst>
                </a:gridCol>
                <a:gridCol w="613940">
                  <a:extLst>
                    <a:ext uri="{9D8B030D-6E8A-4147-A177-3AD203B41FA5}">
                      <a16:colId xmlns:a16="http://schemas.microsoft.com/office/drawing/2014/main" val="744732896"/>
                    </a:ext>
                  </a:extLst>
                </a:gridCol>
                <a:gridCol w="647999">
                  <a:extLst>
                    <a:ext uri="{9D8B030D-6E8A-4147-A177-3AD203B41FA5}">
                      <a16:colId xmlns:a16="http://schemas.microsoft.com/office/drawing/2014/main" val="480003151"/>
                    </a:ext>
                  </a:extLst>
                </a:gridCol>
                <a:gridCol w="613940">
                  <a:extLst>
                    <a:ext uri="{9D8B030D-6E8A-4147-A177-3AD203B41FA5}">
                      <a16:colId xmlns:a16="http://schemas.microsoft.com/office/drawing/2014/main" val="166900914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88726699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76467403"/>
                    </a:ext>
                  </a:extLst>
                </a:gridCol>
              </a:tblGrid>
              <a:tr h="559162">
                <a:tc>
                  <a:txBody>
                    <a:bodyPr/>
                    <a:lstStyle/>
                    <a:p>
                      <a:pPr algn="ctr" fontAlgn="b"/>
                      <a:endParaRPr lang="es-UY" sz="10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Miami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Bariloche 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Ibiza</a:t>
                      </a:r>
                      <a:endParaRPr lang="es-UY" sz="8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Cancún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Punta Del Este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Barra da Tijuca</a:t>
                      </a:r>
                      <a:endParaRPr lang="es-UY" sz="8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65149"/>
                  </a:ext>
                </a:extLst>
              </a:tr>
              <a:tr h="56157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Tarifa diaria</a:t>
                      </a:r>
                      <a:endParaRPr lang="es-UY" sz="1200" b="1" i="0" u="none" strike="noStrike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989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678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670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608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</a:t>
                      </a:r>
                      <a:r>
                        <a:rPr lang="es-UY" sz="140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475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265344"/>
                  </a:ext>
                </a:extLst>
              </a:tr>
            </a:tbl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D23D79DE-442E-E598-A41B-18E19AAC4BC8}"/>
              </a:ext>
            </a:extLst>
          </p:cNvPr>
          <p:cNvSpPr txBox="1"/>
          <p:nvPr/>
        </p:nvSpPr>
        <p:spPr>
          <a:xfrm>
            <a:off x="2734645" y="3836080"/>
            <a:ext cx="46864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500" b="1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Precio por plato                            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sz="10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temporada alta, en dólares</a:t>
            </a:r>
          </a:p>
        </p:txBody>
      </p: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9900B83B-FB60-F431-2D00-F47BCE9BA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78049"/>
              </p:ext>
            </p:extLst>
          </p:nvPr>
        </p:nvGraphicFramePr>
        <p:xfrm>
          <a:off x="2874837" y="4432196"/>
          <a:ext cx="4787618" cy="1471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1012">
                  <a:extLst>
                    <a:ext uri="{9D8B030D-6E8A-4147-A177-3AD203B41FA5}">
                      <a16:colId xmlns:a16="http://schemas.microsoft.com/office/drawing/2014/main" val="2155439134"/>
                    </a:ext>
                  </a:extLst>
                </a:gridCol>
                <a:gridCol w="671012">
                  <a:extLst>
                    <a:ext uri="{9D8B030D-6E8A-4147-A177-3AD203B41FA5}">
                      <a16:colId xmlns:a16="http://schemas.microsoft.com/office/drawing/2014/main" val="2917577670"/>
                    </a:ext>
                  </a:extLst>
                </a:gridCol>
                <a:gridCol w="618108">
                  <a:extLst>
                    <a:ext uri="{9D8B030D-6E8A-4147-A177-3AD203B41FA5}">
                      <a16:colId xmlns:a16="http://schemas.microsoft.com/office/drawing/2014/main" val="744732896"/>
                    </a:ext>
                  </a:extLst>
                </a:gridCol>
                <a:gridCol w="618108">
                  <a:extLst>
                    <a:ext uri="{9D8B030D-6E8A-4147-A177-3AD203B41FA5}">
                      <a16:colId xmlns:a16="http://schemas.microsoft.com/office/drawing/2014/main" val="48000315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669009147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887266990"/>
                    </a:ext>
                  </a:extLst>
                </a:gridCol>
                <a:gridCol w="625378">
                  <a:extLst>
                    <a:ext uri="{9D8B030D-6E8A-4147-A177-3AD203B41FA5}">
                      <a16:colId xmlns:a16="http://schemas.microsoft.com/office/drawing/2014/main" val="4106396471"/>
                    </a:ext>
                  </a:extLst>
                </a:gridCol>
              </a:tblGrid>
              <a:tr h="558000">
                <a:tc>
                  <a:txBody>
                    <a:bodyPr/>
                    <a:lstStyle/>
                    <a:p>
                      <a:pPr algn="ctr" fontAlgn="b"/>
                      <a:endParaRPr lang="es-UY" sz="10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ES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ancún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Ibiza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ES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Miami</a:t>
                      </a:r>
                      <a:endParaRPr lang="es-UY" sz="8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Punta Del Este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UY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Barra da Tijuca</a:t>
                      </a: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600"/>
                        </a:spcAft>
                      </a:pPr>
                      <a:r>
                        <a:rPr lang="es-ES" sz="8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Bariloche</a:t>
                      </a:r>
                      <a:endParaRPr lang="es-UY" sz="8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065149"/>
                  </a:ext>
                </a:extLst>
              </a:tr>
              <a:tr h="45685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Comida de Mar</a:t>
                      </a:r>
                      <a:endParaRPr lang="es-UY" sz="1200" b="1" i="0" u="none" strike="noStrike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46</a:t>
                      </a:r>
                      <a:endParaRPr lang="es-UY" sz="1400" b="0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35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34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</a:t>
                      </a:r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30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265344"/>
                  </a:ext>
                </a:extLst>
              </a:tr>
              <a:tr h="45685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i="0" u="none" strike="noStrike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Pastas</a:t>
                      </a:r>
                      <a:endParaRPr lang="es-UY" sz="1200" b="1" i="0" u="none" strike="noStrike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25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33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27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</a:t>
                      </a:r>
                      <a:r>
                        <a:rPr lang="es-UY" sz="1400" b="1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es-UY" sz="1400" b="0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UY" sz="1050" b="0" i="0" u="none" strike="noStrike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USD 15</a:t>
                      </a:r>
                      <a:endParaRPr lang="es-UY" sz="1400" b="1" i="0" u="none" strike="noStrike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UY" sz="1050" b="0" i="0" u="none" strike="noStrike" kern="120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USD 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53084"/>
                  </a:ext>
                </a:extLst>
              </a:tr>
            </a:tbl>
          </a:graphicData>
        </a:graphic>
      </p:graphicFrame>
      <p:sp>
        <p:nvSpPr>
          <p:cNvPr id="2" name="Rectangle 92">
            <a:extLst>
              <a:ext uri="{FF2B5EF4-FFF2-40B4-BE49-F238E27FC236}">
                <a16:creationId xmlns:a16="http://schemas.microsoft.com/office/drawing/2014/main" id="{2251B077-9711-34E0-90AF-D85A065AB3C9}"/>
              </a:ext>
            </a:extLst>
          </p:cNvPr>
          <p:cNvSpPr/>
          <p:nvPr/>
        </p:nvSpPr>
        <p:spPr>
          <a:xfrm rot="186779">
            <a:off x="8655695" y="-1078827"/>
            <a:ext cx="3886860" cy="9274253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039127-A17E-EEE4-ABF3-F215F65F8112}"/>
              </a:ext>
            </a:extLst>
          </p:cNvPr>
          <p:cNvSpPr txBox="1"/>
          <p:nvPr/>
        </p:nvSpPr>
        <p:spPr>
          <a:xfrm>
            <a:off x="9097850" y="1488007"/>
            <a:ext cx="2785194" cy="225343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Como destino Premium,</a:t>
            </a:r>
            <a:endParaRPr kumimoji="0" lang="es-E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Segoe UI" panose="020B0502040204020203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Segoe UI" panose="020B0502040204020203" pitchFamily="34" charset="0"/>
              </a:rPr>
              <a:t>Punta del Este tiene tarifas acorde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en comparación con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otros destinos del mundo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b="1" dirty="0">
              <a:solidFill>
                <a:prstClr val="white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203019E-18DB-B1A1-B925-C49A412CE1A3}"/>
              </a:ext>
            </a:extLst>
          </p:cNvPr>
          <p:cNvSpPr txBox="1"/>
          <p:nvPr/>
        </p:nvSpPr>
        <p:spPr>
          <a:xfrm>
            <a:off x="8406742" y="3646843"/>
            <a:ext cx="3476302" cy="250337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lvl="0" algn="r">
              <a:lnSpc>
                <a:spcPct val="120000"/>
              </a:lnSpc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Se destaca esfuerzo conjunto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entre cámaras empresariales (Destino Punta del Este Bureau)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pero 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se debe seguir desarrollando al destino como atractivo para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eventos</a:t>
            </a:r>
            <a:r>
              <a:rPr lang="es-ES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, </a:t>
            </a: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con mayor </a:t>
            </a:r>
          </a:p>
          <a:p>
            <a:pPr lvl="0" algn="r">
              <a:lnSpc>
                <a:spcPct val="120000"/>
              </a:lnSpc>
              <a:defRPr/>
            </a:pPr>
            <a:r>
              <a:rPr lang="es-ES" sz="1500" dirty="0">
                <a:solidFill>
                  <a:prstClr val="white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organización y promoción</a:t>
            </a:r>
          </a:p>
        </p:txBody>
      </p:sp>
      <p:pic>
        <p:nvPicPr>
          <p:cNvPr id="17" name="Imagen 1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5A4815-B891-45F9-C8EC-9CEDB87E1C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  <p:pic>
        <p:nvPicPr>
          <p:cNvPr id="19" name="Imagen 1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AC238B17-FEFF-D044-9693-020024D2E4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41" y="2334110"/>
            <a:ext cx="252000" cy="252000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104055D0-D502-043D-E30E-3DFD95D93F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425" y="2334110"/>
            <a:ext cx="252000" cy="252000"/>
          </a:xfrm>
          <a:prstGeom prst="rect">
            <a:avLst/>
          </a:prstGeom>
        </p:spPr>
      </p:pic>
      <p:pic>
        <p:nvPicPr>
          <p:cNvPr id="30" name="Imagen 29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D79BAD8B-F4E2-1504-4294-5FA9BECA1F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22" y="2334110"/>
            <a:ext cx="252000" cy="252000"/>
          </a:xfrm>
          <a:prstGeom prst="rect">
            <a:avLst/>
          </a:prstGeom>
        </p:spPr>
      </p:pic>
      <p:pic>
        <p:nvPicPr>
          <p:cNvPr id="32" name="Imagen 31" descr="Logotipo, Icono&#10;&#10;Descripción generada automáticamente">
            <a:extLst>
              <a:ext uri="{FF2B5EF4-FFF2-40B4-BE49-F238E27FC236}">
                <a16:creationId xmlns:a16="http://schemas.microsoft.com/office/drawing/2014/main" id="{EA22CCB0-FFCC-4EB9-9A1E-45C5960492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50" y="2334110"/>
            <a:ext cx="252000" cy="252000"/>
          </a:xfrm>
          <a:prstGeom prst="rect">
            <a:avLst/>
          </a:prstGeom>
        </p:spPr>
      </p:pic>
      <p:pic>
        <p:nvPicPr>
          <p:cNvPr id="34" name="Imagen 33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AC14A4D5-669B-DF96-080B-C3D6291D18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35" y="2334110"/>
            <a:ext cx="252000" cy="252000"/>
          </a:xfrm>
          <a:prstGeom prst="rect">
            <a:avLst/>
          </a:prstGeom>
        </p:spPr>
      </p:pic>
      <p:pic>
        <p:nvPicPr>
          <p:cNvPr id="36" name="Imagen 35" descr="Logotipo, Icono&#10;&#10;Descripción generada automáticamente">
            <a:extLst>
              <a:ext uri="{FF2B5EF4-FFF2-40B4-BE49-F238E27FC236}">
                <a16:creationId xmlns:a16="http://schemas.microsoft.com/office/drawing/2014/main" id="{DBF074C1-598A-A011-098F-32F4EE36D7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59" y="2334110"/>
            <a:ext cx="252000" cy="252000"/>
          </a:xfrm>
          <a:prstGeom prst="rect">
            <a:avLst/>
          </a:prstGeom>
        </p:spPr>
      </p:pic>
      <p:pic>
        <p:nvPicPr>
          <p:cNvPr id="37" name="Imagen 36" descr="Logotipo, Icono&#10;&#10;Descripción generada automáticamente">
            <a:extLst>
              <a:ext uri="{FF2B5EF4-FFF2-40B4-BE49-F238E27FC236}">
                <a16:creationId xmlns:a16="http://schemas.microsoft.com/office/drawing/2014/main" id="{2C5D91A0-995A-0471-2876-FD3DBB4AC3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05" y="4487877"/>
            <a:ext cx="252000" cy="252000"/>
          </a:xfrm>
          <a:prstGeom prst="rect">
            <a:avLst/>
          </a:prstGeom>
        </p:spPr>
      </p:pic>
      <p:pic>
        <p:nvPicPr>
          <p:cNvPr id="38" name="Imagen 37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C0FDE95A-5504-4B2A-5340-032CD51508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28" y="4487877"/>
            <a:ext cx="252000" cy="252000"/>
          </a:xfrm>
          <a:prstGeom prst="rect">
            <a:avLst/>
          </a:prstGeom>
        </p:spPr>
      </p:pic>
      <p:pic>
        <p:nvPicPr>
          <p:cNvPr id="39" name="Imagen 38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DD2A1134-A21B-28E9-320B-F28E1CD29B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03" y="4487877"/>
            <a:ext cx="252000" cy="252000"/>
          </a:xfrm>
          <a:prstGeom prst="rect">
            <a:avLst/>
          </a:prstGeom>
        </p:spPr>
      </p:pic>
      <p:pic>
        <p:nvPicPr>
          <p:cNvPr id="40" name="Imagen 39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D5BC6FFE-C943-738D-DD86-190CFAACBA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609" y="4487877"/>
            <a:ext cx="252000" cy="252000"/>
          </a:xfrm>
          <a:prstGeom prst="rect">
            <a:avLst/>
          </a:prstGeom>
        </p:spPr>
      </p:pic>
      <p:pic>
        <p:nvPicPr>
          <p:cNvPr id="41" name="Imagen 40" descr="Logotipo, Icono&#10;&#10;Descripción generada automáticamente">
            <a:extLst>
              <a:ext uri="{FF2B5EF4-FFF2-40B4-BE49-F238E27FC236}">
                <a16:creationId xmlns:a16="http://schemas.microsoft.com/office/drawing/2014/main" id="{F2A6B32E-F7CA-5907-D0F3-460773A8CA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23" y="4487877"/>
            <a:ext cx="252000" cy="252000"/>
          </a:xfrm>
          <a:prstGeom prst="rect">
            <a:avLst/>
          </a:prstGeom>
        </p:spPr>
      </p:pic>
      <p:pic>
        <p:nvPicPr>
          <p:cNvPr id="42" name="Imagen 41" descr="Icono&#10;&#10;Descripción generada automáticamente">
            <a:extLst>
              <a:ext uri="{FF2B5EF4-FFF2-40B4-BE49-F238E27FC236}">
                <a16:creationId xmlns:a16="http://schemas.microsoft.com/office/drawing/2014/main" id="{14D96BCC-A592-E3B1-86FD-8A2C39997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95" y="4487877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5">
            <a:extLst>
              <a:ext uri="{FF2B5EF4-FFF2-40B4-BE49-F238E27FC236}">
                <a16:creationId xmlns:a16="http://schemas.microsoft.com/office/drawing/2014/main" id="{104B8277-BF8E-F5A9-7EB6-33E7759F26CF}"/>
              </a:ext>
            </a:extLst>
          </p:cNvPr>
          <p:cNvSpPr txBox="1"/>
          <p:nvPr/>
        </p:nvSpPr>
        <p:spPr>
          <a:xfrm>
            <a:off x="-459651" y="5644377"/>
            <a:ext cx="5197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80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03C491B8-60CE-6854-E11C-E4CD45881CF6}"/>
              </a:ext>
            </a:extLst>
          </p:cNvPr>
          <p:cNvSpPr/>
          <p:nvPr/>
        </p:nvSpPr>
        <p:spPr>
          <a:xfrm>
            <a:off x="-11716" y="0"/>
            <a:ext cx="12203716" cy="6858000"/>
          </a:xfrm>
          <a:prstGeom prst="rect">
            <a:avLst/>
          </a:prstGeom>
          <a:solidFill>
            <a:schemeClr val="bg2">
              <a:lumMod val="10000"/>
              <a:alpha val="8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32">
            <a:extLst>
              <a:ext uri="{FF2B5EF4-FFF2-40B4-BE49-F238E27FC236}">
                <a16:creationId xmlns:a16="http://schemas.microsoft.com/office/drawing/2014/main" id="{F83FC3C8-9E9C-963C-A648-420C1D5F9C98}"/>
              </a:ext>
            </a:extLst>
          </p:cNvPr>
          <p:cNvSpPr txBox="1"/>
          <p:nvPr/>
        </p:nvSpPr>
        <p:spPr>
          <a:xfrm>
            <a:off x="312739" y="212033"/>
            <a:ext cx="10631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AEROPUERTOS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E0D2A36-F382-8AFA-646C-B8EF81285D2F}"/>
              </a:ext>
            </a:extLst>
          </p:cNvPr>
          <p:cNvGrpSpPr/>
          <p:nvPr/>
        </p:nvGrpSpPr>
        <p:grpSpPr>
          <a:xfrm>
            <a:off x="342900" y="1652976"/>
            <a:ext cx="9063634" cy="4673396"/>
            <a:chOff x="6677379" y="3220274"/>
            <a:chExt cx="5393863" cy="3026918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27F67B68-25AD-DFB9-A158-9DFD5584CA6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7326147"/>
                </p:ext>
              </p:extLst>
            </p:nvPr>
          </p:nvGraphicFramePr>
          <p:xfrm>
            <a:off x="6677379" y="3220274"/>
            <a:ext cx="5393863" cy="30269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14353534-3A35-91EE-8688-32383CD16DF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926" y="4029770"/>
              <a:ext cx="4883176" cy="0"/>
            </a:xfrm>
            <a:prstGeom prst="line">
              <a:avLst/>
            </a:prstGeom>
            <a:ln w="19050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uadro de texto 2">
              <a:extLst>
                <a:ext uri="{FF2B5EF4-FFF2-40B4-BE49-F238E27FC236}">
                  <a16:creationId xmlns:a16="http://schemas.microsoft.com/office/drawing/2014/main" id="{27DCF2E8-E751-4B72-8D48-71CD1024D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95159" y="4040620"/>
              <a:ext cx="1275715" cy="16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50" b="0" i="0" u="none" strike="noStrike" kern="1200" cap="none" spc="0" normalizeH="0" baseline="0" noProof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Promedio 2019</a:t>
              </a:r>
              <a:endParaRPr kumimoji="0" lang="es-UY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9" name="CuadroTexto 236">
            <a:extLst>
              <a:ext uri="{FF2B5EF4-FFF2-40B4-BE49-F238E27FC236}">
                <a16:creationId xmlns:a16="http://schemas.microsoft.com/office/drawing/2014/main" id="{CF314AF6-F7A4-61DC-EA38-FDC58717450A}"/>
              </a:ext>
            </a:extLst>
          </p:cNvPr>
          <p:cNvSpPr txBox="1"/>
          <p:nvPr/>
        </p:nvSpPr>
        <p:spPr>
          <a:xfrm>
            <a:off x="312739" y="824025"/>
            <a:ext cx="10250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Pasajeros extranjeros por Aeropuerto Internacional de Carrasco</a:t>
            </a:r>
          </a:p>
        </p:txBody>
      </p:sp>
      <p:sp>
        <p:nvSpPr>
          <p:cNvPr id="2" name="CuadroTexto 15">
            <a:extLst>
              <a:ext uri="{FF2B5EF4-FFF2-40B4-BE49-F238E27FC236}">
                <a16:creationId xmlns:a16="http://schemas.microsoft.com/office/drawing/2014/main" id="{1DC2A4C7-269B-3745-FD72-0062953A982A}"/>
              </a:ext>
            </a:extLst>
          </p:cNvPr>
          <p:cNvSpPr txBox="1"/>
          <p:nvPr/>
        </p:nvSpPr>
        <p:spPr>
          <a:xfrm>
            <a:off x="493523" y="6195396"/>
            <a:ext cx="835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defTabSz="891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0" defTabSz="891865"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Fuente: Elaboración propia con base en </a:t>
            </a:r>
            <a:r>
              <a:rPr lang="es-ES" sz="8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Asociación Internacional de Transporte Aéreo y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datos brindados por Aeropuertos Uruguay.</a:t>
            </a: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52481C2C-4D76-2828-0CC3-114565965A71}"/>
              </a:ext>
            </a:extLst>
          </p:cNvPr>
          <p:cNvSpPr txBox="1">
            <a:spLocks/>
          </p:cNvSpPr>
          <p:nvPr/>
        </p:nvSpPr>
        <p:spPr>
          <a:xfrm>
            <a:off x="9560079" y="1273915"/>
            <a:ext cx="2785466" cy="4651099"/>
          </a:xfrm>
          <a:prstGeom prst="rect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>
            <a:noFill/>
          </a:ln>
        </p:spPr>
        <p:txBody>
          <a:bodyPr vert="horz" lIns="396000" tIns="288000" rIns="396000" bIns="288000" numCol="2" spcCol="432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s-UY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Calibri Light" panose="020F03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6222066-8FA3-48E8-CDAA-E048D6C34463}"/>
              </a:ext>
            </a:extLst>
          </p:cNvPr>
          <p:cNvSpPr txBox="1"/>
          <p:nvPr/>
        </p:nvSpPr>
        <p:spPr>
          <a:xfrm>
            <a:off x="6709094" y="1638496"/>
            <a:ext cx="1431237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+39%</a:t>
            </a:r>
            <a:r>
              <a:rPr lang="es-ES" sz="1200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2022</a:t>
            </a:r>
            <a:endParaRPr lang="es-UY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4BA4F39-A395-8864-E9FA-0CA150DEABB6}"/>
              </a:ext>
            </a:extLst>
          </p:cNvPr>
          <p:cNvSpPr txBox="1"/>
          <p:nvPr/>
        </p:nvSpPr>
        <p:spPr>
          <a:xfrm>
            <a:off x="6664576" y="1349356"/>
            <a:ext cx="2847012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Primeros 11 meses 2023</a:t>
            </a:r>
            <a:endParaRPr lang="es-UY" sz="105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C11AD87-FB6D-DB33-D584-A441C2184943}"/>
              </a:ext>
            </a:extLst>
          </p:cNvPr>
          <p:cNvSpPr txBox="1"/>
          <p:nvPr/>
        </p:nvSpPr>
        <p:spPr>
          <a:xfrm>
            <a:off x="8009119" y="1644304"/>
            <a:ext cx="1547892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-19%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2017</a:t>
            </a:r>
            <a:endParaRPr lang="es-UY" sz="9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101BDFA-F7AF-003F-D0D3-7606036D8195}"/>
              </a:ext>
            </a:extLst>
          </p:cNvPr>
          <p:cNvCxnSpPr>
            <a:cxnSpLocks/>
          </p:cNvCxnSpPr>
          <p:nvPr/>
        </p:nvCxnSpPr>
        <p:spPr>
          <a:xfrm>
            <a:off x="9775597" y="3780718"/>
            <a:ext cx="2058472" cy="3865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2EEE2F-E006-743F-BED1-43CC8FD4E5F2}"/>
              </a:ext>
            </a:extLst>
          </p:cNvPr>
          <p:cNvSpPr txBox="1"/>
          <p:nvPr/>
        </p:nvSpPr>
        <p:spPr>
          <a:xfrm>
            <a:off x="9775597" y="2472668"/>
            <a:ext cx="2149810" cy="13080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s-ES" sz="1300" b="1">
                <a:solidFill>
                  <a:schemeClr val="bg1"/>
                </a:solidFill>
                <a:latin typeface="Century Gothic"/>
                <a:cs typeface="Segoe UI"/>
              </a:rPr>
              <a:t>SKY vuelve a partir de enero 2024 </a:t>
            </a:r>
            <a:r>
              <a:rPr lang="es-ES" sz="1300">
                <a:solidFill>
                  <a:schemeClr val="bg1"/>
                </a:solidFill>
                <a:latin typeface="Century Gothic"/>
                <a:cs typeface="Segoe UI"/>
              </a:rPr>
              <a:t>con 4 rutas y se proyecta </a:t>
            </a:r>
            <a:r>
              <a:rPr lang="es-ES" sz="1300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/>
                <a:cs typeface="Segoe UI"/>
              </a:rPr>
              <a:t>recuperación total a fines de 2024</a:t>
            </a:r>
          </a:p>
          <a:p>
            <a:pPr algn="l"/>
            <a:endParaRPr lang="es-ES" sz="1400" b="0" i="0">
              <a:effectLst/>
              <a:highlight>
                <a:srgbClr val="FFFF00"/>
              </a:highlight>
              <a:latin typeface="Calibri"/>
              <a:cs typeface="Calibri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83C0BC9-FA7C-24F5-C0BF-00F4BA73A9C9}"/>
              </a:ext>
            </a:extLst>
          </p:cNvPr>
          <p:cNvSpPr txBox="1"/>
          <p:nvPr/>
        </p:nvSpPr>
        <p:spPr>
          <a:xfrm>
            <a:off x="9560079" y="1627703"/>
            <a:ext cx="2353116" cy="51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Frecuencias </a:t>
            </a:r>
            <a:r>
              <a:rPr kumimoji="0" lang="es-ES" sz="13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4% por debajo</a:t>
            </a:r>
            <a:r>
              <a:rPr kumimoji="0" lang="es-ES" sz="1300" b="1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de 2019</a:t>
            </a:r>
            <a:endParaRPr kumimoji="0" lang="es-ES" sz="1300" b="1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0A46EAA-77A7-507F-623E-34116B06F34C}"/>
              </a:ext>
            </a:extLst>
          </p:cNvPr>
          <p:cNvSpPr txBox="1"/>
          <p:nvPr/>
        </p:nvSpPr>
        <p:spPr>
          <a:xfrm>
            <a:off x="7354149" y="1637356"/>
            <a:ext cx="1547892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>
                <a:solidFill>
                  <a:schemeClr val="accent4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-6% 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0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2019</a:t>
            </a:r>
            <a:endParaRPr lang="es-UY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uadro de texto 2">
            <a:extLst>
              <a:ext uri="{FF2B5EF4-FFF2-40B4-BE49-F238E27FC236}">
                <a16:creationId xmlns:a16="http://schemas.microsoft.com/office/drawing/2014/main" id="{79FCF074-D33F-3DDC-A85B-74BA1723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600" y="5695336"/>
            <a:ext cx="523875" cy="22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s-UY" sz="900" b="1" i="0" u="none" strike="noStrike" kern="1200" cap="none" spc="0" normalizeH="0" baseline="0" noProof="0">
              <a:ln>
                <a:noFill/>
              </a:ln>
              <a:solidFill>
                <a:srgbClr val="FFF3B9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3AE3DD4-C0B1-13A9-2D70-A532AD85A59B}"/>
              </a:ext>
            </a:extLst>
          </p:cNvPr>
          <p:cNvSpPr txBox="1"/>
          <p:nvPr/>
        </p:nvSpPr>
        <p:spPr>
          <a:xfrm>
            <a:off x="9775597" y="4044587"/>
            <a:ext cx="2161606" cy="15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A nivel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 global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s-ES" sz="1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la cantidad de viajes aéreos 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también estuvo </a:t>
            </a:r>
            <a:r>
              <a:rPr kumimoji="0" lang="es-ES" sz="1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6% 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por debajo de 2019 </a:t>
            </a:r>
            <a:r>
              <a:rPr kumimoji="0" lang="es-ES" sz="14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(año récord), 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y fue </a:t>
            </a:r>
            <a:r>
              <a:rPr kumimoji="0" lang="es-ES" sz="1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Segoe UI" panose="020B0502040204020203" pitchFamily="34" charset="0"/>
              </a:rPr>
              <a:t>mayor a 2022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E8EF4A9-949B-3020-61FE-8827EA8E5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5" y="183130"/>
            <a:ext cx="951106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  <p:bldP spid="13" grpId="0"/>
      <p:bldP spid="9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3498</Words>
  <Application>Microsoft Office PowerPoint</Application>
  <PresentationFormat>Panorámica</PresentationFormat>
  <Paragraphs>722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Segoe UI</vt:lpstr>
      <vt:lpstr>Wingdings</vt:lpstr>
      <vt:lpstr>1_Tema de Office</vt:lpstr>
      <vt:lpstr>2_Tema de Office</vt:lpstr>
      <vt:lpstr>4_Tema de Office</vt:lpstr>
      <vt:lpstr>9_Tema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BETANCOR</dc:creator>
  <cp:lastModifiedBy>Florencia Betancor</cp:lastModifiedBy>
  <cp:revision>6</cp:revision>
  <dcterms:created xsi:type="dcterms:W3CDTF">2021-04-05T13:41:44Z</dcterms:created>
  <dcterms:modified xsi:type="dcterms:W3CDTF">2023-12-19T20:50:00Z</dcterms:modified>
</cp:coreProperties>
</file>