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48"/>
  </p:notesMasterIdLst>
  <p:handoutMasterIdLst>
    <p:handoutMasterId r:id="rId49"/>
  </p:handoutMasterIdLst>
  <p:sldIdLst>
    <p:sldId id="256" r:id="rId2"/>
    <p:sldId id="301" r:id="rId3"/>
    <p:sldId id="303" r:id="rId4"/>
    <p:sldId id="305" r:id="rId5"/>
    <p:sldId id="308" r:id="rId6"/>
    <p:sldId id="258" r:id="rId7"/>
    <p:sldId id="257" r:id="rId8"/>
    <p:sldId id="259" r:id="rId9"/>
    <p:sldId id="279" r:id="rId10"/>
    <p:sldId id="260" r:id="rId11"/>
    <p:sldId id="274" r:id="rId12"/>
    <p:sldId id="309" r:id="rId13"/>
    <p:sldId id="262" r:id="rId14"/>
    <p:sldId id="263" r:id="rId15"/>
    <p:sldId id="310" r:id="rId16"/>
    <p:sldId id="273" r:id="rId17"/>
    <p:sldId id="278" r:id="rId18"/>
    <p:sldId id="311" r:id="rId19"/>
    <p:sldId id="312" r:id="rId20"/>
    <p:sldId id="295" r:id="rId21"/>
    <p:sldId id="264" r:id="rId22"/>
    <p:sldId id="265" r:id="rId23"/>
    <p:sldId id="276" r:id="rId24"/>
    <p:sldId id="275" r:id="rId25"/>
    <p:sldId id="313" r:id="rId26"/>
    <p:sldId id="314" r:id="rId27"/>
    <p:sldId id="315" r:id="rId28"/>
    <p:sldId id="268" r:id="rId29"/>
    <p:sldId id="270" r:id="rId30"/>
    <p:sldId id="272" r:id="rId31"/>
    <p:sldId id="261" r:id="rId32"/>
    <p:sldId id="290" r:id="rId33"/>
    <p:sldId id="291" r:id="rId34"/>
    <p:sldId id="292" r:id="rId35"/>
    <p:sldId id="283" r:id="rId36"/>
    <p:sldId id="316" r:id="rId37"/>
    <p:sldId id="284" r:id="rId38"/>
    <p:sldId id="285" r:id="rId39"/>
    <p:sldId id="286" r:id="rId40"/>
    <p:sldId id="322" r:id="rId41"/>
    <p:sldId id="321" r:id="rId42"/>
    <p:sldId id="296" r:id="rId43"/>
    <p:sldId id="297" r:id="rId44"/>
    <p:sldId id="299" r:id="rId45"/>
    <p:sldId id="319" r:id="rId46"/>
    <p:sldId id="320" r:id="rId47"/>
  </p:sldIdLst>
  <p:sldSz cx="9144000" cy="6858000" type="screen4x3"/>
  <p:notesSz cx="6797675"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2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99" d="100"/>
          <a:sy n="99" d="100"/>
        </p:scale>
        <p:origin x="-3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defRPr>
            </a:pPr>
            <a:r>
              <a:rPr lang="en-US">
                <a:latin typeface="+mj-lt"/>
              </a:rPr>
              <a:t>Estructura de propiedad</a:t>
            </a:r>
          </a:p>
        </c:rich>
      </c:tx>
      <c:layout>
        <c:manualLayout>
          <c:xMode val="edge"/>
          <c:yMode val="edge"/>
          <c:x val="0.17502673701472321"/>
          <c:y val="0.14264895626929641"/>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Estructura de propiedad</c:v>
                </c:pt>
              </c:strCache>
            </c:strRef>
          </c:tx>
          <c:dPt>
            <c:idx val="0"/>
            <c:bubble3D val="0"/>
            <c:spPr>
              <a:solidFill>
                <a:schemeClr val="bg2">
                  <a:lumMod val="90000"/>
                </a:schemeClr>
              </a:solidFill>
            </c:spPr>
          </c:dPt>
          <c:dPt>
            <c:idx val="1"/>
            <c:bubble3D val="0"/>
            <c:spPr>
              <a:solidFill>
                <a:srgbClr val="FFFF00"/>
              </a:solidFill>
            </c:spPr>
          </c:dPt>
          <c:dLbls>
            <c:showLegendKey val="0"/>
            <c:showVal val="1"/>
            <c:showCatName val="0"/>
            <c:showSerName val="0"/>
            <c:showPercent val="0"/>
            <c:showBubbleSize val="0"/>
            <c:showLeaderLines val="1"/>
          </c:dLbls>
          <c:cat>
            <c:strRef>
              <c:f>Hoja1!$A$2:$A$3</c:f>
              <c:strCache>
                <c:ptCount val="2"/>
                <c:pt idx="0">
                  <c:v>Propietarios particulares</c:v>
                </c:pt>
                <c:pt idx="1">
                  <c:v>Agencias/Propietarios multivivienda</c:v>
                </c:pt>
              </c:strCache>
            </c:strRef>
          </c:cat>
          <c:val>
            <c:numRef>
              <c:f>Hoja1!$B$2:$B$3</c:f>
              <c:numCache>
                <c:formatCode>0%</c:formatCode>
                <c:ptCount val="2"/>
                <c:pt idx="0">
                  <c:v>0.56000000000000005</c:v>
                </c:pt>
                <c:pt idx="1">
                  <c:v>0.44</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200">
                <a:latin typeface="+mj-lt"/>
              </a:defRPr>
            </a:pPr>
            <a:endParaRPr lang="es-ES"/>
          </a:p>
        </c:txPr>
      </c:legendEntry>
      <c:legendEntry>
        <c:idx val="1"/>
        <c:txPr>
          <a:bodyPr/>
          <a:lstStyle/>
          <a:p>
            <a:pPr>
              <a:defRPr sz="1200">
                <a:latin typeface="+mj-lt"/>
              </a:defRPr>
            </a:pPr>
            <a:endParaRPr lang="es-ES"/>
          </a:p>
        </c:txPr>
      </c:legendEntry>
      <c:layout>
        <c:manualLayout>
          <c:xMode val="edge"/>
          <c:yMode val="edge"/>
          <c:x val="0.5838904651619905"/>
          <c:y val="0.30739076631039713"/>
          <c:w val="0.38354905010554385"/>
          <c:h val="0.4772268215443109"/>
        </c:manualLayout>
      </c:layout>
      <c:overlay val="0"/>
      <c:txPr>
        <a:bodyPr/>
        <a:lstStyle/>
        <a:p>
          <a:pPr>
            <a:defRPr sz="1200"/>
          </a:pPr>
          <a:endParaRPr lang="es-ES"/>
        </a:p>
      </c:txPr>
    </c:legend>
    <c:plotVisOnly val="1"/>
    <c:dispBlanksAs val="gap"/>
    <c:showDLblsOverMax val="0"/>
  </c:chart>
  <c:txPr>
    <a:bodyPr/>
    <a:lstStyle/>
    <a:p>
      <a:pPr>
        <a:defRPr sz="1800">
          <a:solidFill>
            <a:schemeClr val="accent1">
              <a:lumMod val="75000"/>
            </a:schemeClr>
          </a:solidFill>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DFA63F6A-A9F3-431F-9270-FC6C05DDE6CE}" type="datetimeFigureOut">
              <a:rPr lang="es-ES" smtClean="0"/>
              <a:t>01/04/2016</a:t>
            </a:fld>
            <a:endParaRPr lang="es-ES"/>
          </a:p>
        </p:txBody>
      </p:sp>
      <p:sp>
        <p:nvSpPr>
          <p:cNvPr id="4" name="3 Marcador de pie de página"/>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8F45D03A-8B91-4207-A3F9-F6BF475BC251}" type="slidenum">
              <a:rPr lang="es-ES" smtClean="0"/>
              <a:t>‹Nº›</a:t>
            </a:fld>
            <a:endParaRPr lang="es-ES"/>
          </a:p>
        </p:txBody>
      </p:sp>
    </p:spTree>
    <p:extLst>
      <p:ext uri="{BB962C8B-B14F-4D97-AF65-F5344CB8AC3E}">
        <p14:creationId xmlns:p14="http://schemas.microsoft.com/office/powerpoint/2010/main" val="14721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69DF63EA-93E2-4C89-9F8E-53F867C5DE66}" type="datetimeFigureOut">
              <a:rPr lang="es-ES" smtClean="0"/>
              <a:t>01/04/2016</a:t>
            </a:fld>
            <a:endParaRPr lang="es-ES"/>
          </a:p>
        </p:txBody>
      </p:sp>
      <p:sp>
        <p:nvSpPr>
          <p:cNvPr id="4" name="3 Marcador de imagen de diapositiva"/>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895EE444-95F8-49EA-B5CD-A72A7C21555D}" type="slidenum">
              <a:rPr lang="es-ES" smtClean="0"/>
              <a:t>‹Nº›</a:t>
            </a:fld>
            <a:endParaRPr lang="es-ES"/>
          </a:p>
        </p:txBody>
      </p:sp>
    </p:spTree>
    <p:extLst>
      <p:ext uri="{BB962C8B-B14F-4D97-AF65-F5344CB8AC3E}">
        <p14:creationId xmlns:p14="http://schemas.microsoft.com/office/powerpoint/2010/main" val="80155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5EE444-95F8-49EA-B5CD-A72A7C21555D}" type="slidenum">
              <a:rPr lang="es-ES" smtClean="0"/>
              <a:t>9</a:t>
            </a:fld>
            <a:endParaRPr lang="es-ES"/>
          </a:p>
        </p:txBody>
      </p:sp>
    </p:spTree>
    <p:extLst>
      <p:ext uri="{BB962C8B-B14F-4D97-AF65-F5344CB8AC3E}">
        <p14:creationId xmlns:p14="http://schemas.microsoft.com/office/powerpoint/2010/main" val="401807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5EE444-95F8-49EA-B5CD-A72A7C21555D}" type="slidenum">
              <a:rPr lang="es-ES" smtClean="0"/>
              <a:t>24</a:t>
            </a:fld>
            <a:endParaRPr lang="es-ES"/>
          </a:p>
        </p:txBody>
      </p:sp>
    </p:spTree>
    <p:extLst>
      <p:ext uri="{BB962C8B-B14F-4D97-AF65-F5344CB8AC3E}">
        <p14:creationId xmlns:p14="http://schemas.microsoft.com/office/powerpoint/2010/main" val="115405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7D31C11B-6A8B-4A19-AABE-FE7D051BFCFF}" type="datetime1">
              <a:rPr lang="es-ES" smtClean="0"/>
              <a:t>01/04/2016</a:t>
            </a:fld>
            <a:endParaRPr lang="es-ES"/>
          </a:p>
        </p:txBody>
      </p:sp>
      <p:sp>
        <p:nvSpPr>
          <p:cNvPr id="19" name="Footer Placeholder 18"/>
          <p:cNvSpPr>
            <a:spLocks noGrp="1"/>
          </p:cNvSpPr>
          <p:nvPr>
            <p:ph type="ftr" sz="quarter" idx="11"/>
          </p:nvPr>
        </p:nvSpPr>
        <p:spPr/>
        <p:txBody>
          <a:bodyPr/>
          <a:lstStyle/>
          <a:p>
            <a:r>
              <a:rPr lang="es-ES" smtClean="0"/>
              <a:t>Jesús Gatell Pàmies</a:t>
            </a:r>
            <a:endParaRPr lang="es-ES" dirty="0"/>
          </a:p>
        </p:txBody>
      </p:sp>
      <p:sp>
        <p:nvSpPr>
          <p:cNvPr id="27" name="Slide Number Placeholder 26"/>
          <p:cNvSpPr>
            <a:spLocks noGrp="1"/>
          </p:cNvSpPr>
          <p:nvPr>
            <p:ph type="sldNum" sz="quarter" idx="12"/>
          </p:nvPr>
        </p:nvSpPr>
        <p:spPr/>
        <p:txBody>
          <a:bodyPr/>
          <a:lstStyle/>
          <a:p>
            <a:fld id="{5F473924-A3EF-4236-A47B-B5A9519CD9C7}"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F7E99DF-DBAD-4EDC-A753-FF6469372536}" type="datetime1">
              <a:rPr lang="es-ES" smtClean="0"/>
              <a:t>01/04/2016</a:t>
            </a:fld>
            <a:endParaRPr lang="es-ES"/>
          </a:p>
        </p:txBody>
      </p:sp>
      <p:sp>
        <p:nvSpPr>
          <p:cNvPr id="5" name="Footer Placeholder 4"/>
          <p:cNvSpPr>
            <a:spLocks noGrp="1"/>
          </p:cNvSpPr>
          <p:nvPr>
            <p:ph type="ftr" sz="quarter" idx="11"/>
          </p:nvPr>
        </p:nvSpPr>
        <p:spPr/>
        <p:txBody>
          <a:bodyPr/>
          <a:lstStyle/>
          <a:p>
            <a:r>
              <a:rPr lang="es-ES" smtClean="0"/>
              <a:t>Jesús Gatell Pàmies</a:t>
            </a:r>
            <a:endParaRPr lang="es-ES" dirty="0"/>
          </a:p>
        </p:txBody>
      </p:sp>
      <p:sp>
        <p:nvSpPr>
          <p:cNvPr id="6" name="Slide Number Placeholder 5"/>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277AC62-B693-4880-865D-0486B5294C0C}" type="datetime1">
              <a:rPr lang="es-ES" smtClean="0"/>
              <a:t>01/04/2016</a:t>
            </a:fld>
            <a:endParaRPr lang="es-ES"/>
          </a:p>
        </p:txBody>
      </p:sp>
      <p:sp>
        <p:nvSpPr>
          <p:cNvPr id="5" name="Footer Placeholder 4"/>
          <p:cNvSpPr>
            <a:spLocks noGrp="1"/>
          </p:cNvSpPr>
          <p:nvPr>
            <p:ph type="ftr" sz="quarter" idx="11"/>
          </p:nvPr>
        </p:nvSpPr>
        <p:spPr/>
        <p:txBody>
          <a:bodyPr/>
          <a:lstStyle/>
          <a:p>
            <a:r>
              <a:rPr lang="es-ES" smtClean="0"/>
              <a:t>Jesús Gatell Pàmies</a:t>
            </a:r>
            <a:endParaRPr lang="es-ES" dirty="0"/>
          </a:p>
        </p:txBody>
      </p:sp>
      <p:sp>
        <p:nvSpPr>
          <p:cNvPr id="6" name="Slide Number Placeholder 5"/>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55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8925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5057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2" name="1 Forma libre"/>
          <p:cNvSpPr>
            <a:spLocks/>
          </p:cNvSpPr>
          <p:nvPr/>
        </p:nvSpPr>
        <p:spPr bwMode="auto">
          <a:xfrm>
            <a:off x="-10258" y="-7938"/>
            <a:ext cx="916451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u="none">
              <a:latin typeface="+mn-lt"/>
            </a:endParaRPr>
          </a:p>
        </p:txBody>
      </p:sp>
      <p:sp>
        <p:nvSpPr>
          <p:cNvPr id="3" name="2 Forma libre"/>
          <p:cNvSpPr>
            <a:spLocks/>
          </p:cNvSpPr>
          <p:nvPr/>
        </p:nvSpPr>
        <p:spPr bwMode="auto">
          <a:xfrm>
            <a:off x="4381500" y="-635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u="none">
              <a:latin typeface="+mn-lt"/>
            </a:endParaRPr>
          </a:p>
        </p:txBody>
      </p:sp>
      <p:grpSp>
        <p:nvGrpSpPr>
          <p:cNvPr id="4" name="1 Grupo"/>
          <p:cNvGrpSpPr>
            <a:grpSpLocks/>
          </p:cNvGrpSpPr>
          <p:nvPr/>
        </p:nvGrpSpPr>
        <p:grpSpPr bwMode="auto">
          <a:xfrm>
            <a:off x="-19050" y="203200"/>
            <a:ext cx="9180635" cy="647700"/>
            <a:chOff x="-19045" y="216550"/>
            <a:chExt cx="9180548" cy="649224"/>
          </a:xfrm>
        </p:grpSpPr>
        <p:sp>
          <p:nvSpPr>
            <p:cNvPr id="5" name="4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u="none">
                <a:latin typeface="+mn-lt"/>
              </a:endParaRPr>
            </a:p>
          </p:txBody>
        </p:sp>
        <p:sp>
          <p:nvSpPr>
            <p:cNvPr id="6" name="5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u="none">
                <a:latin typeface="+mn-lt"/>
              </a:endParaRPr>
            </a:p>
          </p:txBody>
        </p:sp>
      </p:grpSp>
      <p:pic>
        <p:nvPicPr>
          <p:cNvPr id="7" name="Picture 15" descr="logo_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308" y="6021388"/>
            <a:ext cx="929054" cy="646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6"/>
          <p:cNvSpPr>
            <a:spLocks noGrp="1" noChangeArrowheads="1"/>
          </p:cNvSpPr>
          <p:nvPr>
            <p:ph type="sldNum" sz="quarter" idx="10"/>
          </p:nvPr>
        </p:nvSpPr>
        <p:spPr>
          <a:xfrm>
            <a:off x="1" y="6237288"/>
            <a:ext cx="531935" cy="404812"/>
          </a:xfrm>
        </p:spPr>
        <p:txBody>
          <a:bodyPr/>
          <a:lstStyle>
            <a:lvl1pPr>
              <a:defRPr/>
            </a:lvl1pPr>
          </a:lstStyle>
          <a:p>
            <a:fld id="{EFF49271-15E4-4F2B-8C23-C1260BE1E1DD}" type="slidenum">
              <a:rPr lang="es-ES" altLang="es-ES"/>
              <a:pPr/>
              <a:t>‹Nº›</a:t>
            </a:fld>
            <a:endParaRPr lang="es-ES" altLang="es-ES"/>
          </a:p>
        </p:txBody>
      </p:sp>
    </p:spTree>
    <p:extLst>
      <p:ext uri="{BB962C8B-B14F-4D97-AF65-F5344CB8AC3E}">
        <p14:creationId xmlns:p14="http://schemas.microsoft.com/office/powerpoint/2010/main" val="369027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19AD4D3-F699-4BF5-8E7D-D2758DC34CAE}" type="datetime1">
              <a:rPr lang="es-ES" smtClean="0"/>
              <a:t>01/04/2016</a:t>
            </a:fld>
            <a:endParaRPr lang="es-ES"/>
          </a:p>
        </p:txBody>
      </p:sp>
      <p:sp>
        <p:nvSpPr>
          <p:cNvPr id="5" name="Footer Placeholder 4"/>
          <p:cNvSpPr>
            <a:spLocks noGrp="1"/>
          </p:cNvSpPr>
          <p:nvPr>
            <p:ph type="ftr" sz="quarter" idx="11"/>
          </p:nvPr>
        </p:nvSpPr>
        <p:spPr/>
        <p:txBody>
          <a:bodyPr/>
          <a:lstStyle/>
          <a:p>
            <a:r>
              <a:rPr lang="es-ES" smtClean="0"/>
              <a:t>Jesús Gatell Pàmies</a:t>
            </a:r>
            <a:endParaRPr lang="es-ES" dirty="0"/>
          </a:p>
        </p:txBody>
      </p:sp>
      <p:sp>
        <p:nvSpPr>
          <p:cNvPr id="6" name="Slide Number Placeholder 5"/>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9859EF1-B5E3-4ECA-99F3-14959F01E983}" type="datetime1">
              <a:rPr lang="es-ES" smtClean="0"/>
              <a:t>01/04/2016</a:t>
            </a:fld>
            <a:endParaRPr lang="es-ES"/>
          </a:p>
        </p:txBody>
      </p:sp>
      <p:sp>
        <p:nvSpPr>
          <p:cNvPr id="5" name="Footer Placeholder 4"/>
          <p:cNvSpPr>
            <a:spLocks noGrp="1"/>
          </p:cNvSpPr>
          <p:nvPr>
            <p:ph type="ftr" sz="quarter" idx="11"/>
          </p:nvPr>
        </p:nvSpPr>
        <p:spPr/>
        <p:txBody>
          <a:bodyPr/>
          <a:lstStyle/>
          <a:p>
            <a:r>
              <a:rPr lang="es-ES" smtClean="0"/>
              <a:t>Jesús Gatell Pàmies</a:t>
            </a:r>
            <a:endParaRPr lang="es-ES" dirty="0"/>
          </a:p>
        </p:txBody>
      </p:sp>
      <p:sp>
        <p:nvSpPr>
          <p:cNvPr id="6" name="Slide Number Placeholder 5"/>
          <p:cNvSpPr>
            <a:spLocks noGrp="1"/>
          </p:cNvSpPr>
          <p:nvPr>
            <p:ph type="sldNum" sz="quarter" idx="12"/>
          </p:nvPr>
        </p:nvSpPr>
        <p:spPr/>
        <p:txBody>
          <a:bodyPr/>
          <a:lstStyle/>
          <a:p>
            <a:fld id="{5F473924-A3EF-4236-A47B-B5A9519CD9C7}"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E0E6BD57-A6DC-41AD-A94A-9A6DD1CB23F6}" type="datetime1">
              <a:rPr lang="es-ES" smtClean="0"/>
              <a:t>01/04/2016</a:t>
            </a:fld>
            <a:endParaRPr lang="es-ES"/>
          </a:p>
        </p:txBody>
      </p:sp>
      <p:sp>
        <p:nvSpPr>
          <p:cNvPr id="6" name="Footer Placeholder 5"/>
          <p:cNvSpPr>
            <a:spLocks noGrp="1"/>
          </p:cNvSpPr>
          <p:nvPr>
            <p:ph type="ftr" sz="quarter" idx="11"/>
          </p:nvPr>
        </p:nvSpPr>
        <p:spPr/>
        <p:txBody>
          <a:bodyPr/>
          <a:lstStyle/>
          <a:p>
            <a:r>
              <a:rPr lang="es-ES" smtClean="0"/>
              <a:t>Jesús Gatell Pàmies</a:t>
            </a:r>
            <a:endParaRPr lang="es-ES" dirty="0"/>
          </a:p>
        </p:txBody>
      </p:sp>
      <p:sp>
        <p:nvSpPr>
          <p:cNvPr id="7" name="Slide Number Placeholder 6"/>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70E4B08-79BC-4740-B79D-6B5380EE209F}" type="datetime1">
              <a:rPr lang="es-ES" smtClean="0"/>
              <a:t>01/04/2016</a:t>
            </a:fld>
            <a:endParaRPr lang="es-ES"/>
          </a:p>
        </p:txBody>
      </p:sp>
      <p:sp>
        <p:nvSpPr>
          <p:cNvPr id="8" name="Footer Placeholder 7"/>
          <p:cNvSpPr>
            <a:spLocks noGrp="1"/>
          </p:cNvSpPr>
          <p:nvPr>
            <p:ph type="ftr" sz="quarter" idx="11"/>
          </p:nvPr>
        </p:nvSpPr>
        <p:spPr/>
        <p:txBody>
          <a:bodyPr/>
          <a:lstStyle/>
          <a:p>
            <a:r>
              <a:rPr lang="es-ES" smtClean="0"/>
              <a:t>Jesús Gatell Pàmies</a:t>
            </a:r>
            <a:endParaRPr lang="es-ES" dirty="0"/>
          </a:p>
        </p:txBody>
      </p:sp>
      <p:sp>
        <p:nvSpPr>
          <p:cNvPr id="9" name="Slide Number Placeholder 8"/>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2E183A56-C12F-4043-8AD0-EACB329D1176}" type="datetime1">
              <a:rPr lang="es-ES" smtClean="0"/>
              <a:t>01/04/2016</a:t>
            </a:fld>
            <a:endParaRPr lang="es-ES"/>
          </a:p>
        </p:txBody>
      </p:sp>
      <p:sp>
        <p:nvSpPr>
          <p:cNvPr id="4" name="Footer Placeholder 3"/>
          <p:cNvSpPr>
            <a:spLocks noGrp="1"/>
          </p:cNvSpPr>
          <p:nvPr>
            <p:ph type="ftr" sz="quarter" idx="11"/>
          </p:nvPr>
        </p:nvSpPr>
        <p:spPr/>
        <p:txBody>
          <a:bodyPr/>
          <a:lstStyle/>
          <a:p>
            <a:r>
              <a:rPr lang="es-ES" smtClean="0"/>
              <a:t>Jesús Gatell Pàmies</a:t>
            </a:r>
            <a:endParaRPr lang="es-ES" dirty="0"/>
          </a:p>
        </p:txBody>
      </p:sp>
      <p:sp>
        <p:nvSpPr>
          <p:cNvPr id="5" name="Slide Number Placeholder 4"/>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2DF8-091E-4FBC-8E41-64D49F410120}" type="datetime1">
              <a:rPr lang="es-ES" smtClean="0"/>
              <a:t>01/04/2016</a:t>
            </a:fld>
            <a:endParaRPr lang="es-ES"/>
          </a:p>
        </p:txBody>
      </p:sp>
      <p:sp>
        <p:nvSpPr>
          <p:cNvPr id="3" name="Footer Placeholder 2"/>
          <p:cNvSpPr>
            <a:spLocks noGrp="1"/>
          </p:cNvSpPr>
          <p:nvPr>
            <p:ph type="ftr" sz="quarter" idx="11"/>
          </p:nvPr>
        </p:nvSpPr>
        <p:spPr/>
        <p:txBody>
          <a:bodyPr/>
          <a:lstStyle/>
          <a:p>
            <a:r>
              <a:rPr lang="es-ES" smtClean="0"/>
              <a:t>Jesús Gatell Pàmies</a:t>
            </a:r>
            <a:endParaRPr lang="es-ES" dirty="0"/>
          </a:p>
        </p:txBody>
      </p:sp>
      <p:sp>
        <p:nvSpPr>
          <p:cNvPr id="4" name="Slide Number Placeholder 3"/>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5A91D4CE-F9A2-480F-BDF1-D249CB55D61E}" type="datetime1">
              <a:rPr lang="es-ES" smtClean="0"/>
              <a:t>01/04/2016</a:t>
            </a:fld>
            <a:endParaRPr lang="es-ES"/>
          </a:p>
        </p:txBody>
      </p:sp>
      <p:sp>
        <p:nvSpPr>
          <p:cNvPr id="6" name="Footer Placeholder 5"/>
          <p:cNvSpPr>
            <a:spLocks noGrp="1"/>
          </p:cNvSpPr>
          <p:nvPr>
            <p:ph type="ftr" sz="quarter" idx="11"/>
          </p:nvPr>
        </p:nvSpPr>
        <p:spPr/>
        <p:txBody>
          <a:bodyPr/>
          <a:lstStyle/>
          <a:p>
            <a:r>
              <a:rPr lang="es-ES" smtClean="0"/>
              <a:t>Jesús Gatell Pàmies</a:t>
            </a:r>
            <a:endParaRPr lang="es-ES" dirty="0"/>
          </a:p>
        </p:txBody>
      </p:sp>
      <p:sp>
        <p:nvSpPr>
          <p:cNvPr id="7" name="Slide Number Placeholder 6"/>
          <p:cNvSpPr>
            <a:spLocks noGrp="1"/>
          </p:cNvSpPr>
          <p:nvPr>
            <p:ph type="sldNum" sz="quarter" idx="12"/>
          </p:nvPr>
        </p:nvSpPr>
        <p:spPr/>
        <p:txBody>
          <a:bodyPr/>
          <a:lstStyle/>
          <a:p>
            <a:fld id="{5F473924-A3EF-4236-A47B-B5A9519CD9C7}"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F4018DF-BC62-4655-8600-EA8B4D1EEF76}" type="datetime1">
              <a:rPr lang="es-ES" smtClean="0"/>
              <a:t>01/04/2016</a:t>
            </a:fld>
            <a:endParaRPr lang="es-ES"/>
          </a:p>
        </p:txBody>
      </p:sp>
      <p:sp>
        <p:nvSpPr>
          <p:cNvPr id="6" name="Footer Placeholder 5"/>
          <p:cNvSpPr>
            <a:spLocks noGrp="1"/>
          </p:cNvSpPr>
          <p:nvPr>
            <p:ph type="ftr" sz="quarter" idx="11"/>
          </p:nvPr>
        </p:nvSpPr>
        <p:spPr/>
        <p:txBody>
          <a:bodyPr/>
          <a:lstStyle/>
          <a:p>
            <a:r>
              <a:rPr lang="es-ES" smtClean="0"/>
              <a:t>Jesús Gatell Pàmies</a:t>
            </a:r>
            <a:endParaRPr lang="es-ES" dirty="0"/>
          </a:p>
        </p:txBody>
      </p:sp>
      <p:sp>
        <p:nvSpPr>
          <p:cNvPr id="7" name="Slide Number Placeholder 6"/>
          <p:cNvSpPr>
            <a:spLocks noGrp="1"/>
          </p:cNvSpPr>
          <p:nvPr>
            <p:ph type="sldNum" sz="quarter" idx="12"/>
          </p:nvPr>
        </p:nvSpPr>
        <p:spPr>
          <a:xfrm>
            <a:off x="8077200" y="6356350"/>
            <a:ext cx="609600" cy="365125"/>
          </a:xfrm>
        </p:spPr>
        <p:txBody>
          <a:bodyPr/>
          <a:lstStyle/>
          <a:p>
            <a:fld id="{5F473924-A3EF-4236-A47B-B5A9519CD9C7}"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2D3E917-46CE-434F-9BA7-FC87B6516890}" type="datetime1">
              <a:rPr lang="es-ES" smtClean="0"/>
              <a:t>01/04/2016</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smtClean="0"/>
              <a:t>Jesús Gatell Pàmies</a:t>
            </a:r>
            <a:endParaRPr lang="es-E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F473924-A3EF-4236-A47B-B5A9519CD9C7}"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gi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864445" y="548680"/>
            <a:ext cx="7772400" cy="3972923"/>
          </a:xfrm>
        </p:spPr>
        <p:txBody>
          <a:bodyPr>
            <a:normAutofit fontScale="90000"/>
          </a:bodyPr>
          <a:lstStyle/>
          <a:p>
            <a:pPr algn="ctr"/>
            <a:r>
              <a:rPr lang="es-ES_tradnl" sz="5400" dirty="0" smtClean="0">
                <a:solidFill>
                  <a:schemeClr val="accent1">
                    <a:lumMod val="75000"/>
                  </a:schemeClr>
                </a:solidFill>
                <a:effectLst>
                  <a:outerShdw blurRad="38100" dist="38100" dir="2700000" algn="tl">
                    <a:srgbClr val="000000">
                      <a:alpha val="43137"/>
                    </a:srgbClr>
                  </a:outerShdw>
                </a:effectLst>
              </a:rPr>
              <a:t>ECONOMÍA</a:t>
            </a:r>
            <a:r>
              <a:rPr lang="es-ES_tradnl" dirty="0" smtClean="0">
                <a:solidFill>
                  <a:schemeClr val="accent1">
                    <a:lumMod val="75000"/>
                  </a:schemeClr>
                </a:solidFill>
                <a:effectLst>
                  <a:outerShdw blurRad="38100" dist="38100" dir="2700000" algn="tl">
                    <a:srgbClr val="000000">
                      <a:alpha val="43137"/>
                    </a:srgbClr>
                  </a:outerShdw>
                </a:effectLst>
              </a:rPr>
              <a:t/>
            </a:r>
            <a:br>
              <a:rPr lang="es-ES_tradnl" dirty="0" smtClean="0">
                <a:solidFill>
                  <a:schemeClr val="accent1">
                    <a:lumMod val="75000"/>
                  </a:schemeClr>
                </a:solidFill>
                <a:effectLst>
                  <a:outerShdw blurRad="38100" dist="38100" dir="2700000" algn="tl">
                    <a:srgbClr val="000000">
                      <a:alpha val="43137"/>
                    </a:srgbClr>
                  </a:outerShdw>
                </a:effectLst>
              </a:rPr>
            </a:br>
            <a:r>
              <a:rPr lang="es-ES_tradnl" sz="5400" dirty="0" smtClean="0">
                <a:solidFill>
                  <a:schemeClr val="accent1">
                    <a:lumMod val="75000"/>
                  </a:schemeClr>
                </a:solidFill>
                <a:effectLst>
                  <a:outerShdw blurRad="38100" dist="38100" dir="2700000" algn="tl">
                    <a:srgbClr val="000000">
                      <a:alpha val="43137"/>
                    </a:srgbClr>
                  </a:outerShdw>
                </a:effectLst>
              </a:rPr>
              <a:t>¿COLABORATIVA?</a:t>
            </a:r>
            <a:br>
              <a:rPr lang="es-ES_tradnl" sz="5400" dirty="0" smtClean="0">
                <a:solidFill>
                  <a:schemeClr val="accent1">
                    <a:lumMod val="75000"/>
                  </a:schemeClr>
                </a:solidFill>
                <a:effectLst>
                  <a:outerShdw blurRad="38100" dist="38100" dir="2700000" algn="tl">
                    <a:srgbClr val="000000">
                      <a:alpha val="43137"/>
                    </a:srgbClr>
                  </a:outerShdw>
                </a:effectLst>
              </a:rPr>
            </a:br>
            <a:r>
              <a:rPr lang="es-ES_tradnl" sz="5400" dirty="0" smtClean="0">
                <a:solidFill>
                  <a:schemeClr val="accent1">
                    <a:lumMod val="75000"/>
                  </a:schemeClr>
                </a:solidFill>
                <a:effectLst>
                  <a:outerShdw blurRad="38100" dist="38100" dir="2700000" algn="tl">
                    <a:srgbClr val="000000">
                      <a:alpha val="43137"/>
                    </a:srgbClr>
                  </a:outerShdw>
                </a:effectLst>
              </a:rPr>
              <a:t>O</a:t>
            </a:r>
            <a:br>
              <a:rPr lang="es-ES_tradnl" sz="5400" dirty="0" smtClean="0">
                <a:solidFill>
                  <a:schemeClr val="accent1">
                    <a:lumMod val="75000"/>
                  </a:schemeClr>
                </a:solidFill>
                <a:effectLst>
                  <a:outerShdw blurRad="38100" dist="38100" dir="2700000" algn="tl">
                    <a:srgbClr val="000000">
                      <a:alpha val="43137"/>
                    </a:srgbClr>
                  </a:outerShdw>
                </a:effectLst>
              </a:rPr>
            </a:br>
            <a:r>
              <a:rPr lang="es-ES_tradnl" sz="7200" dirty="0" smtClean="0">
                <a:solidFill>
                  <a:schemeClr val="tx1"/>
                </a:solidFill>
                <a:effectLst>
                  <a:outerShdw blurRad="38100" dist="38100" dir="2700000" algn="tl">
                    <a:srgbClr val="000000">
                      <a:alpha val="43137"/>
                    </a:srgbClr>
                  </a:outerShdw>
                </a:effectLst>
              </a:rPr>
              <a:t>¡SUMERGIDA!</a:t>
            </a:r>
            <a:r>
              <a:rPr lang="es-ES_tradnl" sz="7200" dirty="0" smtClean="0">
                <a:effectLst>
                  <a:outerShdw blurRad="38100" dist="38100" dir="2700000" algn="tl">
                    <a:srgbClr val="000000">
                      <a:alpha val="43137"/>
                    </a:srgbClr>
                  </a:outerShdw>
                </a:effectLst>
              </a:rPr>
              <a:t/>
            </a:r>
            <a:br>
              <a:rPr lang="es-ES_tradnl" sz="7200" dirty="0" smtClean="0">
                <a:effectLst>
                  <a:outerShdw blurRad="38100" dist="38100" dir="2700000" algn="tl">
                    <a:srgbClr val="000000">
                      <a:alpha val="43137"/>
                    </a:srgbClr>
                  </a:outerShdw>
                </a:effectLst>
              </a:rPr>
            </a:br>
            <a:endParaRPr lang="es-ES" sz="2400"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4294967295"/>
          </p:nvPr>
        </p:nvSpPr>
        <p:spPr>
          <a:xfrm>
            <a:off x="2915816" y="6320609"/>
            <a:ext cx="3352800" cy="365125"/>
          </a:xfrm>
        </p:spPr>
        <p:txBody>
          <a:bodyPr/>
          <a:lstStyle/>
          <a:p>
            <a:pPr algn="ctr"/>
            <a:r>
              <a:rPr lang="es-ES" dirty="0" smtClean="0"/>
              <a:t>Jesús Gatell Pàmies</a:t>
            </a:r>
            <a:endParaRPr lang="es-ES" dirty="0"/>
          </a:p>
        </p:txBody>
      </p:sp>
      <p:pic>
        <p:nvPicPr>
          <p:cNvPr id="2050"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6222546"/>
            <a:ext cx="1381512" cy="4132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thotelero.com/wp-content/uploads/2013/07/logo_I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6295265"/>
            <a:ext cx="648071" cy="4158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uario8\Desktop\uruguaynatur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106" y="4509121"/>
            <a:ext cx="2038214" cy="114649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275856" y="5848778"/>
            <a:ext cx="3312368" cy="338554"/>
          </a:xfrm>
          <a:prstGeom prst="rect">
            <a:avLst/>
          </a:prstGeom>
          <a:noFill/>
        </p:spPr>
        <p:txBody>
          <a:bodyPr wrap="square" rtlCol="0">
            <a:spAutoFit/>
          </a:bodyPr>
          <a:lstStyle/>
          <a:p>
            <a:r>
              <a:rPr lang="es-ES_tradnl" sz="1600" b="1" dirty="0">
                <a:solidFill>
                  <a:schemeClr val="accent1">
                    <a:lumMod val="75000"/>
                  </a:schemeClr>
                </a:solidFill>
                <a:latin typeface="+mj-lt"/>
              </a:rPr>
              <a:t>Montevideo, 4 de abril de 2016</a:t>
            </a:r>
            <a:endParaRPr lang="es-ES" sz="1600" b="1" dirty="0">
              <a:solidFill>
                <a:schemeClr val="accent1">
                  <a:lumMod val="75000"/>
                </a:schemeClr>
              </a:solidFill>
              <a:latin typeface="+mj-lt"/>
            </a:endParaRPr>
          </a:p>
        </p:txBody>
      </p:sp>
      <p:pic>
        <p:nvPicPr>
          <p:cNvPr id="4099" name="Picture 3" descr="C:\Users\usuario8\Desktop\FEHGRA-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043" y="4605561"/>
            <a:ext cx="1228789" cy="10500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uario8\Desktop\UNWTO-LOGO.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802165"/>
            <a:ext cx="1640181" cy="8838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uario8\Desktop\AHRU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0474" y="4605562"/>
            <a:ext cx="3399030" cy="115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55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8208" y="836712"/>
            <a:ext cx="8445624" cy="4525963"/>
          </a:xfrm>
        </p:spPr>
        <p:txBody>
          <a:bodyPr/>
          <a:lstStyle/>
          <a:p>
            <a:pPr marL="0" indent="0" algn="ctr">
              <a:lnSpc>
                <a:spcPct val="90000"/>
              </a:lnSpc>
              <a:buClr>
                <a:srgbClr val="7030A0"/>
              </a:buClr>
              <a:buNone/>
            </a:pPr>
            <a:r>
              <a:rPr lang="es-ES" altLang="es-ES" sz="2800" dirty="0">
                <a:solidFill>
                  <a:srgbClr val="0B5395"/>
                </a:solidFill>
                <a:latin typeface="Calibri" pitchFamily="34" charset="0"/>
              </a:rPr>
              <a:t>El </a:t>
            </a:r>
            <a:r>
              <a:rPr lang="es-ES" altLang="es-ES" sz="2800" b="1" dirty="0">
                <a:solidFill>
                  <a:srgbClr val="0B5395"/>
                </a:solidFill>
                <a:latin typeface="Calibri" pitchFamily="34" charset="0"/>
              </a:rPr>
              <a:t>PEZ GRANDE </a:t>
            </a:r>
            <a:r>
              <a:rPr lang="es-ES" altLang="es-ES" sz="2800" dirty="0">
                <a:solidFill>
                  <a:srgbClr val="0B5395"/>
                </a:solidFill>
                <a:latin typeface="Calibri" pitchFamily="34" charset="0"/>
              </a:rPr>
              <a:t>ya no siempre se come al </a:t>
            </a:r>
            <a:r>
              <a:rPr lang="es-ES" altLang="es-ES" sz="2800" b="1" dirty="0">
                <a:solidFill>
                  <a:srgbClr val="0B5395"/>
                </a:solidFill>
                <a:latin typeface="Calibri" pitchFamily="34" charset="0"/>
              </a:rPr>
              <a:t>PEZ PEQUEÑO</a:t>
            </a:r>
          </a:p>
          <a:p>
            <a:pPr marL="0" indent="0">
              <a:lnSpc>
                <a:spcPct val="90000"/>
              </a:lnSpc>
              <a:buClr>
                <a:srgbClr val="7030A0"/>
              </a:buClr>
              <a:buNone/>
            </a:pPr>
            <a:endParaRPr lang="es-ES" altLang="es-ES" sz="2800" dirty="0">
              <a:solidFill>
                <a:srgbClr val="0B5395"/>
              </a:solidFill>
              <a:latin typeface="Calibri" pitchFamily="34" charset="0"/>
            </a:endParaRPr>
          </a:p>
          <a:p>
            <a:pPr marL="0" indent="0" algn="ctr">
              <a:lnSpc>
                <a:spcPct val="90000"/>
              </a:lnSpc>
              <a:buClr>
                <a:srgbClr val="7030A0"/>
              </a:buClr>
              <a:buNone/>
            </a:pPr>
            <a:r>
              <a:rPr lang="es-ES" altLang="es-ES" sz="2800" dirty="0">
                <a:solidFill>
                  <a:srgbClr val="0B5395"/>
                </a:solidFill>
                <a:latin typeface="Calibri" pitchFamily="34" charset="0"/>
              </a:rPr>
              <a:t>Pero el </a:t>
            </a:r>
            <a:r>
              <a:rPr lang="es-ES" altLang="es-ES" sz="2800" b="1" dirty="0">
                <a:solidFill>
                  <a:srgbClr val="0B5395"/>
                </a:solidFill>
                <a:latin typeface="Calibri" pitchFamily="34" charset="0"/>
              </a:rPr>
              <a:t>PEZ RÁPIDO </a:t>
            </a:r>
            <a:r>
              <a:rPr lang="es-ES" altLang="es-ES" sz="2800" dirty="0">
                <a:solidFill>
                  <a:srgbClr val="0B5395"/>
                </a:solidFill>
                <a:latin typeface="Calibri" pitchFamily="34" charset="0"/>
              </a:rPr>
              <a:t>siempre gana al </a:t>
            </a:r>
            <a:r>
              <a:rPr lang="es-ES" altLang="es-ES" sz="2800" b="1" dirty="0">
                <a:solidFill>
                  <a:srgbClr val="0B5395"/>
                </a:solidFill>
                <a:latin typeface="Calibri" pitchFamily="34" charset="0"/>
              </a:rPr>
              <a:t>PEZ LENTO</a:t>
            </a:r>
          </a:p>
          <a:p>
            <a:pPr marL="0" indent="0">
              <a:buNone/>
            </a:pPr>
            <a:endParaRPr lang="es-ES" dirty="0"/>
          </a:p>
        </p:txBody>
      </p:sp>
      <p:sp>
        <p:nvSpPr>
          <p:cNvPr id="4" name="3 Marcador de pie de página"/>
          <p:cNvSpPr>
            <a:spLocks noGrp="1"/>
          </p:cNvSpPr>
          <p:nvPr>
            <p:ph type="ftr" sz="quarter" idx="11"/>
          </p:nvPr>
        </p:nvSpPr>
        <p:spPr>
          <a:xfrm>
            <a:off x="2843808" y="6345956"/>
            <a:ext cx="3352800" cy="365125"/>
          </a:xfrm>
        </p:spPr>
        <p:txBody>
          <a:bodyPr/>
          <a:lstStyle/>
          <a:p>
            <a:pPr algn="ctr"/>
            <a:r>
              <a:rPr lang="es-ES" dirty="0" smtClean="0"/>
              <a:t>Jesús Gatell Pàmies</a:t>
            </a:r>
            <a:endParaRPr lang="es-ES" dirty="0"/>
          </a:p>
        </p:txBody>
      </p:sp>
      <p:pic>
        <p:nvPicPr>
          <p:cNvPr id="6"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entretenimiento.starmedia.com/imagenes/2013/02/AP040805128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431" y="2564904"/>
            <a:ext cx="4774624"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41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707904" y="6330955"/>
            <a:ext cx="1512168" cy="365125"/>
          </a:xfrm>
        </p:spPr>
        <p:txBody>
          <a:bodyPr/>
          <a:lstStyle/>
          <a:p>
            <a:r>
              <a:rPr lang="es-ES" dirty="0" smtClean="0"/>
              <a:t>Jesús Gatell </a:t>
            </a:r>
            <a:r>
              <a:rPr lang="es-ES" dirty="0" err="1" smtClean="0"/>
              <a:t>Pàmies</a:t>
            </a:r>
            <a:endParaRPr lang="es-ES" dirty="0"/>
          </a:p>
        </p:txBody>
      </p:sp>
      <p:pic>
        <p:nvPicPr>
          <p:cNvPr id="6"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729376" y="5445224"/>
            <a:ext cx="4104456" cy="738664"/>
          </a:xfrm>
          <a:prstGeom prst="rect">
            <a:avLst/>
          </a:prstGeom>
          <a:noFill/>
        </p:spPr>
        <p:txBody>
          <a:bodyPr wrap="square" rtlCol="0">
            <a:spAutoFit/>
          </a:bodyPr>
          <a:lstStyle/>
          <a:p>
            <a:pPr algn="r"/>
            <a:r>
              <a:rPr lang="es-ES_tradnl" sz="1200" i="1" dirty="0" smtClean="0">
                <a:solidFill>
                  <a:schemeClr val="tx1">
                    <a:lumMod val="75000"/>
                    <a:lumOff val="25000"/>
                  </a:schemeClr>
                </a:solidFill>
              </a:rPr>
              <a:t>Fuente: Alojamiento </a:t>
            </a:r>
            <a:r>
              <a:rPr lang="es-ES_tradnl" sz="1200" i="1" dirty="0">
                <a:solidFill>
                  <a:schemeClr val="tx1">
                    <a:lumMod val="75000"/>
                    <a:lumOff val="25000"/>
                  </a:schemeClr>
                </a:solidFill>
              </a:rPr>
              <a:t>turístico en viviendas de alquiler: Impactos y retos asociados. </a:t>
            </a:r>
            <a:r>
              <a:rPr lang="es-ES_tradnl" sz="1200" i="1" dirty="0" smtClean="0">
                <a:solidFill>
                  <a:schemeClr val="tx1">
                    <a:lumMod val="75000"/>
                    <a:lumOff val="25000"/>
                  </a:schemeClr>
                </a:solidFill>
              </a:rPr>
              <a:t>Exceltur. 2015</a:t>
            </a:r>
            <a:endParaRPr lang="es-ES_tradnl" sz="1200" i="1" dirty="0">
              <a:solidFill>
                <a:schemeClr val="tx1">
                  <a:lumMod val="75000"/>
                  <a:lumOff val="25000"/>
                </a:schemeClr>
              </a:solidFill>
            </a:endParaRPr>
          </a:p>
          <a:p>
            <a:pPr algn="ctr"/>
            <a:endParaRPr lang="es-ES" dirty="0"/>
          </a:p>
        </p:txBody>
      </p:sp>
      <p:sp>
        <p:nvSpPr>
          <p:cNvPr id="3" name="2 CuadroTexto"/>
          <p:cNvSpPr txBox="1"/>
          <p:nvPr/>
        </p:nvSpPr>
        <p:spPr>
          <a:xfrm>
            <a:off x="190589" y="1124744"/>
            <a:ext cx="8784976" cy="3908762"/>
          </a:xfrm>
          <a:prstGeom prst="rect">
            <a:avLst/>
          </a:prstGeom>
          <a:noFill/>
        </p:spPr>
        <p:txBody>
          <a:bodyPr wrap="square" rtlCol="0">
            <a:spAutoFit/>
          </a:bodyPr>
          <a:lstStyle/>
          <a:p>
            <a:pPr algn="just"/>
            <a:r>
              <a:rPr lang="es-ES_tradnl" sz="2400" b="1" dirty="0" smtClean="0">
                <a:solidFill>
                  <a:schemeClr val="accent1">
                    <a:lumMod val="75000"/>
                  </a:schemeClr>
                </a:solidFill>
                <a:latin typeface="+mj-lt"/>
              </a:rPr>
              <a:t>Una oferta de 2,7 millones de camas que ya supera el número total de plazas regladas y casi duplica la capacidad de todas las hoteleras.</a:t>
            </a:r>
          </a:p>
          <a:p>
            <a:pPr algn="just"/>
            <a:endParaRPr lang="es-ES_tradnl" sz="2000" dirty="0" smtClean="0">
              <a:latin typeface="+mj-lt"/>
            </a:endParaRPr>
          </a:p>
          <a:p>
            <a:pPr algn="just"/>
            <a:r>
              <a:rPr lang="es-ES_tradnl" sz="2000" dirty="0" smtClean="0">
                <a:solidFill>
                  <a:schemeClr val="accent1">
                    <a:lumMod val="75000"/>
                  </a:schemeClr>
                </a:solidFill>
                <a:latin typeface="+mj-lt"/>
              </a:rPr>
              <a:t>La oferta de plazas en viviendas de alquiler turístico en España alcanza ya un nivel muy relevante, alcanzando los 2,7 millones al cierre de 2014. Se trata de un volumen de oferta que </a:t>
            </a:r>
            <a:r>
              <a:rPr lang="es-ES_tradnl" sz="2000" b="1" dirty="0" smtClean="0">
                <a:solidFill>
                  <a:schemeClr val="accent1">
                    <a:lumMod val="75000"/>
                  </a:schemeClr>
                </a:solidFill>
                <a:latin typeface="+mj-lt"/>
              </a:rPr>
              <a:t>supera con creces los 2,5 millones de plazas reguladas</a:t>
            </a:r>
            <a:r>
              <a:rPr lang="es-ES_tradnl" sz="2000" dirty="0" smtClean="0">
                <a:solidFill>
                  <a:schemeClr val="accent1">
                    <a:lumMod val="75000"/>
                  </a:schemeClr>
                </a:solidFill>
                <a:latin typeface="+mj-lt"/>
              </a:rPr>
              <a:t>, a pesar de la dificultad para su cuantificación exacta. </a:t>
            </a:r>
          </a:p>
          <a:p>
            <a:pPr algn="just"/>
            <a:endParaRPr lang="es-ES_tradnl" sz="2000" dirty="0">
              <a:solidFill>
                <a:schemeClr val="accent1">
                  <a:lumMod val="75000"/>
                </a:schemeClr>
              </a:solidFill>
              <a:latin typeface="+mj-lt"/>
            </a:endParaRPr>
          </a:p>
          <a:p>
            <a:pPr algn="just"/>
            <a:r>
              <a:rPr lang="es-ES_tradnl" sz="2000" dirty="0" smtClean="0">
                <a:solidFill>
                  <a:schemeClr val="accent1">
                    <a:lumMod val="75000"/>
                  </a:schemeClr>
                </a:solidFill>
                <a:latin typeface="+mj-lt"/>
              </a:rPr>
              <a:t>Ello es debido a la actual </a:t>
            </a:r>
            <a:r>
              <a:rPr lang="es-ES_tradnl" sz="2000" b="1" dirty="0" smtClean="0">
                <a:solidFill>
                  <a:schemeClr val="accent1">
                    <a:lumMod val="75000"/>
                  </a:schemeClr>
                </a:solidFill>
                <a:latin typeface="+mj-lt"/>
              </a:rPr>
              <a:t>opacidad informativa y fiscal </a:t>
            </a:r>
            <a:r>
              <a:rPr lang="es-ES_tradnl" sz="2000" dirty="0" smtClean="0">
                <a:solidFill>
                  <a:schemeClr val="accent1">
                    <a:lumMod val="75000"/>
                  </a:schemeClr>
                </a:solidFill>
                <a:latin typeface="+mj-lt"/>
              </a:rPr>
              <a:t>de los diversos actores que los gestionan e intermedian y la existencia de un registro que las recoja a nivel oficial, por la </a:t>
            </a:r>
            <a:r>
              <a:rPr lang="es-ES_tradnl" sz="2000" b="1" dirty="0" smtClean="0">
                <a:solidFill>
                  <a:schemeClr val="accent1">
                    <a:lumMod val="75000"/>
                  </a:schemeClr>
                </a:solidFill>
                <a:latin typeface="+mj-lt"/>
              </a:rPr>
              <a:t>falta de regulación </a:t>
            </a:r>
            <a:r>
              <a:rPr lang="es-ES_tradnl" sz="2000" dirty="0" smtClean="0">
                <a:solidFill>
                  <a:schemeClr val="accent1">
                    <a:lumMod val="75000"/>
                  </a:schemeClr>
                </a:solidFill>
                <a:latin typeface="+mj-lt"/>
              </a:rPr>
              <a:t>y/o de un riguroso cumplimiento y control de la misma, en las pocas comunidades autónomas que así lo exigen</a:t>
            </a:r>
            <a:r>
              <a:rPr lang="es-ES_tradnl" dirty="0" smtClean="0">
                <a:solidFill>
                  <a:schemeClr val="accent1">
                    <a:lumMod val="75000"/>
                  </a:schemeClr>
                </a:solidFill>
                <a:latin typeface="+mj-lt"/>
              </a:rPr>
              <a:t>.</a:t>
            </a:r>
            <a:endParaRPr lang="es-ES" dirty="0">
              <a:solidFill>
                <a:schemeClr val="accent1">
                  <a:lumMod val="75000"/>
                </a:schemeClr>
              </a:solidFill>
              <a:latin typeface="+mj-lt"/>
            </a:endParaRPr>
          </a:p>
        </p:txBody>
      </p:sp>
      <p:cxnSp>
        <p:nvCxnSpPr>
          <p:cNvPr id="10" name="9 Conector recto"/>
          <p:cNvCxnSpPr/>
          <p:nvPr/>
        </p:nvCxnSpPr>
        <p:spPr>
          <a:xfrm>
            <a:off x="251520" y="2060848"/>
            <a:ext cx="8582311"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91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7268"/>
          <a:stretch/>
        </p:blipFill>
        <p:spPr bwMode="auto">
          <a:xfrm>
            <a:off x="0" y="1412776"/>
            <a:ext cx="914400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a:xfrm>
            <a:off x="3779912" y="6364303"/>
            <a:ext cx="1400944" cy="365125"/>
          </a:xfrm>
        </p:spPr>
        <p:txBody>
          <a:bodyPr/>
          <a:lstStyle/>
          <a:p>
            <a:r>
              <a:rPr lang="es-ES" smtClean="0"/>
              <a:t>Jesús Gatell Pàmies</a:t>
            </a:r>
            <a:endParaRPr lang="es-ES" dirty="0"/>
          </a:p>
        </p:txBody>
      </p:sp>
      <p:pic>
        <p:nvPicPr>
          <p:cNvPr id="6"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860032" y="5671806"/>
            <a:ext cx="4104456" cy="692497"/>
          </a:xfrm>
          <a:prstGeom prst="rect">
            <a:avLst/>
          </a:prstGeom>
          <a:noFill/>
        </p:spPr>
        <p:txBody>
          <a:bodyPr wrap="square" rtlCol="0">
            <a:spAutoFit/>
          </a:bodyPr>
          <a:lstStyle/>
          <a:p>
            <a:pPr algn="r"/>
            <a:r>
              <a:rPr lang="es-ES_tradnl" sz="1050" i="1" dirty="0" smtClean="0">
                <a:solidFill>
                  <a:schemeClr val="tx1">
                    <a:lumMod val="75000"/>
                    <a:lumOff val="25000"/>
                  </a:schemeClr>
                </a:solidFill>
              </a:rPr>
              <a:t>Fuente: Alojamiento </a:t>
            </a:r>
            <a:r>
              <a:rPr lang="es-ES_tradnl" sz="1050" i="1" dirty="0">
                <a:solidFill>
                  <a:schemeClr val="tx1">
                    <a:lumMod val="75000"/>
                    <a:lumOff val="25000"/>
                  </a:schemeClr>
                </a:solidFill>
              </a:rPr>
              <a:t>turístico en viviendas de alquiler: Impactos y retos asociados. </a:t>
            </a:r>
            <a:r>
              <a:rPr lang="es-ES_tradnl" sz="1050" i="1" dirty="0" smtClean="0">
                <a:solidFill>
                  <a:schemeClr val="tx1">
                    <a:lumMod val="75000"/>
                    <a:lumOff val="25000"/>
                  </a:schemeClr>
                </a:solidFill>
              </a:rPr>
              <a:t>Exceltur. 2015</a:t>
            </a:r>
            <a:endParaRPr lang="es-ES_tradnl" sz="1050" i="1" dirty="0">
              <a:solidFill>
                <a:schemeClr val="tx1">
                  <a:lumMod val="75000"/>
                  <a:lumOff val="25000"/>
                </a:schemeClr>
              </a:solidFill>
            </a:endParaRPr>
          </a:p>
          <a:p>
            <a:pPr algn="ctr"/>
            <a:endParaRPr lang="es-ES" dirty="0"/>
          </a:p>
        </p:txBody>
      </p:sp>
    </p:spTree>
    <p:extLst>
      <p:ext uri="{BB962C8B-B14F-4D97-AF65-F5344CB8AC3E}">
        <p14:creationId xmlns:p14="http://schemas.microsoft.com/office/powerpoint/2010/main" val="501393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501" y="836712"/>
            <a:ext cx="8229600" cy="792088"/>
          </a:xfrm>
        </p:spPr>
        <p:txBody>
          <a:bodyPr>
            <a:normAutofit/>
          </a:bodyPr>
          <a:lstStyle/>
          <a:p>
            <a:pPr marL="0" indent="0">
              <a:buNone/>
            </a:pPr>
            <a:r>
              <a:rPr lang="es-ES_tradnl" sz="2800" b="1" dirty="0" smtClean="0">
                <a:solidFill>
                  <a:schemeClr val="accent1">
                    <a:lumMod val="75000"/>
                  </a:schemeClr>
                </a:solidFill>
                <a:latin typeface="+mj-lt"/>
              </a:rPr>
              <a:t>Ranking plataformas P2P 2015</a:t>
            </a:r>
            <a:endParaRPr lang="es-ES" sz="2800" b="1" dirty="0">
              <a:solidFill>
                <a:schemeClr val="accent1">
                  <a:lumMod val="75000"/>
                </a:schemeClr>
              </a:solidFill>
              <a:latin typeface="+mj-lt"/>
            </a:endParaRPr>
          </a:p>
        </p:txBody>
      </p:sp>
      <p:sp>
        <p:nvSpPr>
          <p:cNvPr id="4" name="3 Marcador de pie de página"/>
          <p:cNvSpPr>
            <a:spLocks noGrp="1"/>
          </p:cNvSpPr>
          <p:nvPr>
            <p:ph type="ftr" sz="quarter" idx="11"/>
          </p:nvPr>
        </p:nvSpPr>
        <p:spPr>
          <a:xfrm>
            <a:off x="3707904" y="6338603"/>
            <a:ext cx="1400944" cy="365125"/>
          </a:xfrm>
        </p:spPr>
        <p:txBody>
          <a:bodyPr/>
          <a:lstStyle/>
          <a:p>
            <a:r>
              <a:rPr lang="es-ES" dirty="0" smtClean="0"/>
              <a:t>Jesús Gatell Pàmies</a:t>
            </a:r>
            <a:endParaRPr lang="es-E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2756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879083" y="5442392"/>
            <a:ext cx="4104456" cy="692497"/>
          </a:xfrm>
          <a:prstGeom prst="rect">
            <a:avLst/>
          </a:prstGeom>
          <a:noFill/>
        </p:spPr>
        <p:txBody>
          <a:bodyPr wrap="square" rtlCol="0">
            <a:spAutoFit/>
          </a:bodyPr>
          <a:lstStyle/>
          <a:p>
            <a:pPr algn="r"/>
            <a:r>
              <a:rPr lang="es-ES_tradnl" sz="1050" i="1" dirty="0" smtClean="0">
                <a:solidFill>
                  <a:schemeClr val="tx1">
                    <a:lumMod val="75000"/>
                    <a:lumOff val="25000"/>
                  </a:schemeClr>
                </a:solidFill>
              </a:rPr>
              <a:t>Fuente: Alojamiento </a:t>
            </a:r>
            <a:r>
              <a:rPr lang="es-ES_tradnl" sz="1050" i="1" dirty="0">
                <a:solidFill>
                  <a:schemeClr val="tx1">
                    <a:lumMod val="75000"/>
                    <a:lumOff val="25000"/>
                  </a:schemeClr>
                </a:solidFill>
              </a:rPr>
              <a:t>turístico en viviendas de alquiler: Impactos y retos asociados. </a:t>
            </a:r>
            <a:r>
              <a:rPr lang="es-ES_tradnl" sz="1050" i="1" dirty="0" smtClean="0">
                <a:solidFill>
                  <a:schemeClr val="tx1">
                    <a:lumMod val="75000"/>
                    <a:lumOff val="25000"/>
                  </a:schemeClr>
                </a:solidFill>
              </a:rPr>
              <a:t>Exceltur. 2015</a:t>
            </a:r>
            <a:endParaRPr lang="es-ES_tradnl" sz="1050" i="1" dirty="0">
              <a:solidFill>
                <a:schemeClr val="tx1">
                  <a:lumMod val="75000"/>
                  <a:lumOff val="25000"/>
                </a:schemeClr>
              </a:solidFill>
            </a:endParaRPr>
          </a:p>
          <a:p>
            <a:pPr algn="ctr"/>
            <a:endParaRPr lang="es-ES" dirty="0"/>
          </a:p>
        </p:txBody>
      </p:sp>
    </p:spTree>
    <p:extLst>
      <p:ext uri="{BB962C8B-B14F-4D97-AF65-F5344CB8AC3E}">
        <p14:creationId xmlns:p14="http://schemas.microsoft.com/office/powerpoint/2010/main" val="875954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61347"/>
            <a:ext cx="7200800" cy="502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a:xfrm>
            <a:off x="2771800" y="6364568"/>
            <a:ext cx="3352800" cy="365125"/>
          </a:xfrm>
        </p:spPr>
        <p:txBody>
          <a:bodyPr/>
          <a:lstStyle/>
          <a:p>
            <a:pPr algn="ctr"/>
            <a:r>
              <a:rPr lang="es-ES" dirty="0" smtClean="0"/>
              <a:t>Jesús Gatell Pàmies</a:t>
            </a:r>
            <a:endParaRPr lang="es-ES" dirty="0"/>
          </a:p>
        </p:txBody>
      </p:sp>
      <p:sp>
        <p:nvSpPr>
          <p:cNvPr id="5" name="4 CuadroTexto"/>
          <p:cNvSpPr txBox="1"/>
          <p:nvPr/>
        </p:nvSpPr>
        <p:spPr>
          <a:xfrm>
            <a:off x="539552" y="836712"/>
            <a:ext cx="8208912" cy="523220"/>
          </a:xfrm>
          <a:prstGeom prst="rect">
            <a:avLst/>
          </a:prstGeom>
          <a:noFill/>
        </p:spPr>
        <p:txBody>
          <a:bodyPr wrap="square" rtlCol="0">
            <a:spAutoFit/>
          </a:bodyPr>
          <a:lstStyle/>
          <a:p>
            <a:r>
              <a:rPr lang="es-ES_tradnl" sz="2800" b="1" dirty="0" smtClean="0">
                <a:solidFill>
                  <a:schemeClr val="accent1">
                    <a:lumMod val="75000"/>
                  </a:schemeClr>
                </a:solidFill>
                <a:latin typeface="+mj-lt"/>
              </a:rPr>
              <a:t>Nacimiento y crecimiento de las plataformas</a:t>
            </a:r>
            <a:endParaRPr lang="es-ES" sz="2800" b="1" dirty="0">
              <a:solidFill>
                <a:schemeClr val="accent1">
                  <a:lumMod val="75000"/>
                </a:schemeClr>
              </a:solidFill>
              <a:latin typeface="+mj-lt"/>
            </a:endParaRPr>
          </a:p>
        </p:txBody>
      </p:sp>
      <p:pic>
        <p:nvPicPr>
          <p:cNvPr id="7"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076055" y="5632694"/>
            <a:ext cx="3811619" cy="707886"/>
          </a:xfrm>
          <a:prstGeom prst="rect">
            <a:avLst/>
          </a:prstGeom>
          <a:noFill/>
        </p:spPr>
        <p:txBody>
          <a:bodyPr wrap="square" rtlCol="0">
            <a:spAutoFit/>
          </a:bodyPr>
          <a:lstStyle/>
          <a:p>
            <a:pPr algn="r"/>
            <a:r>
              <a:rPr lang="es-ES_tradnl" sz="1100" i="1" dirty="0" smtClean="0">
                <a:solidFill>
                  <a:schemeClr val="tx1">
                    <a:lumMod val="75000"/>
                    <a:lumOff val="25000"/>
                  </a:schemeClr>
                </a:solidFill>
              </a:rPr>
              <a:t>Fuente: Alojamiento </a:t>
            </a:r>
            <a:r>
              <a:rPr lang="es-ES_tradnl" sz="1100" i="1" dirty="0">
                <a:solidFill>
                  <a:schemeClr val="tx1">
                    <a:lumMod val="75000"/>
                    <a:lumOff val="25000"/>
                  </a:schemeClr>
                </a:solidFill>
              </a:rPr>
              <a:t>turístico en viviendas de alquiler: Impactos y retos asociados. </a:t>
            </a:r>
            <a:r>
              <a:rPr lang="es-ES_tradnl" sz="1100" i="1" dirty="0" smtClean="0">
                <a:solidFill>
                  <a:schemeClr val="tx1">
                    <a:lumMod val="75000"/>
                    <a:lumOff val="25000"/>
                  </a:schemeClr>
                </a:solidFill>
              </a:rPr>
              <a:t>Exceltur. 2015</a:t>
            </a:r>
            <a:endParaRPr lang="es-ES_tradnl" sz="1100" i="1" dirty="0">
              <a:solidFill>
                <a:schemeClr val="tx1">
                  <a:lumMod val="75000"/>
                  <a:lumOff val="25000"/>
                </a:schemeClr>
              </a:solidFill>
            </a:endParaRPr>
          </a:p>
          <a:p>
            <a:pPr algn="ctr"/>
            <a:endParaRPr lang="es-ES" dirty="0"/>
          </a:p>
        </p:txBody>
      </p:sp>
    </p:spTree>
    <p:extLst>
      <p:ext uri="{BB962C8B-B14F-4D97-AF65-F5344CB8AC3E}">
        <p14:creationId xmlns:p14="http://schemas.microsoft.com/office/powerpoint/2010/main" val="1368157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227781"/>
            <a:ext cx="8784976" cy="5865515"/>
          </a:xfrm>
        </p:spPr>
        <p:txBody>
          <a:bodyPr>
            <a:normAutofit fontScale="92500" lnSpcReduction="20000"/>
          </a:bodyPr>
          <a:lstStyle/>
          <a:p>
            <a:pPr marL="0" indent="0" algn="ctr">
              <a:buNone/>
            </a:pPr>
            <a:endParaRPr lang="es-ES_tradnl" b="1" u="sng" dirty="0" smtClean="0">
              <a:solidFill>
                <a:schemeClr val="accent1">
                  <a:lumMod val="75000"/>
                </a:schemeClr>
              </a:solidFill>
              <a:latin typeface="+mj-lt"/>
            </a:endParaRPr>
          </a:p>
          <a:p>
            <a:pPr marL="0" indent="0" algn="ctr">
              <a:buNone/>
            </a:pPr>
            <a:r>
              <a:rPr lang="es-ES_tradnl" sz="3000" b="1" u="sng" dirty="0" smtClean="0">
                <a:solidFill>
                  <a:schemeClr val="accent1">
                    <a:lumMod val="75000"/>
                  </a:schemeClr>
                </a:solidFill>
                <a:latin typeface="+mj-lt"/>
              </a:rPr>
              <a:t>Economía colaborativa</a:t>
            </a:r>
          </a:p>
          <a:p>
            <a:pPr marL="0" indent="0" algn="ctr">
              <a:buNone/>
            </a:pPr>
            <a:endParaRPr lang="es-ES_tradnl" b="1" u="sng" dirty="0">
              <a:solidFill>
                <a:schemeClr val="accent1">
                  <a:lumMod val="75000"/>
                </a:schemeClr>
              </a:solidFill>
              <a:latin typeface="+mj-lt"/>
            </a:endParaRPr>
          </a:p>
          <a:p>
            <a:pPr marL="0" indent="0" algn="just">
              <a:buNone/>
            </a:pPr>
            <a:r>
              <a:rPr lang="es-ES_tradnl" sz="3000" dirty="0" smtClean="0">
                <a:solidFill>
                  <a:schemeClr val="accent1">
                    <a:lumMod val="75000"/>
                  </a:schemeClr>
                </a:solidFill>
                <a:latin typeface="+mj-lt"/>
              </a:rPr>
              <a:t>“Modelo de consumo basado en el intercambio entre particulares de bienes y servicios, que de otro modo estarían ociosos”</a:t>
            </a:r>
          </a:p>
          <a:p>
            <a:pPr marL="0" indent="0" algn="r">
              <a:buNone/>
            </a:pPr>
            <a:r>
              <a:rPr lang="es-ES_tradnl" sz="2000" b="1" i="1" dirty="0" smtClean="0">
                <a:solidFill>
                  <a:schemeClr val="accent1">
                    <a:lumMod val="75000"/>
                  </a:schemeClr>
                </a:solidFill>
                <a:latin typeface="+mj-lt"/>
              </a:rPr>
              <a:t>Comisión Europea</a:t>
            </a:r>
          </a:p>
          <a:p>
            <a:pPr marL="0" indent="0" algn="r">
              <a:buNone/>
            </a:pPr>
            <a:endParaRPr lang="es-ES_tradnl" sz="2000" i="1" dirty="0" smtClean="0">
              <a:solidFill>
                <a:schemeClr val="accent1">
                  <a:lumMod val="75000"/>
                </a:schemeClr>
              </a:solidFill>
              <a:latin typeface="+mj-lt"/>
            </a:endParaRPr>
          </a:p>
          <a:p>
            <a:pPr marL="0" indent="0" algn="just">
              <a:buNone/>
            </a:pPr>
            <a:r>
              <a:rPr lang="es-ES_tradnl" sz="3000" dirty="0" smtClean="0">
                <a:solidFill>
                  <a:schemeClr val="accent1">
                    <a:lumMod val="75000"/>
                  </a:schemeClr>
                </a:solidFill>
                <a:latin typeface="+mj-lt"/>
              </a:rPr>
              <a:t>“Que esta propuesta sea positiva o negativa para el Estado de bienestar depende de cómo el derecho sepa canalizar sus ventajas y minimizar sus inconvenientes”</a:t>
            </a:r>
          </a:p>
          <a:p>
            <a:pPr marL="0" indent="0" algn="just">
              <a:buNone/>
            </a:pPr>
            <a:r>
              <a:rPr lang="es-ES_tradnl" sz="3000" dirty="0" smtClean="0">
                <a:solidFill>
                  <a:schemeClr val="accent1">
                    <a:lumMod val="75000"/>
                  </a:schemeClr>
                </a:solidFill>
                <a:latin typeface="+mj-lt"/>
              </a:rPr>
              <a:t>“Aquí no funciona ni prohibir ni desregular y el legislador parece jugar a perseguir los cambios y llegar siempre tarde”</a:t>
            </a:r>
          </a:p>
          <a:p>
            <a:pPr marL="0" indent="0" algn="r">
              <a:buNone/>
            </a:pPr>
            <a:endParaRPr lang="es-ES_tradnl" sz="2000" i="1" dirty="0" smtClean="0">
              <a:solidFill>
                <a:schemeClr val="accent1">
                  <a:lumMod val="75000"/>
                </a:schemeClr>
              </a:solidFill>
              <a:latin typeface="+mj-lt"/>
            </a:endParaRPr>
          </a:p>
          <a:p>
            <a:pPr marL="0" indent="0" algn="r">
              <a:buNone/>
            </a:pPr>
            <a:r>
              <a:rPr lang="es-ES_tradnl" sz="2000" b="1" i="1" dirty="0" smtClean="0">
                <a:solidFill>
                  <a:schemeClr val="accent1">
                    <a:lumMod val="75000"/>
                  </a:schemeClr>
                </a:solidFill>
                <a:latin typeface="+mj-lt"/>
              </a:rPr>
              <a:t>Alfonso Lamadrid, abogado del bufete </a:t>
            </a:r>
            <a:r>
              <a:rPr lang="es-ES_tradnl" sz="2000" b="1" i="1" dirty="0" err="1" smtClean="0">
                <a:solidFill>
                  <a:schemeClr val="accent1">
                    <a:lumMod val="75000"/>
                  </a:schemeClr>
                </a:solidFill>
                <a:latin typeface="+mj-lt"/>
              </a:rPr>
              <a:t>Garrigues</a:t>
            </a:r>
            <a:r>
              <a:rPr lang="es-ES_tradnl" sz="2000" b="1" i="1" dirty="0" smtClean="0">
                <a:solidFill>
                  <a:schemeClr val="accent1">
                    <a:lumMod val="75000"/>
                  </a:schemeClr>
                </a:solidFill>
                <a:latin typeface="+mj-lt"/>
              </a:rPr>
              <a:t> en Bruselas</a:t>
            </a:r>
            <a:endParaRPr lang="es-ES" sz="2000" b="1" i="1" dirty="0">
              <a:solidFill>
                <a:schemeClr val="accent1">
                  <a:lumMod val="75000"/>
                </a:schemeClr>
              </a:solidFill>
              <a:latin typeface="+mj-lt"/>
            </a:endParaRPr>
          </a:p>
        </p:txBody>
      </p:sp>
      <p:sp>
        <p:nvSpPr>
          <p:cNvPr id="4" name="3 Marcador de pie de página"/>
          <p:cNvSpPr>
            <a:spLocks noGrp="1"/>
          </p:cNvSpPr>
          <p:nvPr>
            <p:ph type="ftr" sz="quarter" idx="11"/>
          </p:nvPr>
        </p:nvSpPr>
        <p:spPr>
          <a:xfrm>
            <a:off x="3851920" y="6376466"/>
            <a:ext cx="1544960" cy="365125"/>
          </a:xfrm>
        </p:spPr>
        <p:txBody>
          <a:bodyPr/>
          <a:lstStyle/>
          <a:p>
            <a:r>
              <a:rPr lang="es-ES" dirty="0" smtClean="0"/>
              <a:t>Jesús Gatell </a:t>
            </a:r>
            <a:r>
              <a:rPr lang="es-ES" dirty="0" err="1" smtClean="0"/>
              <a:t>Pàmies</a:t>
            </a:r>
            <a:endParaRPr lang="es-ES" dirty="0"/>
          </a:p>
        </p:txBody>
      </p:sp>
      <p:pic>
        <p:nvPicPr>
          <p:cNvPr id="5"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2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730"/>
          <a:stretch/>
        </p:blipFill>
        <p:spPr bwMode="auto">
          <a:xfrm>
            <a:off x="0" y="672880"/>
            <a:ext cx="9144000" cy="544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a:xfrm>
            <a:off x="3635896" y="6328978"/>
            <a:ext cx="1414304" cy="365125"/>
          </a:xfrm>
        </p:spPr>
        <p:txBody>
          <a:bodyPr/>
          <a:lstStyle/>
          <a:p>
            <a:pPr algn="ctr"/>
            <a:r>
              <a:rPr lang="es-ES" dirty="0" smtClean="0"/>
              <a:t>Jesús Gatell </a:t>
            </a:r>
            <a:r>
              <a:rPr lang="es-ES" dirty="0" err="1" smtClean="0"/>
              <a:t>Pàmies</a:t>
            </a:r>
            <a:endParaRPr lang="es-ES" dirty="0"/>
          </a:p>
        </p:txBody>
      </p:sp>
      <p:pic>
        <p:nvPicPr>
          <p:cNvPr id="6"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081304" y="5726857"/>
            <a:ext cx="4752528" cy="392415"/>
          </a:xfrm>
          <a:prstGeom prst="rect">
            <a:avLst/>
          </a:prstGeom>
          <a:noFill/>
        </p:spPr>
        <p:txBody>
          <a:bodyPr wrap="square" rtlCol="0">
            <a:spAutoFit/>
          </a:bodyPr>
          <a:lstStyle/>
          <a:p>
            <a:pPr algn="r"/>
            <a:r>
              <a:rPr lang="es-ES" sz="1050" b="1" i="1" dirty="0" smtClean="0">
                <a:solidFill>
                  <a:schemeClr val="tx1">
                    <a:lumMod val="75000"/>
                    <a:lumOff val="25000"/>
                  </a:schemeClr>
                </a:solidFill>
              </a:rPr>
              <a:t>Fuente: www.amirsthoughts.com</a:t>
            </a:r>
          </a:p>
          <a:p>
            <a:endParaRPr lang="es-ES" sz="900" i="1" dirty="0">
              <a:solidFill>
                <a:schemeClr val="tx1">
                  <a:lumMod val="75000"/>
                  <a:lumOff val="25000"/>
                </a:schemeClr>
              </a:solidFill>
            </a:endParaRPr>
          </a:p>
        </p:txBody>
      </p:sp>
      <p:sp>
        <p:nvSpPr>
          <p:cNvPr id="7" name="6 CuadroTexto"/>
          <p:cNvSpPr txBox="1"/>
          <p:nvPr/>
        </p:nvSpPr>
        <p:spPr>
          <a:xfrm>
            <a:off x="1610600" y="27165"/>
            <a:ext cx="6336703" cy="400110"/>
          </a:xfrm>
          <a:prstGeom prst="rect">
            <a:avLst/>
          </a:prstGeom>
          <a:noFill/>
        </p:spPr>
        <p:txBody>
          <a:bodyPr wrap="square" rtlCol="0">
            <a:spAutoFit/>
          </a:bodyPr>
          <a:lstStyle/>
          <a:p>
            <a:pPr algn="ctr"/>
            <a:r>
              <a:rPr lang="es-ES_tradnl" sz="2000" b="1" dirty="0" smtClean="0">
                <a:solidFill>
                  <a:schemeClr val="accent1">
                    <a:lumMod val="75000"/>
                  </a:schemeClr>
                </a:solidFill>
                <a:latin typeface="+mj-lt"/>
              </a:rPr>
              <a:t>AirBnB VS Compañías de alojamiento hotelero</a:t>
            </a:r>
            <a:endParaRPr lang="es-ES" sz="2000" b="1" dirty="0">
              <a:solidFill>
                <a:schemeClr val="accent1">
                  <a:lumMod val="75000"/>
                </a:schemeClr>
              </a:solidFill>
              <a:latin typeface="+mj-lt"/>
            </a:endParaRPr>
          </a:p>
        </p:txBody>
      </p:sp>
    </p:spTree>
    <p:extLst>
      <p:ext uri="{BB962C8B-B14F-4D97-AF65-F5344CB8AC3E}">
        <p14:creationId xmlns:p14="http://schemas.microsoft.com/office/powerpoint/2010/main" val="1578057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620"/>
          <a:stretch/>
        </p:blipFill>
        <p:spPr bwMode="auto">
          <a:xfrm>
            <a:off x="1115616" y="836712"/>
            <a:ext cx="7033375"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6"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665480" y="5345114"/>
            <a:ext cx="3168352" cy="946413"/>
          </a:xfrm>
          <a:prstGeom prst="rect">
            <a:avLst/>
          </a:prstGeom>
          <a:noFill/>
        </p:spPr>
        <p:txBody>
          <a:bodyPr wrap="square" rtlCol="0">
            <a:spAutoFit/>
          </a:bodyPr>
          <a:lstStyle/>
          <a:p>
            <a:pPr algn="r"/>
            <a:r>
              <a:rPr lang="es-ES_tradnl" sz="1050" i="1" dirty="0" smtClean="0">
                <a:solidFill>
                  <a:schemeClr val="tx1">
                    <a:lumMod val="75000"/>
                    <a:lumOff val="25000"/>
                  </a:schemeClr>
                </a:solidFill>
              </a:rPr>
              <a:t>Fuente: Estudio sobre los nuevos modelos de prestación de servicios y la economía colaborativa. CNMC. 2016</a:t>
            </a:r>
          </a:p>
          <a:p>
            <a:pPr algn="r"/>
            <a:endParaRPr lang="es-ES" sz="2400" dirty="0">
              <a:solidFill>
                <a:schemeClr val="tx1">
                  <a:lumMod val="75000"/>
                  <a:lumOff val="25000"/>
                </a:schemeClr>
              </a:solidFill>
            </a:endParaRPr>
          </a:p>
        </p:txBody>
      </p:sp>
    </p:spTree>
    <p:extLst>
      <p:ext uri="{BB962C8B-B14F-4D97-AF65-F5344CB8AC3E}">
        <p14:creationId xmlns:p14="http://schemas.microsoft.com/office/powerpoint/2010/main" val="2214421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324" y="692696"/>
            <a:ext cx="8291264" cy="1152128"/>
          </a:xfrm>
        </p:spPr>
        <p:txBody>
          <a:bodyPr/>
          <a:lstStyle/>
          <a:p>
            <a:pPr marL="0" indent="0" algn="ctr">
              <a:buNone/>
            </a:pPr>
            <a:r>
              <a:rPr lang="es-ES_tradnl" sz="2400" b="1" dirty="0" smtClean="0">
                <a:solidFill>
                  <a:schemeClr val="accent1">
                    <a:lumMod val="75000"/>
                  </a:schemeClr>
                </a:solidFill>
                <a:latin typeface="+mj-lt"/>
              </a:rPr>
              <a:t>Distribución alojamiento alegal</a:t>
            </a:r>
          </a:p>
          <a:p>
            <a:pPr marL="0" indent="0" algn="ctr">
              <a:buNone/>
            </a:pPr>
            <a:r>
              <a:rPr lang="es-ES_tradnl" sz="2400" dirty="0" smtClean="0">
                <a:solidFill>
                  <a:schemeClr val="accent1">
                    <a:lumMod val="75000"/>
                  </a:schemeClr>
                </a:solidFill>
                <a:latin typeface="+mj-lt"/>
              </a:rPr>
              <a:t> </a:t>
            </a:r>
            <a:r>
              <a:rPr lang="es-ES_tradnl" sz="2000" dirty="0" smtClean="0">
                <a:solidFill>
                  <a:schemeClr val="accent1">
                    <a:lumMod val="75000"/>
                  </a:schemeClr>
                </a:solidFill>
                <a:latin typeface="+mj-lt"/>
              </a:rPr>
              <a:t>2,7 millones de plazas en viviendas de alquiler turístico</a:t>
            </a:r>
            <a:endParaRPr lang="es-ES" sz="2400" dirty="0">
              <a:solidFill>
                <a:schemeClr val="accent1">
                  <a:lumMod val="75000"/>
                </a:schemeClr>
              </a:solidFill>
              <a:latin typeface="+mj-lt"/>
            </a:endParaRPr>
          </a:p>
        </p:txBody>
      </p:sp>
      <p:sp>
        <p:nvSpPr>
          <p:cNvPr id="4" name="3 Marcador de pie de página"/>
          <p:cNvSpPr>
            <a:spLocks noGrp="1"/>
          </p:cNvSpPr>
          <p:nvPr>
            <p:ph type="ftr" sz="quarter" idx="11"/>
          </p:nvPr>
        </p:nvSpPr>
        <p:spPr>
          <a:xfrm>
            <a:off x="3779912" y="6345956"/>
            <a:ext cx="1688976" cy="365125"/>
          </a:xfrm>
        </p:spPr>
        <p:txBody>
          <a:bodyPr/>
          <a:lstStyle/>
          <a:p>
            <a:r>
              <a:rPr lang="es-ES" dirty="0" smtClean="0"/>
              <a:t>Jesús Gatell </a:t>
            </a:r>
            <a:r>
              <a:rPr lang="es-ES" dirty="0" err="1" smtClean="0"/>
              <a:t>Pàmies</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4088165767"/>
              </p:ext>
            </p:extLst>
          </p:nvPr>
        </p:nvGraphicFramePr>
        <p:xfrm>
          <a:off x="251522" y="1628800"/>
          <a:ext cx="8582310" cy="4267200"/>
        </p:xfrm>
        <a:graphic>
          <a:graphicData uri="http://schemas.openxmlformats.org/drawingml/2006/table">
            <a:tbl>
              <a:tblPr firstRow="1" bandRow="1">
                <a:tableStyleId>{5C22544A-7EE6-4342-B048-85BDC9FD1C3A}</a:tableStyleId>
              </a:tblPr>
              <a:tblGrid>
                <a:gridCol w="2860770"/>
                <a:gridCol w="2860770"/>
                <a:gridCol w="2860770"/>
              </a:tblGrid>
              <a:tr h="570606">
                <a:tc>
                  <a:txBody>
                    <a:bodyPr/>
                    <a:lstStyle/>
                    <a:p>
                      <a:r>
                        <a:rPr lang="es-ES_tradnl" sz="1600" dirty="0" smtClean="0">
                          <a:latin typeface="+mj-lt"/>
                        </a:rPr>
                        <a:t>Ciudad</a:t>
                      </a:r>
                      <a:endParaRPr lang="es-ES" sz="1600" dirty="0">
                        <a:latin typeface="+mj-lt"/>
                      </a:endParaRPr>
                    </a:p>
                  </a:txBody>
                  <a:tcPr/>
                </a:tc>
                <a:tc>
                  <a:txBody>
                    <a:bodyPr/>
                    <a:lstStyle/>
                    <a:p>
                      <a:pPr algn="ctr"/>
                      <a:r>
                        <a:rPr lang="es-ES_tradnl" sz="1600" dirty="0" smtClean="0">
                          <a:latin typeface="+mj-lt"/>
                        </a:rPr>
                        <a:t>Plazas alojamiento reglado</a:t>
                      </a:r>
                      <a:endParaRPr lang="es-ES" sz="1600" dirty="0">
                        <a:latin typeface="+mj-lt"/>
                      </a:endParaRPr>
                    </a:p>
                  </a:txBody>
                  <a:tcPr/>
                </a:tc>
                <a:tc>
                  <a:txBody>
                    <a:bodyPr/>
                    <a:lstStyle/>
                    <a:p>
                      <a:pPr algn="ctr"/>
                      <a:r>
                        <a:rPr lang="es-ES_tradnl" sz="1600" dirty="0" smtClean="0">
                          <a:latin typeface="+mj-lt"/>
                        </a:rPr>
                        <a:t>Plazas viviendas de</a:t>
                      </a:r>
                      <a:r>
                        <a:rPr lang="es-ES_tradnl" sz="1600" baseline="0" dirty="0" smtClean="0">
                          <a:latin typeface="+mj-lt"/>
                        </a:rPr>
                        <a:t> uso turístico</a:t>
                      </a:r>
                      <a:endParaRPr lang="es-ES" sz="1600" dirty="0">
                        <a:latin typeface="+mj-lt"/>
                      </a:endParaRPr>
                    </a:p>
                  </a:txBody>
                  <a:tcPr/>
                </a:tc>
              </a:tr>
              <a:tr h="330351">
                <a:tc>
                  <a:txBody>
                    <a:bodyPr/>
                    <a:lstStyle/>
                    <a:p>
                      <a:r>
                        <a:rPr lang="es-ES_tradnl" sz="1600" dirty="0" smtClean="0">
                          <a:latin typeface="+mj-lt"/>
                        </a:rPr>
                        <a:t>Barcelona</a:t>
                      </a:r>
                      <a:endParaRPr lang="es-ES" sz="1600" dirty="0">
                        <a:latin typeface="+mj-lt"/>
                      </a:endParaRPr>
                    </a:p>
                  </a:txBody>
                  <a:tcPr/>
                </a:tc>
                <a:tc>
                  <a:txBody>
                    <a:bodyPr/>
                    <a:lstStyle/>
                    <a:p>
                      <a:pPr algn="ctr"/>
                      <a:r>
                        <a:rPr lang="es-ES_tradnl" sz="1600" dirty="0" smtClean="0">
                          <a:latin typeface="+mj-lt"/>
                        </a:rPr>
                        <a:t>78.402</a:t>
                      </a:r>
                      <a:endParaRPr lang="es-ES" sz="1600" dirty="0">
                        <a:latin typeface="+mj-lt"/>
                      </a:endParaRPr>
                    </a:p>
                  </a:txBody>
                  <a:tcPr/>
                </a:tc>
                <a:tc>
                  <a:txBody>
                    <a:bodyPr/>
                    <a:lstStyle/>
                    <a:p>
                      <a:pPr algn="ctr"/>
                      <a:r>
                        <a:rPr lang="es-ES_tradnl" sz="1600" dirty="0" smtClean="0">
                          <a:latin typeface="+mj-lt"/>
                        </a:rPr>
                        <a:t>137.196</a:t>
                      </a:r>
                      <a:endParaRPr lang="es-ES" sz="1600" dirty="0">
                        <a:latin typeface="+mj-lt"/>
                      </a:endParaRPr>
                    </a:p>
                  </a:txBody>
                  <a:tcPr/>
                </a:tc>
              </a:tr>
              <a:tr h="330351">
                <a:tc>
                  <a:txBody>
                    <a:bodyPr/>
                    <a:lstStyle/>
                    <a:p>
                      <a:r>
                        <a:rPr lang="es-ES_tradnl" sz="1600" dirty="0" smtClean="0">
                          <a:latin typeface="+mj-lt"/>
                        </a:rPr>
                        <a:t>Madrid</a:t>
                      </a:r>
                      <a:endParaRPr lang="es-ES" sz="1600" dirty="0">
                        <a:latin typeface="+mj-lt"/>
                      </a:endParaRPr>
                    </a:p>
                  </a:txBody>
                  <a:tcPr/>
                </a:tc>
                <a:tc>
                  <a:txBody>
                    <a:bodyPr/>
                    <a:lstStyle/>
                    <a:p>
                      <a:pPr algn="ctr"/>
                      <a:r>
                        <a:rPr lang="es-ES_tradnl" sz="1600" dirty="0" smtClean="0">
                          <a:latin typeface="+mj-lt"/>
                        </a:rPr>
                        <a:t>92.955</a:t>
                      </a:r>
                      <a:endParaRPr lang="es-ES" sz="1600" dirty="0">
                        <a:latin typeface="+mj-lt"/>
                      </a:endParaRPr>
                    </a:p>
                  </a:txBody>
                  <a:tcPr/>
                </a:tc>
                <a:tc>
                  <a:txBody>
                    <a:bodyPr/>
                    <a:lstStyle/>
                    <a:p>
                      <a:pPr algn="ctr"/>
                      <a:r>
                        <a:rPr lang="es-ES_tradnl" sz="1600" dirty="0" smtClean="0">
                          <a:latin typeface="+mj-lt"/>
                        </a:rPr>
                        <a:t>40.319</a:t>
                      </a:r>
                      <a:endParaRPr lang="es-ES" sz="1600" dirty="0">
                        <a:latin typeface="+mj-lt"/>
                      </a:endParaRPr>
                    </a:p>
                  </a:txBody>
                  <a:tcPr/>
                </a:tc>
              </a:tr>
              <a:tr h="330351">
                <a:tc>
                  <a:txBody>
                    <a:bodyPr/>
                    <a:lstStyle/>
                    <a:p>
                      <a:r>
                        <a:rPr lang="es-ES_tradnl" sz="1600" dirty="0" smtClean="0">
                          <a:latin typeface="+mj-lt"/>
                        </a:rPr>
                        <a:t>Sevilla</a:t>
                      </a:r>
                      <a:endParaRPr lang="es-ES" sz="1600" dirty="0">
                        <a:latin typeface="+mj-lt"/>
                      </a:endParaRPr>
                    </a:p>
                  </a:txBody>
                  <a:tcPr/>
                </a:tc>
                <a:tc>
                  <a:txBody>
                    <a:bodyPr/>
                    <a:lstStyle/>
                    <a:p>
                      <a:pPr algn="ctr"/>
                      <a:r>
                        <a:rPr lang="es-ES_tradnl" sz="1600" dirty="0" smtClean="0">
                          <a:latin typeface="+mj-lt"/>
                        </a:rPr>
                        <a:t>23.360</a:t>
                      </a:r>
                      <a:endParaRPr lang="es-ES" sz="1600" dirty="0">
                        <a:latin typeface="+mj-lt"/>
                      </a:endParaRPr>
                    </a:p>
                  </a:txBody>
                  <a:tcPr/>
                </a:tc>
                <a:tc>
                  <a:txBody>
                    <a:bodyPr/>
                    <a:lstStyle/>
                    <a:p>
                      <a:pPr algn="ctr"/>
                      <a:r>
                        <a:rPr lang="es-ES_tradnl" sz="1600" dirty="0" smtClean="0">
                          <a:latin typeface="+mj-lt"/>
                        </a:rPr>
                        <a:t>18.902</a:t>
                      </a:r>
                      <a:endParaRPr lang="es-ES" sz="1600" dirty="0">
                        <a:latin typeface="+mj-lt"/>
                      </a:endParaRPr>
                    </a:p>
                  </a:txBody>
                  <a:tcPr/>
                </a:tc>
              </a:tr>
              <a:tr h="330351">
                <a:tc>
                  <a:txBody>
                    <a:bodyPr/>
                    <a:lstStyle/>
                    <a:p>
                      <a:r>
                        <a:rPr lang="es-ES_tradnl" sz="1600" dirty="0" smtClean="0">
                          <a:latin typeface="+mj-lt"/>
                        </a:rPr>
                        <a:t>Málaga</a:t>
                      </a:r>
                      <a:endParaRPr lang="es-ES" sz="1600" dirty="0">
                        <a:latin typeface="+mj-lt"/>
                      </a:endParaRPr>
                    </a:p>
                  </a:txBody>
                  <a:tcPr/>
                </a:tc>
                <a:tc>
                  <a:txBody>
                    <a:bodyPr/>
                    <a:lstStyle/>
                    <a:p>
                      <a:pPr algn="ctr"/>
                      <a:r>
                        <a:rPr lang="es-ES_tradnl" sz="1600" dirty="0" smtClean="0">
                          <a:latin typeface="+mj-lt"/>
                        </a:rPr>
                        <a:t>10.608</a:t>
                      </a:r>
                      <a:endParaRPr lang="es-ES" sz="1600" dirty="0">
                        <a:latin typeface="+mj-lt"/>
                      </a:endParaRPr>
                    </a:p>
                  </a:txBody>
                  <a:tcPr/>
                </a:tc>
                <a:tc>
                  <a:txBody>
                    <a:bodyPr/>
                    <a:lstStyle/>
                    <a:p>
                      <a:pPr algn="ctr"/>
                      <a:r>
                        <a:rPr lang="es-ES_tradnl" sz="1600" dirty="0" smtClean="0">
                          <a:latin typeface="+mj-lt"/>
                        </a:rPr>
                        <a:t>28.763</a:t>
                      </a:r>
                      <a:endParaRPr lang="es-ES" sz="1600" dirty="0">
                        <a:latin typeface="+mj-lt"/>
                      </a:endParaRPr>
                    </a:p>
                  </a:txBody>
                  <a:tcPr/>
                </a:tc>
              </a:tr>
              <a:tr h="330351">
                <a:tc>
                  <a:txBody>
                    <a:bodyPr/>
                    <a:lstStyle/>
                    <a:p>
                      <a:r>
                        <a:rPr lang="es-ES_tradnl" sz="1600" dirty="0" smtClean="0">
                          <a:latin typeface="+mj-lt"/>
                        </a:rPr>
                        <a:t>Valencia</a:t>
                      </a:r>
                      <a:endParaRPr lang="es-ES" sz="1600" dirty="0">
                        <a:latin typeface="+mj-lt"/>
                      </a:endParaRPr>
                    </a:p>
                  </a:txBody>
                  <a:tcPr/>
                </a:tc>
                <a:tc>
                  <a:txBody>
                    <a:bodyPr/>
                    <a:lstStyle/>
                    <a:p>
                      <a:pPr algn="ctr"/>
                      <a:r>
                        <a:rPr lang="es-ES_tradnl" sz="1600" dirty="0" smtClean="0">
                          <a:latin typeface="+mj-lt"/>
                        </a:rPr>
                        <a:t>22.657</a:t>
                      </a:r>
                      <a:endParaRPr lang="es-ES" sz="1600" dirty="0">
                        <a:latin typeface="+mj-lt"/>
                      </a:endParaRPr>
                    </a:p>
                  </a:txBody>
                  <a:tcPr/>
                </a:tc>
                <a:tc>
                  <a:txBody>
                    <a:bodyPr/>
                    <a:lstStyle/>
                    <a:p>
                      <a:pPr algn="ctr"/>
                      <a:r>
                        <a:rPr lang="es-ES_tradnl" sz="1600" dirty="0" smtClean="0">
                          <a:latin typeface="+mj-lt"/>
                        </a:rPr>
                        <a:t>14.997</a:t>
                      </a:r>
                      <a:endParaRPr lang="es-ES" sz="1600" dirty="0">
                        <a:latin typeface="+mj-lt"/>
                      </a:endParaRPr>
                    </a:p>
                  </a:txBody>
                  <a:tcPr/>
                </a:tc>
              </a:tr>
              <a:tr h="330351">
                <a:tc>
                  <a:txBody>
                    <a:bodyPr/>
                    <a:lstStyle/>
                    <a:p>
                      <a:r>
                        <a:rPr lang="es-ES_tradnl" sz="1600" dirty="0" smtClean="0">
                          <a:latin typeface="+mj-lt"/>
                        </a:rPr>
                        <a:t>Palma de Mallorca</a:t>
                      </a:r>
                      <a:endParaRPr lang="es-ES" sz="1600" dirty="0">
                        <a:latin typeface="+mj-lt"/>
                      </a:endParaRPr>
                    </a:p>
                  </a:txBody>
                  <a:tcPr/>
                </a:tc>
                <a:tc>
                  <a:txBody>
                    <a:bodyPr/>
                    <a:lstStyle/>
                    <a:p>
                      <a:pPr algn="ctr"/>
                      <a:r>
                        <a:rPr lang="es-ES_tradnl" sz="1600" dirty="0" smtClean="0">
                          <a:latin typeface="+mj-lt"/>
                        </a:rPr>
                        <a:t>4.566</a:t>
                      </a:r>
                      <a:endParaRPr lang="es-ES" sz="1600" dirty="0">
                        <a:latin typeface="+mj-lt"/>
                      </a:endParaRPr>
                    </a:p>
                  </a:txBody>
                  <a:tcPr/>
                </a:tc>
                <a:tc>
                  <a:txBody>
                    <a:bodyPr/>
                    <a:lstStyle/>
                    <a:p>
                      <a:pPr algn="ctr"/>
                      <a:r>
                        <a:rPr lang="es-ES_tradnl" sz="1600" dirty="0" smtClean="0">
                          <a:latin typeface="+mj-lt"/>
                        </a:rPr>
                        <a:t>23.119</a:t>
                      </a:r>
                      <a:endParaRPr lang="es-ES" sz="1600" dirty="0">
                        <a:latin typeface="+mj-lt"/>
                      </a:endParaRPr>
                    </a:p>
                  </a:txBody>
                  <a:tcPr/>
                </a:tc>
              </a:tr>
              <a:tr h="330351">
                <a:tc>
                  <a:txBody>
                    <a:bodyPr/>
                    <a:lstStyle/>
                    <a:p>
                      <a:r>
                        <a:rPr lang="es-ES_tradnl" sz="1600" dirty="0" smtClean="0">
                          <a:latin typeface="+mj-lt"/>
                        </a:rPr>
                        <a:t>Granada</a:t>
                      </a:r>
                      <a:endParaRPr lang="es-ES" sz="1600" dirty="0">
                        <a:latin typeface="+mj-lt"/>
                      </a:endParaRPr>
                    </a:p>
                  </a:txBody>
                  <a:tcPr/>
                </a:tc>
                <a:tc>
                  <a:txBody>
                    <a:bodyPr/>
                    <a:lstStyle/>
                    <a:p>
                      <a:pPr algn="ctr"/>
                      <a:r>
                        <a:rPr lang="es-ES_tradnl" sz="1600" dirty="0" smtClean="0">
                          <a:latin typeface="+mj-lt"/>
                        </a:rPr>
                        <a:t>15.790</a:t>
                      </a:r>
                      <a:endParaRPr lang="es-ES" sz="1600" dirty="0">
                        <a:latin typeface="+mj-lt"/>
                      </a:endParaRPr>
                    </a:p>
                  </a:txBody>
                  <a:tcPr/>
                </a:tc>
                <a:tc>
                  <a:txBody>
                    <a:bodyPr/>
                    <a:lstStyle/>
                    <a:p>
                      <a:pPr algn="ctr"/>
                      <a:r>
                        <a:rPr lang="es-ES_tradnl" sz="1600" dirty="0" smtClean="0">
                          <a:latin typeface="+mj-lt"/>
                        </a:rPr>
                        <a:t>9.849</a:t>
                      </a:r>
                    </a:p>
                  </a:txBody>
                  <a:tcPr/>
                </a:tc>
              </a:tr>
              <a:tr h="330351">
                <a:tc>
                  <a:txBody>
                    <a:bodyPr/>
                    <a:lstStyle/>
                    <a:p>
                      <a:r>
                        <a:rPr lang="es-ES_tradnl" sz="1600" dirty="0" smtClean="0">
                          <a:latin typeface="+mj-lt"/>
                        </a:rPr>
                        <a:t>Alicante</a:t>
                      </a:r>
                      <a:endParaRPr lang="es-ES" sz="1600" dirty="0">
                        <a:latin typeface="+mj-lt"/>
                      </a:endParaRPr>
                    </a:p>
                  </a:txBody>
                  <a:tcPr/>
                </a:tc>
                <a:tc>
                  <a:txBody>
                    <a:bodyPr/>
                    <a:lstStyle/>
                    <a:p>
                      <a:pPr algn="ctr"/>
                      <a:r>
                        <a:rPr lang="es-ES_tradnl" sz="1600" dirty="0" smtClean="0">
                          <a:latin typeface="+mj-lt"/>
                        </a:rPr>
                        <a:t>10.980</a:t>
                      </a:r>
                      <a:endParaRPr lang="es-ES" sz="1600" dirty="0">
                        <a:latin typeface="+mj-lt"/>
                      </a:endParaRPr>
                    </a:p>
                  </a:txBody>
                  <a:tcPr/>
                </a:tc>
                <a:tc>
                  <a:txBody>
                    <a:bodyPr/>
                    <a:lstStyle/>
                    <a:p>
                      <a:pPr algn="ctr"/>
                      <a:r>
                        <a:rPr lang="es-ES_tradnl" sz="1600" dirty="0" smtClean="0">
                          <a:latin typeface="+mj-lt"/>
                        </a:rPr>
                        <a:t>11.853</a:t>
                      </a:r>
                    </a:p>
                  </a:txBody>
                  <a:tcPr/>
                </a:tc>
              </a:tr>
              <a:tr h="330351">
                <a:tc>
                  <a:txBody>
                    <a:bodyPr/>
                    <a:lstStyle/>
                    <a:p>
                      <a:r>
                        <a:rPr lang="es-ES_tradnl" sz="1600" dirty="0" smtClean="0">
                          <a:latin typeface="+mj-lt"/>
                        </a:rPr>
                        <a:t>San Sebastián</a:t>
                      </a:r>
                      <a:endParaRPr lang="es-ES" sz="1600" dirty="0">
                        <a:latin typeface="+mj-lt"/>
                      </a:endParaRPr>
                    </a:p>
                  </a:txBody>
                  <a:tcPr/>
                </a:tc>
                <a:tc>
                  <a:txBody>
                    <a:bodyPr/>
                    <a:lstStyle/>
                    <a:p>
                      <a:pPr algn="ctr"/>
                      <a:r>
                        <a:rPr lang="es-ES_tradnl" sz="1600" dirty="0" smtClean="0">
                          <a:latin typeface="+mj-lt"/>
                        </a:rPr>
                        <a:t>6.115</a:t>
                      </a:r>
                      <a:endParaRPr lang="es-ES" sz="1600" dirty="0">
                        <a:latin typeface="+mj-lt"/>
                      </a:endParaRPr>
                    </a:p>
                  </a:txBody>
                  <a:tcPr/>
                </a:tc>
                <a:tc>
                  <a:txBody>
                    <a:bodyPr/>
                    <a:lstStyle/>
                    <a:p>
                      <a:pPr algn="ctr"/>
                      <a:r>
                        <a:rPr lang="es-ES_tradnl" sz="1600" dirty="0" smtClean="0">
                          <a:latin typeface="+mj-lt"/>
                        </a:rPr>
                        <a:t>14.254</a:t>
                      </a:r>
                    </a:p>
                  </a:txBody>
                  <a:tcPr/>
                </a:tc>
              </a:tr>
              <a:tr h="330351">
                <a:tc>
                  <a:txBody>
                    <a:bodyPr/>
                    <a:lstStyle/>
                    <a:p>
                      <a:r>
                        <a:rPr lang="es-ES_tradnl" sz="1600" dirty="0" smtClean="0">
                          <a:latin typeface="+mj-lt"/>
                        </a:rPr>
                        <a:t>Bilbao</a:t>
                      </a:r>
                      <a:endParaRPr lang="es-ES" sz="1600" dirty="0">
                        <a:latin typeface="+mj-lt"/>
                      </a:endParaRPr>
                    </a:p>
                  </a:txBody>
                  <a:tcPr/>
                </a:tc>
                <a:tc>
                  <a:txBody>
                    <a:bodyPr/>
                    <a:lstStyle/>
                    <a:p>
                      <a:pPr algn="ctr"/>
                      <a:r>
                        <a:rPr lang="es-ES_tradnl" sz="1600" dirty="0" smtClean="0">
                          <a:latin typeface="+mj-lt"/>
                        </a:rPr>
                        <a:t>7.734</a:t>
                      </a:r>
                      <a:endParaRPr lang="es-ES" sz="1600" dirty="0">
                        <a:latin typeface="+mj-lt"/>
                      </a:endParaRPr>
                    </a:p>
                  </a:txBody>
                  <a:tcPr/>
                </a:tc>
                <a:tc>
                  <a:txBody>
                    <a:bodyPr/>
                    <a:lstStyle/>
                    <a:p>
                      <a:pPr algn="ctr"/>
                      <a:r>
                        <a:rPr lang="es-ES_tradnl" sz="1600" dirty="0" smtClean="0">
                          <a:latin typeface="+mj-lt"/>
                        </a:rPr>
                        <a:t>3.068</a:t>
                      </a:r>
                    </a:p>
                  </a:txBody>
                  <a:tcPr/>
                </a:tc>
              </a:tr>
              <a:tr h="330351">
                <a:tc>
                  <a:txBody>
                    <a:bodyPr/>
                    <a:lstStyle/>
                    <a:p>
                      <a:r>
                        <a:rPr lang="es-ES_tradnl" sz="1600" dirty="0" smtClean="0">
                          <a:latin typeface="+mj-lt"/>
                        </a:rPr>
                        <a:t>Santiago</a:t>
                      </a:r>
                      <a:r>
                        <a:rPr lang="es-ES_tradnl" sz="1600" baseline="0" dirty="0" smtClean="0">
                          <a:latin typeface="+mj-lt"/>
                        </a:rPr>
                        <a:t> de Compostela</a:t>
                      </a:r>
                      <a:endParaRPr lang="es-ES" sz="1600" dirty="0">
                        <a:latin typeface="+mj-lt"/>
                      </a:endParaRPr>
                    </a:p>
                  </a:txBody>
                  <a:tcPr/>
                </a:tc>
                <a:tc>
                  <a:txBody>
                    <a:bodyPr/>
                    <a:lstStyle/>
                    <a:p>
                      <a:pPr algn="ctr"/>
                      <a:r>
                        <a:rPr lang="es-ES_tradnl" sz="1600" dirty="0" smtClean="0">
                          <a:latin typeface="+mj-lt"/>
                        </a:rPr>
                        <a:t>8.365</a:t>
                      </a:r>
                      <a:endParaRPr lang="es-ES" sz="1600" dirty="0">
                        <a:latin typeface="+mj-lt"/>
                      </a:endParaRPr>
                    </a:p>
                  </a:txBody>
                  <a:tcPr/>
                </a:tc>
                <a:tc>
                  <a:txBody>
                    <a:bodyPr/>
                    <a:lstStyle/>
                    <a:p>
                      <a:pPr algn="ctr"/>
                      <a:r>
                        <a:rPr lang="es-ES_tradnl" sz="1600" dirty="0" smtClean="0">
                          <a:latin typeface="+mj-lt"/>
                        </a:rPr>
                        <a:t>1.831</a:t>
                      </a:r>
                    </a:p>
                  </a:txBody>
                  <a:tcPr/>
                </a:tc>
              </a:tr>
            </a:tbl>
          </a:graphicData>
        </a:graphic>
      </p:graphicFrame>
      <p:pic>
        <p:nvPicPr>
          <p:cNvPr id="9"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932040" y="5877272"/>
            <a:ext cx="3825548" cy="584775"/>
          </a:xfrm>
          <a:prstGeom prst="rect">
            <a:avLst/>
          </a:prstGeom>
          <a:noFill/>
        </p:spPr>
        <p:txBody>
          <a:bodyPr wrap="square" rtlCol="0">
            <a:spAutoFit/>
          </a:bodyPr>
          <a:lstStyle/>
          <a:p>
            <a:pPr algn="r"/>
            <a:r>
              <a:rPr lang="es-ES_tradnl" sz="800" i="1" dirty="0" smtClean="0">
                <a:solidFill>
                  <a:schemeClr val="tx1">
                    <a:lumMod val="75000"/>
                    <a:lumOff val="25000"/>
                  </a:schemeClr>
                </a:solidFill>
              </a:rPr>
              <a:t>Fuente: Alojamiento </a:t>
            </a:r>
            <a:r>
              <a:rPr lang="es-ES_tradnl" sz="800" i="1" dirty="0">
                <a:solidFill>
                  <a:schemeClr val="tx1">
                    <a:lumMod val="75000"/>
                    <a:lumOff val="25000"/>
                  </a:schemeClr>
                </a:solidFill>
              </a:rPr>
              <a:t>turístico en viviendas de alquiler: Impactos y retos asociados. </a:t>
            </a:r>
            <a:r>
              <a:rPr lang="es-ES_tradnl" sz="800" i="1" dirty="0" smtClean="0">
                <a:solidFill>
                  <a:schemeClr val="tx1">
                    <a:lumMod val="75000"/>
                    <a:lumOff val="25000"/>
                  </a:schemeClr>
                </a:solidFill>
              </a:rPr>
              <a:t>Exceltur. 2015</a:t>
            </a:r>
            <a:endParaRPr lang="es-ES_tradnl" sz="800" i="1" dirty="0">
              <a:solidFill>
                <a:schemeClr val="tx1">
                  <a:lumMod val="75000"/>
                  <a:lumOff val="25000"/>
                </a:schemeClr>
              </a:solidFill>
            </a:endParaRPr>
          </a:p>
          <a:p>
            <a:pPr algn="ctr"/>
            <a:endParaRPr lang="es-ES" sz="1600" dirty="0"/>
          </a:p>
        </p:txBody>
      </p:sp>
    </p:spTree>
    <p:extLst>
      <p:ext uri="{BB962C8B-B14F-4D97-AF65-F5344CB8AC3E}">
        <p14:creationId xmlns:p14="http://schemas.microsoft.com/office/powerpoint/2010/main" val="1895954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3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820435" y="5785519"/>
            <a:ext cx="4013397" cy="615553"/>
          </a:xfrm>
          <a:prstGeom prst="rect">
            <a:avLst/>
          </a:prstGeom>
          <a:noFill/>
        </p:spPr>
        <p:txBody>
          <a:bodyPr wrap="square" rtlCol="0">
            <a:spAutoFit/>
          </a:bodyPr>
          <a:lstStyle/>
          <a:p>
            <a:pPr algn="r"/>
            <a:r>
              <a:rPr lang="es-ES_tradnl" sz="900" i="1" dirty="0" smtClean="0">
                <a:solidFill>
                  <a:schemeClr val="tx1">
                    <a:lumMod val="75000"/>
                    <a:lumOff val="25000"/>
                  </a:schemeClr>
                </a:solidFill>
              </a:rPr>
              <a:t>Fuente: Alojamiento </a:t>
            </a:r>
            <a:r>
              <a:rPr lang="es-ES_tradnl" sz="900" i="1" dirty="0">
                <a:solidFill>
                  <a:schemeClr val="tx1">
                    <a:lumMod val="75000"/>
                    <a:lumOff val="25000"/>
                  </a:schemeClr>
                </a:solidFill>
              </a:rPr>
              <a:t>turístico en viviendas de alquiler: Impactos y retos asociados. </a:t>
            </a:r>
            <a:r>
              <a:rPr lang="es-ES_tradnl" sz="900" i="1" dirty="0" smtClean="0">
                <a:solidFill>
                  <a:schemeClr val="tx1">
                    <a:lumMod val="75000"/>
                    <a:lumOff val="25000"/>
                  </a:schemeClr>
                </a:solidFill>
              </a:rPr>
              <a:t>Exceltur. 2015</a:t>
            </a:r>
            <a:endParaRPr lang="es-ES_tradnl" sz="900" i="1" dirty="0">
              <a:solidFill>
                <a:schemeClr val="tx1">
                  <a:lumMod val="75000"/>
                  <a:lumOff val="25000"/>
                </a:schemeClr>
              </a:solidFill>
            </a:endParaRPr>
          </a:p>
          <a:p>
            <a:pPr algn="ctr"/>
            <a:endParaRPr lang="es-ES" sz="1600" dirty="0"/>
          </a:p>
        </p:txBody>
      </p:sp>
      <p:sp>
        <p:nvSpPr>
          <p:cNvPr id="5" name="4 Rectángulo"/>
          <p:cNvSpPr/>
          <p:nvPr/>
        </p:nvSpPr>
        <p:spPr>
          <a:xfrm>
            <a:off x="1112023" y="952937"/>
            <a:ext cx="7416824" cy="387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1398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title" idx="4294967295"/>
          </p:nvPr>
        </p:nvSpPr>
        <p:spPr>
          <a:xfrm>
            <a:off x="690364" y="3284984"/>
            <a:ext cx="8080375" cy="2514600"/>
          </a:xfrm>
        </p:spPr>
        <p:txBody>
          <a:bodyPr>
            <a:normAutofit fontScale="90000"/>
          </a:bodyPr>
          <a:lstStyle/>
          <a:p>
            <a:pPr algn="ctr" eaLnBrk="1" hangingPunct="1">
              <a:defRPr/>
            </a:pP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b="1" dirty="0" smtClean="0">
                <a:solidFill>
                  <a:schemeClr val="accent1">
                    <a:lumMod val="75000"/>
                  </a:schemeClr>
                </a:solidFill>
              </a:rPr>
              <a:t>Si usted no sabe a donde va cualquier calle le conduce allá</a:t>
            </a:r>
            <a:endParaRPr lang="es-ES" b="1" dirty="0" smtClean="0">
              <a:solidFill>
                <a:schemeClr val="accent1">
                  <a:lumMod val="75000"/>
                </a:schemeClr>
              </a:solidFill>
            </a:endParaRPr>
          </a:p>
        </p:txBody>
      </p:sp>
      <p:sp>
        <p:nvSpPr>
          <p:cNvPr id="5122" name="4 Marcador de pie de página"/>
          <p:cNvSpPr>
            <a:spLocks noGrp="1"/>
          </p:cNvSpPr>
          <p:nvPr>
            <p:ph type="ftr" sz="quarter" idx="4294967295"/>
          </p:nvPr>
        </p:nvSpPr>
        <p:spPr>
          <a:xfrm>
            <a:off x="2627784" y="6336770"/>
            <a:ext cx="3352800" cy="365125"/>
          </a:xfrm>
          <a:noFill/>
        </p:spPr>
        <p:txBody>
          <a:bodyPr/>
          <a:lstStyle/>
          <a:p>
            <a:pPr algn="ctr"/>
            <a:r>
              <a:rPr lang="es-ES" dirty="0"/>
              <a:t>Jesús </a:t>
            </a:r>
            <a:r>
              <a:rPr lang="es-ES" dirty="0" err="1"/>
              <a:t>Gatell</a:t>
            </a:r>
            <a:r>
              <a:rPr lang="es-ES" dirty="0"/>
              <a:t> </a:t>
            </a:r>
            <a:r>
              <a:rPr lang="es-ES" dirty="0" err="1"/>
              <a:t>Pàmies</a:t>
            </a:r>
            <a:endParaRPr lang="es-ES" dirty="0"/>
          </a:p>
        </p:txBody>
      </p:sp>
      <p:pic>
        <p:nvPicPr>
          <p:cNvPr id="9218" name="Picture 2" descr="C:\Archivos de programa\Archivos comunes\Microsoft Shared\Clipart\cagcat50\BD00028_.WMF"/>
          <p:cNvPicPr>
            <a:picLocks noChangeAspect="1" noChangeArrowheads="1"/>
          </p:cNvPicPr>
          <p:nvPr/>
        </p:nvPicPr>
        <p:blipFill>
          <a:blip r:embed="rId2" cstate="print"/>
          <a:srcRect/>
          <a:stretch>
            <a:fillRect/>
          </a:stretch>
        </p:blipFill>
        <p:spPr bwMode="auto">
          <a:xfrm>
            <a:off x="2878680" y="836712"/>
            <a:ext cx="3672408" cy="3281990"/>
          </a:xfrm>
          <a:prstGeom prst="rect">
            <a:avLst/>
          </a:prstGeom>
          <a:noFill/>
          <a:ln w="9525">
            <a:noFill/>
            <a:miter lim="800000"/>
            <a:headEnd/>
            <a:tailEnd/>
          </a:ln>
        </p:spPr>
      </p:pic>
      <p:sp>
        <p:nvSpPr>
          <p:cNvPr id="2" name="1 CuadroTexto"/>
          <p:cNvSpPr txBox="1"/>
          <p:nvPr/>
        </p:nvSpPr>
        <p:spPr>
          <a:xfrm>
            <a:off x="8740048" y="6394118"/>
            <a:ext cx="265876" cy="307777"/>
          </a:xfrm>
          <a:prstGeom prst="rect">
            <a:avLst/>
          </a:prstGeom>
          <a:noFill/>
        </p:spPr>
        <p:txBody>
          <a:bodyPr wrap="square" rtlCol="0">
            <a:spAutoFit/>
          </a:bodyPr>
          <a:lstStyle/>
          <a:p>
            <a:r>
              <a:rPr lang="es-ES" sz="1400" dirty="0" smtClean="0"/>
              <a:t>3</a:t>
            </a:r>
            <a:endParaRPr lang="es-ES" sz="1400" dirty="0"/>
          </a:p>
        </p:txBody>
      </p:sp>
      <p:pic>
        <p:nvPicPr>
          <p:cNvPr id="6"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539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5001" y="437800"/>
            <a:ext cx="8836152" cy="758952"/>
          </a:xfrm>
        </p:spPr>
        <p:txBody>
          <a:bodyPr>
            <a:noAutofit/>
          </a:bodyPr>
          <a:lstStyle/>
          <a:p>
            <a:pPr algn="ctr"/>
            <a:r>
              <a:rPr lang="es-ES" sz="2900" b="1" dirty="0" smtClean="0">
                <a:solidFill>
                  <a:schemeClr val="accent1">
                    <a:lumMod val="75000"/>
                  </a:schemeClr>
                </a:solidFill>
              </a:rPr>
              <a:t>¿QUÉ ESTÁ PASANDO EN NUESTROS BARRIOS?</a:t>
            </a:r>
            <a:endParaRPr lang="es-ES" sz="2900" b="1" dirty="0">
              <a:solidFill>
                <a:schemeClr val="accent1">
                  <a:lumMod val="75000"/>
                </a:schemeClr>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1" r="2903" b="5657"/>
          <a:stretch/>
        </p:blipFill>
        <p:spPr bwMode="auto">
          <a:xfrm>
            <a:off x="467545" y="1196752"/>
            <a:ext cx="8208912" cy="4680520"/>
          </a:xfrm>
          <a:prstGeom prst="rect">
            <a:avLst/>
          </a:prstGeom>
          <a:noFill/>
          <a:ln w="9525">
            <a:noFill/>
            <a:miter lim="800000"/>
            <a:headEnd/>
            <a:tailEnd/>
          </a:ln>
        </p:spPr>
      </p:pic>
      <p:pic>
        <p:nvPicPr>
          <p:cNvPr id="6"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pie de página"/>
          <p:cNvSpPr txBox="1">
            <a:spLocks/>
          </p:cNvSpPr>
          <p:nvPr/>
        </p:nvSpPr>
        <p:spPr>
          <a:xfrm>
            <a:off x="2987824" y="6395198"/>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spTree>
    <p:extLst>
      <p:ext uri="{BB962C8B-B14F-4D97-AF65-F5344CB8AC3E}">
        <p14:creationId xmlns:p14="http://schemas.microsoft.com/office/powerpoint/2010/main" val="359781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4667301" y="188640"/>
            <a:ext cx="4319972" cy="38011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pPr algn="ctr"/>
            <a:r>
              <a:rPr lang="es-ES" dirty="0" smtClean="0"/>
              <a:t>Jesús Gatell Pàmies</a:t>
            </a:r>
            <a:endParaRPr lang="es-ES" dirty="0"/>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311976"/>
            <a:ext cx="4461904" cy="39811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usuario8\Desktop\Logo_CEH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168537"/>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21" t="6390" r="13862" b="4337"/>
          <a:stretch/>
        </p:blipFill>
        <p:spPr bwMode="auto">
          <a:xfrm>
            <a:off x="4499991" y="1772816"/>
            <a:ext cx="4536505" cy="43204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ithotelero.com/wp-content/uploads/2013/07/logo_I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65" y="6093296"/>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0448" y="0"/>
            <a:ext cx="2952327" cy="369332"/>
          </a:xfrm>
          <a:prstGeom prst="rect">
            <a:avLst/>
          </a:prstGeom>
          <a:noFill/>
        </p:spPr>
        <p:txBody>
          <a:bodyPr wrap="square" rtlCol="0">
            <a:spAutoFit/>
          </a:bodyPr>
          <a:lstStyle/>
          <a:p>
            <a:r>
              <a:rPr lang="es-ES_tradnl" dirty="0" smtClean="0">
                <a:solidFill>
                  <a:schemeClr val="accent1">
                    <a:lumMod val="75000"/>
                  </a:schemeClr>
                </a:solidFill>
                <a:latin typeface="+mj-lt"/>
              </a:rPr>
              <a:t>HOSTELTUR</a:t>
            </a:r>
            <a:endParaRPr lang="es-ES" dirty="0">
              <a:solidFill>
                <a:schemeClr val="accent1">
                  <a:lumMod val="75000"/>
                </a:schemeClr>
              </a:solidFill>
              <a:latin typeface="+mj-lt"/>
            </a:endParaRPr>
          </a:p>
        </p:txBody>
      </p:sp>
      <p:sp>
        <p:nvSpPr>
          <p:cNvPr id="10" name="9 CuadroTexto"/>
          <p:cNvSpPr txBox="1"/>
          <p:nvPr/>
        </p:nvSpPr>
        <p:spPr>
          <a:xfrm>
            <a:off x="4716016" y="184665"/>
            <a:ext cx="1584176" cy="338554"/>
          </a:xfrm>
          <a:prstGeom prst="rect">
            <a:avLst/>
          </a:prstGeom>
          <a:solidFill>
            <a:schemeClr val="bg1"/>
          </a:solidFill>
        </p:spPr>
        <p:txBody>
          <a:bodyPr wrap="square" rtlCol="0">
            <a:spAutoFit/>
          </a:bodyPr>
          <a:lstStyle/>
          <a:p>
            <a:r>
              <a:rPr lang="es-ES_tradnl" sz="1600" dirty="0" smtClean="0">
                <a:solidFill>
                  <a:schemeClr val="accent1">
                    <a:lumMod val="75000"/>
                  </a:schemeClr>
                </a:solidFill>
                <a:latin typeface="+mj-lt"/>
              </a:rPr>
              <a:t>HOSTELTUR</a:t>
            </a:r>
            <a:endParaRPr lang="es-ES" sz="1600" dirty="0">
              <a:solidFill>
                <a:schemeClr val="accent1">
                  <a:lumMod val="75000"/>
                </a:schemeClr>
              </a:solidFill>
              <a:latin typeface="+mj-lt"/>
            </a:endParaRPr>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9535" t="16250" r="36801" b="5803"/>
          <a:stretch/>
        </p:blipFill>
        <p:spPr bwMode="auto">
          <a:xfrm>
            <a:off x="103760" y="1628800"/>
            <a:ext cx="4396232" cy="43892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75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5941"/>
          <a:stretch/>
        </p:blipFill>
        <p:spPr bwMode="auto">
          <a:xfrm>
            <a:off x="107504" y="269506"/>
            <a:ext cx="4392488" cy="426699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pPr algn="ctr"/>
            <a:r>
              <a:rPr lang="es-ES" dirty="0" smtClean="0"/>
              <a:t>Jesús Gatell Pàmies</a:t>
            </a:r>
            <a:endParaRPr lang="es-ES" dirty="0"/>
          </a:p>
        </p:txBody>
      </p:sp>
      <p:pic>
        <p:nvPicPr>
          <p:cNvPr id="112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0" y="0"/>
            <a:ext cx="4354759" cy="48965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usuario8\Desktop\Logo_CEH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548"/>
          <a:stretch/>
        </p:blipFill>
        <p:spPr bwMode="auto">
          <a:xfrm>
            <a:off x="107504" y="2276872"/>
            <a:ext cx="4608512" cy="38164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11960" y="3018522"/>
            <a:ext cx="4808943" cy="29546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www.ithotelero.com/wp-content/uploads/2013/07/logo_I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6096797"/>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18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57519"/>
          <a:stretch/>
        </p:blipFill>
        <p:spPr bwMode="auto">
          <a:xfrm>
            <a:off x="323528" y="404664"/>
            <a:ext cx="4851134" cy="14433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12757" y="692696"/>
            <a:ext cx="4492055" cy="28244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273"/>
          <a:stretch/>
        </p:blipFill>
        <p:spPr bwMode="auto">
          <a:xfrm>
            <a:off x="334135" y="2284123"/>
            <a:ext cx="4259133" cy="926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178710" y="2184934"/>
            <a:ext cx="4822459" cy="419639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uario8\Desktop\Logo_CEHA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9336" y="611005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hotelero.com/wp-content/uploads/2013/07/logo_I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6096797"/>
            <a:ext cx="1080120" cy="6930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9814" t="19036" r="20739" b="51393"/>
          <a:stretch/>
        </p:blipFill>
        <p:spPr bwMode="auto">
          <a:xfrm>
            <a:off x="293288" y="3210261"/>
            <a:ext cx="4134696" cy="28803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343861" y="44624"/>
            <a:ext cx="2952327" cy="369332"/>
          </a:xfrm>
          <a:prstGeom prst="rect">
            <a:avLst/>
          </a:prstGeom>
          <a:noFill/>
        </p:spPr>
        <p:txBody>
          <a:bodyPr wrap="square" rtlCol="0">
            <a:spAutoFit/>
          </a:bodyPr>
          <a:lstStyle/>
          <a:p>
            <a:r>
              <a:rPr lang="es-ES_tradnl" dirty="0" smtClean="0">
                <a:solidFill>
                  <a:schemeClr val="accent1">
                    <a:lumMod val="75000"/>
                  </a:schemeClr>
                </a:solidFill>
                <a:latin typeface="+mj-lt"/>
              </a:rPr>
              <a:t>HOSTELTUR</a:t>
            </a:r>
            <a:endParaRPr lang="es-ES" dirty="0">
              <a:solidFill>
                <a:schemeClr val="accent1">
                  <a:lumMod val="75000"/>
                </a:schemeClr>
              </a:solidFill>
              <a:latin typeface="+mj-lt"/>
            </a:endParaRPr>
          </a:p>
        </p:txBody>
      </p:sp>
      <p:sp>
        <p:nvSpPr>
          <p:cNvPr id="11" name="10 CuadroTexto"/>
          <p:cNvSpPr txBox="1"/>
          <p:nvPr/>
        </p:nvSpPr>
        <p:spPr>
          <a:xfrm>
            <a:off x="4489515" y="340575"/>
            <a:ext cx="1666662" cy="369332"/>
          </a:xfrm>
          <a:prstGeom prst="rect">
            <a:avLst/>
          </a:prstGeom>
          <a:solidFill>
            <a:schemeClr val="bg1"/>
          </a:solidFill>
        </p:spPr>
        <p:txBody>
          <a:bodyPr wrap="square" rtlCol="0">
            <a:spAutoFit/>
          </a:bodyPr>
          <a:lstStyle/>
          <a:p>
            <a:r>
              <a:rPr lang="es-ES_tradnl" dirty="0" smtClean="0">
                <a:solidFill>
                  <a:schemeClr val="accent1">
                    <a:lumMod val="75000"/>
                  </a:schemeClr>
                </a:solidFill>
                <a:latin typeface="+mj-lt"/>
              </a:rPr>
              <a:t>HOSTELTUR</a:t>
            </a:r>
            <a:endParaRPr lang="es-ES" dirty="0">
              <a:solidFill>
                <a:schemeClr val="accent1">
                  <a:lumMod val="75000"/>
                </a:schemeClr>
              </a:solidFill>
              <a:latin typeface="+mj-lt"/>
            </a:endParaRPr>
          </a:p>
        </p:txBody>
      </p:sp>
      <p:sp>
        <p:nvSpPr>
          <p:cNvPr id="12" name="11 CuadroTexto"/>
          <p:cNvSpPr txBox="1"/>
          <p:nvPr/>
        </p:nvSpPr>
        <p:spPr>
          <a:xfrm>
            <a:off x="297368" y="1920266"/>
            <a:ext cx="2952327" cy="369332"/>
          </a:xfrm>
          <a:prstGeom prst="rect">
            <a:avLst/>
          </a:prstGeom>
          <a:noFill/>
        </p:spPr>
        <p:txBody>
          <a:bodyPr wrap="square" rtlCol="0">
            <a:spAutoFit/>
          </a:bodyPr>
          <a:lstStyle/>
          <a:p>
            <a:r>
              <a:rPr lang="es-ES_tradnl" dirty="0" smtClean="0">
                <a:solidFill>
                  <a:schemeClr val="accent1">
                    <a:lumMod val="75000"/>
                  </a:schemeClr>
                </a:solidFill>
                <a:latin typeface="+mj-lt"/>
              </a:rPr>
              <a:t>HOSTELTUR</a:t>
            </a:r>
            <a:endParaRPr lang="es-ES" dirty="0">
              <a:solidFill>
                <a:schemeClr val="accent1">
                  <a:lumMod val="75000"/>
                </a:schemeClr>
              </a:solidFill>
              <a:latin typeface="+mj-lt"/>
            </a:endParaRPr>
          </a:p>
        </p:txBody>
      </p:sp>
    </p:spTree>
    <p:extLst>
      <p:ext uri="{BB962C8B-B14F-4D97-AF65-F5344CB8AC3E}">
        <p14:creationId xmlns:p14="http://schemas.microsoft.com/office/powerpoint/2010/main" val="4040548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764704"/>
            <a:ext cx="8582312" cy="5544616"/>
          </a:xfrm>
        </p:spPr>
        <p:txBody>
          <a:bodyPr>
            <a:normAutofit/>
          </a:bodyPr>
          <a:lstStyle/>
          <a:p>
            <a:pPr marL="0" lvl="0" indent="0" algn="just">
              <a:buNone/>
            </a:pPr>
            <a:r>
              <a:rPr lang="es-ES" sz="2000" dirty="0" smtClean="0">
                <a:solidFill>
                  <a:schemeClr val="accent1">
                    <a:lumMod val="75000"/>
                  </a:schemeClr>
                </a:solidFill>
                <a:latin typeface="+mj-lt"/>
              </a:rPr>
              <a:t>Este fenómeno de </a:t>
            </a:r>
            <a:r>
              <a:rPr lang="es-ES" sz="2000" b="1" dirty="0" smtClean="0">
                <a:solidFill>
                  <a:schemeClr val="accent1">
                    <a:lumMod val="75000"/>
                  </a:schemeClr>
                </a:solidFill>
                <a:latin typeface="+mj-lt"/>
              </a:rPr>
              <a:t>alquiler de viviendas turísticas </a:t>
            </a:r>
            <a:r>
              <a:rPr lang="es-ES" sz="2000" dirty="0" smtClean="0">
                <a:solidFill>
                  <a:schemeClr val="accent1">
                    <a:lumMod val="75000"/>
                  </a:schemeClr>
                </a:solidFill>
                <a:latin typeface="+mj-lt"/>
              </a:rPr>
              <a:t>supone una clara y generalizada </a:t>
            </a:r>
            <a:r>
              <a:rPr lang="es-ES" sz="2000" b="1" dirty="0" smtClean="0">
                <a:solidFill>
                  <a:schemeClr val="accent1">
                    <a:lumMod val="75000"/>
                  </a:schemeClr>
                </a:solidFill>
                <a:latin typeface="+mj-lt"/>
              </a:rPr>
              <a:t>actividad de carácter lucrativo </a:t>
            </a:r>
            <a:r>
              <a:rPr lang="es-ES" sz="2000" dirty="0" smtClean="0">
                <a:solidFill>
                  <a:schemeClr val="accent1">
                    <a:lumMod val="75000"/>
                  </a:schemeClr>
                </a:solidFill>
                <a:latin typeface="+mj-lt"/>
              </a:rPr>
              <a:t>que dista mucho de la esencia de los principios de la </a:t>
            </a:r>
            <a:r>
              <a:rPr lang="es-ES" sz="2000" b="1" dirty="0" smtClean="0">
                <a:solidFill>
                  <a:schemeClr val="accent1">
                    <a:lumMod val="75000"/>
                  </a:schemeClr>
                </a:solidFill>
                <a:latin typeface="+mj-lt"/>
              </a:rPr>
              <a:t>economía colaborativa sin contraprestación</a:t>
            </a:r>
            <a:r>
              <a:rPr lang="es-ES" sz="2000" dirty="0" smtClean="0">
                <a:solidFill>
                  <a:schemeClr val="accent1">
                    <a:lumMod val="75000"/>
                  </a:schemeClr>
                </a:solidFill>
                <a:latin typeface="+mj-lt"/>
              </a:rPr>
              <a:t>, en la que algunos actores se pretenden asociar o enmarcar:</a:t>
            </a:r>
          </a:p>
          <a:p>
            <a:pPr marL="0" indent="0">
              <a:buNone/>
            </a:pPr>
            <a:r>
              <a:rPr lang="es-ES" sz="1800" b="1" dirty="0">
                <a:latin typeface="+mj-lt"/>
              </a:rPr>
              <a:t> </a:t>
            </a:r>
            <a:endParaRPr lang="es-ES" sz="1800" dirty="0">
              <a:latin typeface="+mj-lt"/>
            </a:endParaRPr>
          </a:p>
          <a:p>
            <a:pPr algn="just">
              <a:buClr>
                <a:schemeClr val="accent1">
                  <a:lumMod val="75000"/>
                </a:schemeClr>
              </a:buClr>
            </a:pPr>
            <a:r>
              <a:rPr lang="es-ES" sz="2000" b="1" dirty="0" smtClean="0">
                <a:solidFill>
                  <a:schemeClr val="accent1">
                    <a:lumMod val="75000"/>
                  </a:schemeClr>
                </a:solidFill>
                <a:latin typeface="+mj-lt"/>
              </a:rPr>
              <a:t>El </a:t>
            </a:r>
            <a:r>
              <a:rPr lang="es-ES" sz="2000" b="1" dirty="0">
                <a:solidFill>
                  <a:schemeClr val="accent1">
                    <a:lumMod val="75000"/>
                  </a:schemeClr>
                </a:solidFill>
                <a:latin typeface="+mj-lt"/>
              </a:rPr>
              <a:t>93% de las propiedades </a:t>
            </a:r>
            <a:r>
              <a:rPr lang="es-ES" sz="2000" dirty="0" smtClean="0">
                <a:solidFill>
                  <a:schemeClr val="accent1">
                    <a:lumMod val="75000"/>
                  </a:schemeClr>
                </a:solidFill>
                <a:latin typeface="+mj-lt"/>
              </a:rPr>
              <a:t>(278.769) de </a:t>
            </a:r>
            <a:r>
              <a:rPr lang="es-ES" sz="2000" dirty="0">
                <a:solidFill>
                  <a:schemeClr val="accent1">
                    <a:lumMod val="75000"/>
                  </a:schemeClr>
                </a:solidFill>
                <a:latin typeface="+mj-lt"/>
              </a:rPr>
              <a:t>alojamiento turístico residencial intermediado por plataformas P2P lo hacían en diciembre de 2014 a cambio de una contrapartida económica en términos de mercado. </a:t>
            </a:r>
            <a:endParaRPr lang="es-ES" sz="2000" dirty="0" smtClean="0">
              <a:solidFill>
                <a:schemeClr val="accent1">
                  <a:lumMod val="75000"/>
                </a:schemeClr>
              </a:solidFill>
              <a:latin typeface="+mj-lt"/>
            </a:endParaRPr>
          </a:p>
          <a:p>
            <a:pPr marL="514350" indent="-514350" algn="just">
              <a:buClr>
                <a:schemeClr val="accent1">
                  <a:lumMod val="75000"/>
                </a:schemeClr>
              </a:buClr>
              <a:buFont typeface="+mj-lt"/>
              <a:buAutoNum type="arabicPeriod"/>
            </a:pPr>
            <a:endParaRPr lang="es-ES" sz="1800" dirty="0" smtClean="0">
              <a:solidFill>
                <a:schemeClr val="accent1">
                  <a:lumMod val="75000"/>
                </a:schemeClr>
              </a:solidFill>
              <a:latin typeface="+mj-lt"/>
            </a:endParaRPr>
          </a:p>
          <a:p>
            <a:pPr algn="just">
              <a:buClr>
                <a:schemeClr val="accent1">
                  <a:lumMod val="75000"/>
                </a:schemeClr>
              </a:buClr>
            </a:pPr>
            <a:r>
              <a:rPr lang="es-ES" sz="2000" b="1" dirty="0">
                <a:solidFill>
                  <a:schemeClr val="accent1">
                    <a:lumMod val="75000"/>
                  </a:schemeClr>
                </a:solidFill>
                <a:latin typeface="+mj-lt"/>
              </a:rPr>
              <a:t>Un porcentaje elevado (44%) </a:t>
            </a:r>
            <a:r>
              <a:rPr lang="es-ES" sz="2000" dirty="0">
                <a:solidFill>
                  <a:schemeClr val="accent1">
                    <a:lumMod val="75000"/>
                  </a:schemeClr>
                </a:solidFill>
                <a:latin typeface="+mj-lt"/>
              </a:rPr>
              <a:t>de las propiedades presentes en los portales P2P eran anunciadas bajo entidades/fórmulas de gestión societaria o propietarios con más de 1 anuncio/propiedad</a:t>
            </a:r>
            <a:r>
              <a:rPr lang="es-ES" sz="2000" dirty="0" smtClean="0">
                <a:solidFill>
                  <a:schemeClr val="accent1">
                    <a:lumMod val="75000"/>
                  </a:schemeClr>
                </a:solidFill>
                <a:latin typeface="+mj-lt"/>
              </a:rPr>
              <a:t>.</a:t>
            </a:r>
          </a:p>
          <a:p>
            <a:pPr marL="514350" indent="-514350" algn="just">
              <a:buClr>
                <a:schemeClr val="accent1">
                  <a:lumMod val="75000"/>
                </a:schemeClr>
              </a:buClr>
              <a:buFont typeface="+mj-lt"/>
              <a:buAutoNum type="arabicPeriod"/>
            </a:pPr>
            <a:endParaRPr lang="es-ES" sz="2000" dirty="0" smtClean="0">
              <a:solidFill>
                <a:schemeClr val="accent1">
                  <a:lumMod val="75000"/>
                </a:schemeClr>
              </a:solidFill>
              <a:latin typeface="+mj-lt"/>
            </a:endParaRPr>
          </a:p>
          <a:p>
            <a:pPr algn="just">
              <a:buClr>
                <a:schemeClr val="accent1">
                  <a:lumMod val="75000"/>
                </a:schemeClr>
              </a:buClr>
            </a:pPr>
            <a:r>
              <a:rPr lang="es-ES" sz="2000" b="1" dirty="0">
                <a:solidFill>
                  <a:schemeClr val="accent1">
                    <a:lumMod val="75000"/>
                  </a:schemeClr>
                </a:solidFill>
                <a:latin typeface="+mj-lt"/>
              </a:rPr>
              <a:t>La mayor parte de las propiedades inmobiliarias </a:t>
            </a:r>
            <a:r>
              <a:rPr lang="es-ES" sz="2000" dirty="0">
                <a:solidFill>
                  <a:schemeClr val="accent1">
                    <a:lumMod val="75000"/>
                  </a:schemeClr>
                </a:solidFill>
                <a:latin typeface="+mj-lt"/>
              </a:rPr>
              <a:t>comercializadas no son viviendas habituales donde resida el propietario final (que algunas plataformas presentan como el anfitrión)</a:t>
            </a:r>
          </a:p>
        </p:txBody>
      </p:sp>
      <p:sp>
        <p:nvSpPr>
          <p:cNvPr id="4" name="3 Marcador de pie de página"/>
          <p:cNvSpPr>
            <a:spLocks noGrp="1"/>
          </p:cNvSpPr>
          <p:nvPr>
            <p:ph type="ftr" sz="quarter" idx="11"/>
          </p:nvPr>
        </p:nvSpPr>
        <p:spPr/>
        <p:txBody>
          <a:bodyPr/>
          <a:lstStyle/>
          <a:p>
            <a:pPr algn="ctr"/>
            <a:r>
              <a:rPr lang="es-ES" dirty="0" smtClean="0"/>
              <a:t>Jesús Gatell Pàmies</a:t>
            </a:r>
            <a:endParaRPr lang="es-ES" dirty="0"/>
          </a:p>
        </p:txBody>
      </p:sp>
      <p:pic>
        <p:nvPicPr>
          <p:cNvPr id="7"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220071" y="5770130"/>
            <a:ext cx="3627479" cy="646331"/>
          </a:xfrm>
          <a:prstGeom prst="rect">
            <a:avLst/>
          </a:prstGeom>
          <a:noFill/>
        </p:spPr>
        <p:txBody>
          <a:bodyPr wrap="square" rtlCol="0">
            <a:spAutoFit/>
          </a:bodyPr>
          <a:lstStyle/>
          <a:p>
            <a:pPr algn="r"/>
            <a:r>
              <a:rPr lang="es-ES_tradnl" sz="900" i="1" dirty="0" smtClean="0">
                <a:solidFill>
                  <a:schemeClr val="tx1">
                    <a:lumMod val="75000"/>
                    <a:lumOff val="25000"/>
                  </a:schemeClr>
                </a:solidFill>
              </a:rPr>
              <a:t>Fuente: Alojamiento </a:t>
            </a:r>
            <a:r>
              <a:rPr lang="es-ES_tradnl" sz="900" i="1" dirty="0">
                <a:solidFill>
                  <a:schemeClr val="tx1">
                    <a:lumMod val="75000"/>
                    <a:lumOff val="25000"/>
                  </a:schemeClr>
                </a:solidFill>
              </a:rPr>
              <a:t>turístico en viviendas de alquiler: Impactos y retos asociados. </a:t>
            </a:r>
            <a:r>
              <a:rPr lang="es-ES_tradnl" sz="900" i="1" dirty="0" smtClean="0">
                <a:solidFill>
                  <a:schemeClr val="tx1">
                    <a:lumMod val="75000"/>
                    <a:lumOff val="25000"/>
                  </a:schemeClr>
                </a:solidFill>
              </a:rPr>
              <a:t>Exceltur. 2015</a:t>
            </a:r>
            <a:endParaRPr lang="es-ES_tradnl" sz="900" i="1" dirty="0">
              <a:solidFill>
                <a:schemeClr val="tx1">
                  <a:lumMod val="75000"/>
                  <a:lumOff val="25000"/>
                </a:schemeClr>
              </a:solidFill>
            </a:endParaRPr>
          </a:p>
          <a:p>
            <a:pPr algn="ctr"/>
            <a:endParaRPr lang="es-ES" dirty="0"/>
          </a:p>
        </p:txBody>
      </p:sp>
    </p:spTree>
    <p:extLst>
      <p:ext uri="{BB962C8B-B14F-4D97-AF65-F5344CB8AC3E}">
        <p14:creationId xmlns:p14="http://schemas.microsoft.com/office/powerpoint/2010/main" val="532419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507288" cy="5361459"/>
          </a:xfrm>
        </p:spPr>
        <p:txBody>
          <a:bodyPr>
            <a:normAutofit fontScale="92500" lnSpcReduction="20000"/>
          </a:bodyPr>
          <a:lstStyle/>
          <a:p>
            <a:pPr marL="0" indent="0">
              <a:buNone/>
            </a:pPr>
            <a:r>
              <a:rPr lang="es-ES_tradnl" b="1" dirty="0" smtClean="0">
                <a:solidFill>
                  <a:schemeClr val="accent1">
                    <a:lumMod val="75000"/>
                  </a:schemeClr>
                </a:solidFill>
                <a:latin typeface="+mj-lt"/>
              </a:rPr>
              <a:t>Economía colaborativa VS Destino Turístico (I)</a:t>
            </a:r>
          </a:p>
          <a:p>
            <a:pPr marL="0" indent="0">
              <a:buNone/>
            </a:pPr>
            <a:endParaRPr lang="es-ES_tradnl" sz="1600" b="1" dirty="0" smtClean="0">
              <a:solidFill>
                <a:schemeClr val="accent1">
                  <a:lumMod val="75000"/>
                </a:schemeClr>
              </a:solidFill>
              <a:latin typeface="+mj-lt"/>
            </a:endParaRPr>
          </a:p>
          <a:p>
            <a:pPr>
              <a:buClr>
                <a:schemeClr val="accent1">
                  <a:lumMod val="75000"/>
                </a:schemeClr>
              </a:buClr>
            </a:pPr>
            <a:r>
              <a:rPr lang="es-ES_tradnl" sz="2800" dirty="0" smtClean="0">
                <a:solidFill>
                  <a:schemeClr val="accent1">
                    <a:lumMod val="75000"/>
                  </a:schemeClr>
                </a:solidFill>
                <a:latin typeface="+mj-lt"/>
              </a:rPr>
              <a:t>Aumenta el precio del inmueble</a:t>
            </a:r>
          </a:p>
          <a:p>
            <a:pPr>
              <a:buClr>
                <a:schemeClr val="accent1">
                  <a:lumMod val="75000"/>
                </a:schemeClr>
              </a:buClr>
            </a:pPr>
            <a:r>
              <a:rPr lang="es-ES_tradnl" sz="2800" dirty="0" smtClean="0">
                <a:solidFill>
                  <a:schemeClr val="accent1">
                    <a:lumMod val="75000"/>
                  </a:schemeClr>
                </a:solidFill>
                <a:latin typeface="+mj-lt"/>
              </a:rPr>
              <a:t>Desnaturaliza el barrio</a:t>
            </a:r>
          </a:p>
          <a:p>
            <a:pPr>
              <a:buClr>
                <a:schemeClr val="accent1">
                  <a:lumMod val="75000"/>
                </a:schemeClr>
              </a:buClr>
            </a:pPr>
            <a:r>
              <a:rPr lang="es-ES_tradnl" sz="2800" dirty="0" smtClean="0">
                <a:solidFill>
                  <a:schemeClr val="accent1">
                    <a:lumMod val="75000"/>
                  </a:schemeClr>
                </a:solidFill>
                <a:latin typeface="+mj-lt"/>
              </a:rPr>
              <a:t>Produce rechazo ciudadano al Turismo</a:t>
            </a:r>
          </a:p>
          <a:p>
            <a:pPr>
              <a:buClr>
                <a:schemeClr val="accent1">
                  <a:lumMod val="75000"/>
                </a:schemeClr>
              </a:buClr>
            </a:pPr>
            <a:r>
              <a:rPr lang="es-ES_tradnl" sz="2800" dirty="0" smtClean="0">
                <a:solidFill>
                  <a:schemeClr val="accent1">
                    <a:lumMod val="75000"/>
                  </a:schemeClr>
                </a:solidFill>
                <a:latin typeface="+mj-lt"/>
              </a:rPr>
              <a:t>Desplazamiento a otros barrios</a:t>
            </a:r>
          </a:p>
          <a:p>
            <a:pPr>
              <a:buClr>
                <a:schemeClr val="accent1">
                  <a:lumMod val="75000"/>
                </a:schemeClr>
              </a:buClr>
            </a:pPr>
            <a:r>
              <a:rPr lang="es-ES_tradnl" sz="2800" dirty="0" smtClean="0">
                <a:solidFill>
                  <a:schemeClr val="accent1">
                    <a:lumMod val="75000"/>
                  </a:schemeClr>
                </a:solidFill>
                <a:latin typeface="+mj-lt"/>
              </a:rPr>
              <a:t>Inseguridad en el edificio de viviendas</a:t>
            </a:r>
          </a:p>
          <a:p>
            <a:pPr>
              <a:buClr>
                <a:schemeClr val="accent1">
                  <a:lumMod val="75000"/>
                </a:schemeClr>
              </a:buClr>
            </a:pPr>
            <a:r>
              <a:rPr lang="es-ES_tradnl" sz="2800" dirty="0" smtClean="0">
                <a:solidFill>
                  <a:schemeClr val="accent1">
                    <a:lumMod val="75000"/>
                  </a:schemeClr>
                </a:solidFill>
                <a:latin typeface="+mj-lt"/>
              </a:rPr>
              <a:t>Falta de confort</a:t>
            </a:r>
          </a:p>
          <a:p>
            <a:pPr>
              <a:buClr>
                <a:schemeClr val="accent1">
                  <a:lumMod val="75000"/>
                </a:schemeClr>
              </a:buClr>
            </a:pPr>
            <a:r>
              <a:rPr lang="es-ES_tradnl" sz="2800" dirty="0" smtClean="0">
                <a:solidFill>
                  <a:schemeClr val="accent1">
                    <a:lumMod val="75000"/>
                  </a:schemeClr>
                </a:solidFill>
                <a:latin typeface="+mj-lt"/>
              </a:rPr>
              <a:t>Falta de control</a:t>
            </a:r>
          </a:p>
          <a:p>
            <a:pPr lvl="1">
              <a:buClr>
                <a:schemeClr val="accent1">
                  <a:lumMod val="75000"/>
                </a:schemeClr>
              </a:buClr>
              <a:buFont typeface="Calibri" panose="020F0502020204030204" pitchFamily="34" charset="0"/>
              <a:buChar char="–"/>
            </a:pPr>
            <a:r>
              <a:rPr lang="es-ES_tradnl" sz="2400" dirty="0" smtClean="0">
                <a:solidFill>
                  <a:schemeClr val="accent1">
                    <a:lumMod val="75000"/>
                  </a:schemeClr>
                </a:solidFill>
                <a:latin typeface="+mj-lt"/>
              </a:rPr>
              <a:t>La reducción del fraude fiscal podría llevar a generar adicionalmente más de 800 millones de euros</a:t>
            </a:r>
          </a:p>
          <a:p>
            <a:pPr lvl="1">
              <a:buClr>
                <a:schemeClr val="accent1">
                  <a:lumMod val="75000"/>
                </a:schemeClr>
              </a:buClr>
              <a:buFont typeface="Calibri" panose="020F0502020204030204" pitchFamily="34" charset="0"/>
              <a:buChar char="–"/>
            </a:pPr>
            <a:r>
              <a:rPr lang="es-ES_tradnl" sz="2400" dirty="0" smtClean="0">
                <a:solidFill>
                  <a:schemeClr val="accent1">
                    <a:lumMod val="75000"/>
                  </a:schemeClr>
                </a:solidFill>
                <a:latin typeface="+mj-lt"/>
              </a:rPr>
              <a:t>Las rentas anuales por los arrendadores particulares puede ascender a 2.054 millones de euros</a:t>
            </a:r>
          </a:p>
          <a:p>
            <a:pPr>
              <a:buClr>
                <a:schemeClr val="accent1">
                  <a:lumMod val="75000"/>
                </a:schemeClr>
              </a:buClr>
            </a:pPr>
            <a:r>
              <a:rPr lang="es-ES_tradnl" sz="2800" dirty="0" smtClean="0">
                <a:solidFill>
                  <a:schemeClr val="accent1">
                    <a:lumMod val="75000"/>
                  </a:schemeClr>
                </a:solidFill>
                <a:latin typeface="+mj-lt"/>
              </a:rPr>
              <a:t>Falta de garantías para el consumidor</a:t>
            </a:r>
            <a:endParaRPr lang="es-ES" sz="2800" dirty="0">
              <a:solidFill>
                <a:schemeClr val="accent1">
                  <a:lumMod val="75000"/>
                </a:schemeClr>
              </a:solidFill>
              <a:latin typeface="+mj-lt"/>
            </a:endParaRPr>
          </a:p>
        </p:txBody>
      </p:sp>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5"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75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229600" cy="5721499"/>
          </a:xfrm>
        </p:spPr>
        <p:txBody>
          <a:bodyPr>
            <a:normAutofit/>
          </a:bodyPr>
          <a:lstStyle/>
          <a:p>
            <a:pPr marL="0" indent="0">
              <a:buNone/>
            </a:pPr>
            <a:r>
              <a:rPr lang="es-ES_tradnl" sz="2400" b="1" dirty="0" smtClean="0">
                <a:solidFill>
                  <a:schemeClr val="accent1">
                    <a:lumMod val="75000"/>
                  </a:schemeClr>
                </a:solidFill>
                <a:latin typeface="+mj-lt"/>
              </a:rPr>
              <a:t>Economía colaborativa VS Destino Turístico (II)</a:t>
            </a:r>
          </a:p>
          <a:p>
            <a:pPr marL="0" indent="0">
              <a:buNone/>
            </a:pPr>
            <a:endParaRPr lang="es-ES_tradnl" sz="700" b="1" dirty="0" smtClean="0">
              <a:solidFill>
                <a:schemeClr val="accent1">
                  <a:lumMod val="75000"/>
                </a:schemeClr>
              </a:solidFill>
              <a:latin typeface="+mj-lt"/>
            </a:endParaRPr>
          </a:p>
          <a:p>
            <a:pPr marL="0" indent="0">
              <a:buNone/>
            </a:pPr>
            <a:endParaRPr lang="es-ES_tradnl" sz="200" b="1" dirty="0" smtClean="0">
              <a:solidFill>
                <a:schemeClr val="accent1">
                  <a:lumMod val="75000"/>
                </a:schemeClr>
              </a:solidFill>
              <a:latin typeface="+mj-lt"/>
            </a:endParaRPr>
          </a:p>
          <a:p>
            <a:pPr>
              <a:buClr>
                <a:schemeClr val="accent1">
                  <a:lumMod val="75000"/>
                </a:schemeClr>
              </a:buClr>
            </a:pPr>
            <a:r>
              <a:rPr lang="es-ES_tradnl" sz="2400" dirty="0" smtClean="0">
                <a:solidFill>
                  <a:schemeClr val="accent1">
                    <a:lumMod val="75000"/>
                  </a:schemeClr>
                </a:solidFill>
                <a:latin typeface="+mj-lt"/>
              </a:rPr>
              <a:t>Disminución del empleo</a:t>
            </a:r>
          </a:p>
          <a:p>
            <a:pPr>
              <a:buClr>
                <a:schemeClr val="accent1">
                  <a:lumMod val="75000"/>
                </a:schemeClr>
              </a:buClr>
            </a:pPr>
            <a:r>
              <a:rPr lang="es-ES_tradnl" sz="2400" dirty="0" smtClean="0">
                <a:solidFill>
                  <a:schemeClr val="accent1">
                    <a:lumMod val="75000"/>
                  </a:schemeClr>
                </a:solidFill>
                <a:latin typeface="+mj-lt"/>
              </a:rPr>
              <a:t>Competencia desleal, ilegal o alegal</a:t>
            </a:r>
          </a:p>
          <a:p>
            <a:pPr>
              <a:buClr>
                <a:schemeClr val="accent1">
                  <a:lumMod val="75000"/>
                </a:schemeClr>
              </a:buClr>
            </a:pPr>
            <a:r>
              <a:rPr lang="es-ES_tradnl" sz="2400" dirty="0" smtClean="0">
                <a:solidFill>
                  <a:schemeClr val="accent1">
                    <a:lumMod val="75000"/>
                  </a:schemeClr>
                </a:solidFill>
                <a:latin typeface="+mj-lt"/>
              </a:rPr>
              <a:t>Moratorias para el hospedaje</a:t>
            </a:r>
          </a:p>
          <a:p>
            <a:pPr>
              <a:buClr>
                <a:schemeClr val="accent1">
                  <a:lumMod val="75000"/>
                </a:schemeClr>
              </a:buClr>
            </a:pPr>
            <a:r>
              <a:rPr lang="es-ES_tradnl" sz="2400" dirty="0" smtClean="0">
                <a:solidFill>
                  <a:schemeClr val="accent1">
                    <a:lumMod val="75000"/>
                  </a:schemeClr>
                </a:solidFill>
                <a:latin typeface="+mj-lt"/>
              </a:rPr>
              <a:t>Economía sumergida </a:t>
            </a:r>
          </a:p>
          <a:p>
            <a:pPr lvl="1">
              <a:buClr>
                <a:schemeClr val="accent1">
                  <a:lumMod val="75000"/>
                </a:schemeClr>
              </a:buClr>
              <a:buFont typeface="Calibri" panose="020F0502020204030204" pitchFamily="34" charset="0"/>
              <a:buChar char="–"/>
            </a:pPr>
            <a:r>
              <a:rPr lang="es-ES_tradnl" dirty="0" smtClean="0">
                <a:solidFill>
                  <a:schemeClr val="accent1">
                    <a:lumMod val="75000"/>
                  </a:schemeClr>
                </a:solidFill>
                <a:latin typeface="+mj-lt"/>
              </a:rPr>
              <a:t>IVA, IAE, IBI, IRPF…</a:t>
            </a:r>
          </a:p>
          <a:p>
            <a:pPr>
              <a:buClr>
                <a:schemeClr val="accent1">
                  <a:lumMod val="75000"/>
                </a:schemeClr>
              </a:buClr>
            </a:pPr>
            <a:r>
              <a:rPr lang="es-ES_tradnl" sz="2400" dirty="0" smtClean="0">
                <a:solidFill>
                  <a:schemeClr val="accent1">
                    <a:lumMod val="75000"/>
                  </a:schemeClr>
                </a:solidFill>
                <a:latin typeface="+mj-lt"/>
              </a:rPr>
              <a:t>Agravio comparativo </a:t>
            </a:r>
          </a:p>
          <a:p>
            <a:pPr lvl="1">
              <a:buClr>
                <a:schemeClr val="accent1">
                  <a:lumMod val="75000"/>
                </a:schemeClr>
              </a:buClr>
              <a:buFont typeface="Calibri" panose="020F0502020204030204" pitchFamily="34" charset="0"/>
              <a:buChar char="–"/>
            </a:pPr>
            <a:r>
              <a:rPr lang="es-ES_tradnl" dirty="0" smtClean="0">
                <a:solidFill>
                  <a:schemeClr val="accent1">
                    <a:lumMod val="75000"/>
                  </a:schemeClr>
                </a:solidFill>
                <a:latin typeface="+mj-lt"/>
              </a:rPr>
              <a:t>244 normas legales y obligatorias para los hoteles</a:t>
            </a:r>
          </a:p>
          <a:p>
            <a:pPr>
              <a:buClr>
                <a:schemeClr val="accent1">
                  <a:lumMod val="75000"/>
                </a:schemeClr>
              </a:buClr>
            </a:pPr>
            <a:r>
              <a:rPr lang="es-ES_tradnl" sz="2400" dirty="0" smtClean="0">
                <a:solidFill>
                  <a:schemeClr val="accent1">
                    <a:lumMod val="75000"/>
                  </a:schemeClr>
                </a:solidFill>
                <a:latin typeface="+mj-lt"/>
              </a:rPr>
              <a:t>Deterioro de la marca e imagen</a:t>
            </a:r>
            <a:r>
              <a:rPr lang="es-ES" sz="2400" dirty="0" smtClean="0">
                <a:solidFill>
                  <a:schemeClr val="accent1">
                    <a:lumMod val="75000"/>
                  </a:schemeClr>
                </a:solidFill>
                <a:latin typeface="+mj-lt"/>
              </a:rPr>
              <a:t> del destino</a:t>
            </a:r>
          </a:p>
          <a:p>
            <a:pPr>
              <a:buClr>
                <a:schemeClr val="accent1">
                  <a:lumMod val="75000"/>
                </a:schemeClr>
              </a:buClr>
            </a:pPr>
            <a:r>
              <a:rPr lang="es-ES_tradnl" sz="2400" dirty="0" smtClean="0">
                <a:solidFill>
                  <a:schemeClr val="accent1">
                    <a:lumMod val="75000"/>
                  </a:schemeClr>
                </a:solidFill>
                <a:latin typeface="+mj-lt"/>
              </a:rPr>
              <a:t>Desprestigio de la actividad turística</a:t>
            </a:r>
            <a:endParaRPr lang="es-ES_tradnl" sz="2400" dirty="0">
              <a:solidFill>
                <a:schemeClr val="accent1">
                  <a:lumMod val="75000"/>
                </a:schemeClr>
              </a:solidFill>
              <a:latin typeface="+mj-lt"/>
            </a:endParaRPr>
          </a:p>
          <a:p>
            <a:pPr>
              <a:buClr>
                <a:schemeClr val="accent1">
                  <a:lumMod val="75000"/>
                </a:schemeClr>
              </a:buClr>
            </a:pPr>
            <a:r>
              <a:rPr lang="es-ES_tradnl" sz="2400" dirty="0" smtClean="0">
                <a:solidFill>
                  <a:schemeClr val="accent1">
                    <a:lumMod val="75000"/>
                  </a:schemeClr>
                </a:solidFill>
                <a:latin typeface="+mj-lt"/>
              </a:rPr>
              <a:t>Masificación</a:t>
            </a:r>
          </a:p>
        </p:txBody>
      </p:sp>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5"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7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654320" cy="5959904"/>
          </a:xfrm>
        </p:spPr>
        <p:txBody>
          <a:bodyPr>
            <a:normAutofit fontScale="55000" lnSpcReduction="20000"/>
          </a:bodyPr>
          <a:lstStyle/>
          <a:p>
            <a:pPr marL="0" indent="0" algn="just">
              <a:buNone/>
            </a:pPr>
            <a:endParaRPr lang="es-ES_tradnl" sz="4200" b="1" dirty="0">
              <a:solidFill>
                <a:schemeClr val="accent1">
                  <a:lumMod val="75000"/>
                </a:schemeClr>
              </a:solidFill>
              <a:latin typeface="+mj-lt"/>
            </a:endParaRPr>
          </a:p>
          <a:p>
            <a:pPr marL="0" indent="0" algn="ctr">
              <a:buNone/>
            </a:pPr>
            <a:r>
              <a:rPr lang="es-ES_tradnl" sz="3600" b="1" dirty="0" smtClean="0">
                <a:solidFill>
                  <a:schemeClr val="accent1">
                    <a:lumMod val="75000"/>
                  </a:schemeClr>
                </a:solidFill>
                <a:latin typeface="+mj-lt"/>
              </a:rPr>
              <a:t>Tres opiniones</a:t>
            </a:r>
          </a:p>
          <a:p>
            <a:pPr marL="0" indent="0" algn="just">
              <a:buNone/>
            </a:pPr>
            <a:endParaRPr lang="es-ES_tradnl" sz="2900" b="1" dirty="0" smtClean="0">
              <a:solidFill>
                <a:schemeClr val="accent1">
                  <a:lumMod val="75000"/>
                </a:schemeClr>
              </a:solidFill>
              <a:latin typeface="+mj-lt"/>
            </a:endParaRPr>
          </a:p>
          <a:p>
            <a:pPr marL="0" indent="0" algn="just">
              <a:buNone/>
            </a:pPr>
            <a:endParaRPr lang="es-ES_tradnl" sz="1500" b="1" dirty="0" smtClean="0">
              <a:solidFill>
                <a:schemeClr val="accent1">
                  <a:lumMod val="75000"/>
                </a:schemeClr>
              </a:solidFill>
              <a:latin typeface="+mj-lt"/>
            </a:endParaRPr>
          </a:p>
          <a:p>
            <a:pPr marL="0" indent="0" algn="just">
              <a:buNone/>
            </a:pPr>
            <a:r>
              <a:rPr lang="es-ES_tradnl" sz="3300" dirty="0" smtClean="0">
                <a:solidFill>
                  <a:schemeClr val="accent1">
                    <a:lumMod val="75000"/>
                  </a:schemeClr>
                </a:solidFill>
                <a:latin typeface="+mj-lt"/>
              </a:rPr>
              <a:t>“La cuestión más crítica está en la legalidad, desde el pago de impuestos hasta el cumplimiento de las normas de salubridad y seguridad”</a:t>
            </a:r>
          </a:p>
          <a:p>
            <a:pPr marL="0" indent="0" algn="just">
              <a:buNone/>
            </a:pPr>
            <a:r>
              <a:rPr lang="es-ES_tradnl" sz="3300" dirty="0" smtClean="0">
                <a:solidFill>
                  <a:schemeClr val="accent1">
                    <a:lumMod val="75000"/>
                  </a:schemeClr>
                </a:solidFill>
                <a:latin typeface="+mj-lt"/>
              </a:rPr>
              <a:t>“Si se provee a estas casas de un marco legal, la competencia será legal, pero no siempre es así”</a:t>
            </a:r>
          </a:p>
          <a:p>
            <a:pPr marL="0" indent="0" algn="r">
              <a:buNone/>
            </a:pPr>
            <a:endParaRPr lang="es-ES_tradnl" sz="2200" b="1" i="1" dirty="0" smtClean="0">
              <a:solidFill>
                <a:schemeClr val="accent1">
                  <a:lumMod val="75000"/>
                </a:schemeClr>
              </a:solidFill>
              <a:latin typeface="+mj-lt"/>
            </a:endParaRPr>
          </a:p>
          <a:p>
            <a:pPr marL="0" indent="0" algn="r">
              <a:buNone/>
            </a:pPr>
            <a:r>
              <a:rPr lang="es-ES_tradnl" sz="2200" b="1" i="1" dirty="0" smtClean="0">
                <a:solidFill>
                  <a:schemeClr val="accent1">
                    <a:lumMod val="75000"/>
                  </a:schemeClr>
                </a:solidFill>
                <a:latin typeface="+mj-lt"/>
              </a:rPr>
              <a:t>Gabriel </a:t>
            </a:r>
            <a:r>
              <a:rPr lang="es-ES_tradnl" sz="2200" b="1" i="1" dirty="0" err="1" smtClean="0">
                <a:solidFill>
                  <a:schemeClr val="accent1">
                    <a:lumMod val="75000"/>
                  </a:schemeClr>
                </a:solidFill>
                <a:latin typeface="+mj-lt"/>
              </a:rPr>
              <a:t>Escarrer</a:t>
            </a:r>
            <a:r>
              <a:rPr lang="es-ES_tradnl" sz="2200" b="1" i="1" dirty="0" smtClean="0">
                <a:solidFill>
                  <a:schemeClr val="accent1">
                    <a:lumMod val="75000"/>
                  </a:schemeClr>
                </a:solidFill>
                <a:latin typeface="+mj-lt"/>
              </a:rPr>
              <a:t>, Vicepresidente de Meliá Hotels</a:t>
            </a:r>
          </a:p>
          <a:p>
            <a:pPr marL="0" indent="0" algn="r">
              <a:buNone/>
            </a:pPr>
            <a:endParaRPr lang="es-ES_tradnl" sz="2500" b="1" i="1" dirty="0" smtClean="0">
              <a:solidFill>
                <a:schemeClr val="accent1">
                  <a:lumMod val="75000"/>
                </a:schemeClr>
              </a:solidFill>
              <a:latin typeface="+mj-lt"/>
            </a:endParaRPr>
          </a:p>
          <a:p>
            <a:pPr marL="0" indent="0" algn="just">
              <a:buNone/>
            </a:pPr>
            <a:r>
              <a:rPr lang="es-ES_tradnl" sz="3300" dirty="0" smtClean="0">
                <a:solidFill>
                  <a:schemeClr val="accent1">
                    <a:lumMod val="75000"/>
                  </a:schemeClr>
                </a:solidFill>
                <a:latin typeface="+mj-lt"/>
              </a:rPr>
              <a:t>“La Economía Colaborativa (el nombre no me gusta, es un negocio puro y duro), está aquí para quedarse. Tenemos que acoplarnos a ella de forma inteligente y exigir las mismas reglas de juego…”</a:t>
            </a:r>
          </a:p>
          <a:p>
            <a:pPr marL="0" indent="0" algn="r">
              <a:buNone/>
            </a:pPr>
            <a:endParaRPr lang="es-ES_tradnl" sz="2200" b="1" i="1" dirty="0" smtClean="0">
              <a:solidFill>
                <a:schemeClr val="accent1">
                  <a:lumMod val="75000"/>
                </a:schemeClr>
              </a:solidFill>
              <a:latin typeface="+mj-lt"/>
            </a:endParaRPr>
          </a:p>
          <a:p>
            <a:pPr marL="0" indent="0" algn="r">
              <a:buNone/>
            </a:pPr>
            <a:r>
              <a:rPr lang="es-ES_tradnl" sz="2200" b="1" i="1" dirty="0" smtClean="0">
                <a:solidFill>
                  <a:schemeClr val="accent1">
                    <a:lumMod val="75000"/>
                  </a:schemeClr>
                </a:solidFill>
                <a:latin typeface="+mj-lt"/>
              </a:rPr>
              <a:t>Kike Sarasola, Presidente de </a:t>
            </a:r>
            <a:r>
              <a:rPr lang="es-ES_tradnl" sz="2200" b="1" i="1" dirty="0" err="1" smtClean="0">
                <a:solidFill>
                  <a:schemeClr val="accent1">
                    <a:lumMod val="75000"/>
                  </a:schemeClr>
                </a:solidFill>
                <a:latin typeface="+mj-lt"/>
              </a:rPr>
              <a:t>Room</a:t>
            </a:r>
            <a:r>
              <a:rPr lang="es-ES_tradnl" sz="2200" b="1" i="1" dirty="0" smtClean="0">
                <a:solidFill>
                  <a:schemeClr val="accent1">
                    <a:lumMod val="75000"/>
                  </a:schemeClr>
                </a:solidFill>
                <a:latin typeface="+mj-lt"/>
              </a:rPr>
              <a:t> Mate</a:t>
            </a:r>
          </a:p>
          <a:p>
            <a:pPr marL="0" indent="0" algn="r">
              <a:buNone/>
            </a:pPr>
            <a:r>
              <a:rPr lang="es-ES_tradnl" sz="2200" i="1" dirty="0" smtClean="0">
                <a:solidFill>
                  <a:schemeClr val="accent1">
                    <a:lumMod val="75000"/>
                  </a:schemeClr>
                </a:solidFill>
                <a:latin typeface="+mj-lt"/>
              </a:rPr>
              <a:t>El País, 27 de marzo de 2016</a:t>
            </a:r>
          </a:p>
          <a:p>
            <a:pPr marL="0" indent="0" algn="just">
              <a:buNone/>
            </a:pPr>
            <a:endParaRPr lang="es-ES_tradnl" dirty="0" smtClean="0">
              <a:solidFill>
                <a:schemeClr val="accent1">
                  <a:lumMod val="75000"/>
                </a:schemeClr>
              </a:solidFill>
              <a:latin typeface="+mj-lt"/>
            </a:endParaRPr>
          </a:p>
          <a:p>
            <a:pPr marL="0" indent="0" algn="just">
              <a:buNone/>
            </a:pPr>
            <a:r>
              <a:rPr lang="es-ES_tradnl" sz="3300" dirty="0" smtClean="0">
                <a:solidFill>
                  <a:schemeClr val="accent1">
                    <a:lumMod val="75000"/>
                  </a:schemeClr>
                </a:solidFill>
                <a:latin typeface="+mj-lt"/>
              </a:rPr>
              <a:t>“Es necesario que las autoridades de los países entiendan que este fenómeno no es nuevo y que puede llegar a tener graves impactos negativos en los residentes, en la recaudación pública y en las garantías de los consumidores, si no se regula como una verdadera actividad económica”</a:t>
            </a:r>
          </a:p>
          <a:p>
            <a:pPr marL="0" indent="0">
              <a:buNone/>
            </a:pPr>
            <a:endParaRPr lang="es-ES_tradnl" dirty="0" smtClean="0">
              <a:solidFill>
                <a:schemeClr val="accent1">
                  <a:lumMod val="75000"/>
                </a:schemeClr>
              </a:solidFill>
              <a:latin typeface="+mj-lt"/>
            </a:endParaRPr>
          </a:p>
          <a:p>
            <a:pPr marL="0" indent="0" algn="r">
              <a:buNone/>
            </a:pPr>
            <a:r>
              <a:rPr lang="es-ES_tradnl" sz="2200" b="1" i="1" dirty="0" smtClean="0">
                <a:solidFill>
                  <a:schemeClr val="accent1">
                    <a:lumMod val="75000"/>
                  </a:schemeClr>
                </a:solidFill>
                <a:latin typeface="+mj-lt"/>
              </a:rPr>
              <a:t>Ramón Estalella, presidente del  Grupo de Trabajo de economía colaborativa de HOTREC y</a:t>
            </a:r>
          </a:p>
          <a:p>
            <a:pPr marL="0" indent="0" algn="r">
              <a:buNone/>
            </a:pPr>
            <a:r>
              <a:rPr lang="es-ES_tradnl" sz="2200" b="1" i="1" dirty="0" smtClean="0">
                <a:solidFill>
                  <a:schemeClr val="accent1">
                    <a:lumMod val="75000"/>
                  </a:schemeClr>
                </a:solidFill>
                <a:latin typeface="+mj-lt"/>
              </a:rPr>
              <a:t> Secretario General de CEHAT e ITH</a:t>
            </a:r>
            <a:endParaRPr lang="es-ES" sz="2200" b="1" i="1" dirty="0">
              <a:solidFill>
                <a:schemeClr val="accent1">
                  <a:lumMod val="75000"/>
                </a:schemeClr>
              </a:solidFill>
              <a:latin typeface="+mj-lt"/>
            </a:endParaRPr>
          </a:p>
        </p:txBody>
      </p:sp>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5"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240544"/>
            <a:ext cx="1813560" cy="470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65303"/>
            <a:ext cx="1080120" cy="54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41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821" y="-243408"/>
            <a:ext cx="8376632" cy="648073"/>
          </a:xfrm>
        </p:spPr>
        <p:txBody>
          <a:bodyPr>
            <a:noAutofit/>
          </a:bodyPr>
          <a:lstStyle/>
          <a:p>
            <a:r>
              <a:rPr lang="es-ES" sz="2200" b="1" dirty="0">
                <a:solidFill>
                  <a:schemeClr val="accent1">
                    <a:lumMod val="75000"/>
                  </a:schemeClr>
                </a:solidFill>
                <a:ea typeface="+mn-ea"/>
                <a:cs typeface="+mn-cs"/>
              </a:rPr>
              <a:t>P</a:t>
            </a:r>
            <a:r>
              <a:rPr lang="es-ES" sz="2200" b="1" dirty="0" smtClean="0">
                <a:solidFill>
                  <a:schemeClr val="accent1">
                    <a:lumMod val="75000"/>
                  </a:schemeClr>
                </a:solidFill>
                <a:ea typeface="+mn-ea"/>
                <a:cs typeface="+mn-cs"/>
              </a:rPr>
              <a:t>ropuesta regulatoria sobre las viviendas privadas de uso turístico (I)</a:t>
            </a:r>
            <a:endParaRPr lang="es-ES" sz="2200" b="1" dirty="0">
              <a:solidFill>
                <a:schemeClr val="accent1">
                  <a:lumMod val="75000"/>
                </a:schemeClr>
              </a:solidFill>
              <a:ea typeface="+mn-ea"/>
              <a:cs typeface="+mn-cs"/>
            </a:endParaRPr>
          </a:p>
        </p:txBody>
      </p:sp>
      <p:sp>
        <p:nvSpPr>
          <p:cNvPr id="3" name="2 Marcador de pie de página"/>
          <p:cNvSpPr>
            <a:spLocks noGrp="1"/>
          </p:cNvSpPr>
          <p:nvPr>
            <p:ph type="ftr" sz="quarter" idx="11"/>
          </p:nvPr>
        </p:nvSpPr>
        <p:spPr/>
        <p:txBody>
          <a:bodyPr/>
          <a:lstStyle/>
          <a:p>
            <a:pPr algn="ctr"/>
            <a:r>
              <a:rPr lang="es-ES" dirty="0" smtClean="0"/>
              <a:t>Jesús Gatell Pàmies</a:t>
            </a:r>
            <a:endParaRPr lang="es-ES" dirty="0"/>
          </a:p>
        </p:txBody>
      </p:sp>
      <p:grpSp>
        <p:nvGrpSpPr>
          <p:cNvPr id="5" name="4 Grupo"/>
          <p:cNvGrpSpPr/>
          <p:nvPr/>
        </p:nvGrpSpPr>
        <p:grpSpPr>
          <a:xfrm>
            <a:off x="2339752" y="764704"/>
            <a:ext cx="6494079" cy="2304256"/>
            <a:chOff x="1950578" y="1284521"/>
            <a:chExt cx="3467694" cy="2015301"/>
          </a:xfrm>
        </p:grpSpPr>
        <p:sp>
          <p:nvSpPr>
            <p:cNvPr id="9" name="8 Redondear rectángulo de esquina del mismo lado"/>
            <p:cNvSpPr/>
            <p:nvPr/>
          </p:nvSpPr>
          <p:spPr>
            <a:xfrm rot="5400000">
              <a:off x="2676774" y="558325"/>
              <a:ext cx="2015301" cy="3467694"/>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0" name="Redondear rectángulo de esquina del mismo lado 4"/>
            <p:cNvSpPr/>
            <p:nvPr/>
          </p:nvSpPr>
          <p:spPr>
            <a:xfrm>
              <a:off x="1950578" y="1382900"/>
              <a:ext cx="3369315" cy="1818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Licencia de actividad según la normativa urbanística </a:t>
              </a:r>
              <a:r>
                <a:rPr lang="es-ES" sz="1600" kern="1200" dirty="0" smtClean="0">
                  <a:solidFill>
                    <a:schemeClr val="accent1">
                      <a:lumMod val="75000"/>
                    </a:schemeClr>
                  </a:solidFill>
                  <a:latin typeface="+mj-lt"/>
                </a:rPr>
                <a:t>municipal</a:t>
              </a:r>
              <a:endParaRPr lang="es-ES" sz="1600" kern="1200" dirty="0">
                <a:solidFill>
                  <a:schemeClr val="accent1">
                    <a:lumMod val="75000"/>
                  </a:schemeClr>
                </a:solidFill>
                <a:latin typeface="+mj-lt"/>
              </a:endParaRP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Servicio de asistencia 24h</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IAE de la vivienda</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Necesidad de registrarse en la Consejería de Turismo correspondiente</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Suministro obligatorio de datos estadísticos de alojamiento de turistas</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Cumplimiento de las obligaciones en materia de derechos de propiedad intelectual</a:t>
              </a:r>
            </a:p>
          </p:txBody>
        </p:sp>
      </p:grpSp>
      <p:grpSp>
        <p:nvGrpSpPr>
          <p:cNvPr id="6" name="5 Grupo"/>
          <p:cNvGrpSpPr/>
          <p:nvPr/>
        </p:nvGrpSpPr>
        <p:grpSpPr>
          <a:xfrm>
            <a:off x="294187" y="764705"/>
            <a:ext cx="1950578" cy="2304256"/>
            <a:chOff x="0" y="1174587"/>
            <a:chExt cx="1950578" cy="2235168"/>
          </a:xfrm>
        </p:grpSpPr>
        <p:sp>
          <p:nvSpPr>
            <p:cNvPr id="7" name="6 Rectángulo redondeado"/>
            <p:cNvSpPr/>
            <p:nvPr/>
          </p:nvSpPr>
          <p:spPr>
            <a:xfrm>
              <a:off x="0" y="1174587"/>
              <a:ext cx="1950578" cy="2235168"/>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7 Rectángulo"/>
            <p:cNvSpPr/>
            <p:nvPr/>
          </p:nvSpPr>
          <p:spPr>
            <a:xfrm>
              <a:off x="95219" y="1269806"/>
              <a:ext cx="1760140" cy="2044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2000" kern="1200" dirty="0">
                  <a:solidFill>
                    <a:schemeClr val="bg1"/>
                  </a:solidFill>
                  <a:latin typeface="+mj-lt"/>
                </a:rPr>
                <a:t>ÁMBITO DE LA VIVIENDA</a:t>
              </a:r>
            </a:p>
          </p:txBody>
        </p:sp>
      </p:grpSp>
      <p:grpSp>
        <p:nvGrpSpPr>
          <p:cNvPr id="11" name="10 Grupo"/>
          <p:cNvGrpSpPr/>
          <p:nvPr/>
        </p:nvGrpSpPr>
        <p:grpSpPr>
          <a:xfrm>
            <a:off x="2325129" y="3217387"/>
            <a:ext cx="6523318" cy="1580003"/>
            <a:chOff x="1950578" y="4006581"/>
            <a:chExt cx="3467694" cy="1449162"/>
          </a:xfrm>
        </p:grpSpPr>
        <p:sp>
          <p:nvSpPr>
            <p:cNvPr id="15" name="14 Redondear rectángulo de esquina del mismo lado"/>
            <p:cNvSpPr/>
            <p:nvPr/>
          </p:nvSpPr>
          <p:spPr>
            <a:xfrm rot="5400000">
              <a:off x="2959844" y="2997315"/>
              <a:ext cx="1449162" cy="3467694"/>
            </a:xfrm>
            <a:prstGeom prst="round2SameRect">
              <a:avLst/>
            </a:prstGeom>
          </p:spPr>
          <p:style>
            <a:lnRef idx="2">
              <a:schemeClr val="accent3">
                <a:tint val="40000"/>
                <a:alpha val="90000"/>
                <a:hueOff val="5358425"/>
                <a:satOff val="-6896"/>
                <a:lumOff val="-537"/>
                <a:alphaOff val="0"/>
              </a:schemeClr>
            </a:lnRef>
            <a:fillRef idx="1">
              <a:schemeClr val="accent3">
                <a:tint val="40000"/>
                <a:alpha val="90000"/>
                <a:hueOff val="5358425"/>
                <a:satOff val="-6896"/>
                <a:lumOff val="-537"/>
                <a:alphaOff val="0"/>
              </a:schemeClr>
            </a:fillRef>
            <a:effectRef idx="0">
              <a:schemeClr val="accent3">
                <a:tint val="40000"/>
                <a:alpha val="90000"/>
                <a:hueOff val="5358425"/>
                <a:satOff val="-6896"/>
                <a:lumOff val="-537"/>
                <a:alphaOff val="0"/>
              </a:schemeClr>
            </a:effectRef>
            <a:fontRef idx="minor">
              <a:schemeClr val="dk1">
                <a:hueOff val="0"/>
                <a:satOff val="0"/>
                <a:lumOff val="0"/>
                <a:alphaOff val="0"/>
              </a:schemeClr>
            </a:fontRef>
          </p:style>
        </p:sp>
        <p:sp>
          <p:nvSpPr>
            <p:cNvPr id="16" name="Redondear rectángulo de esquina del mismo lado 4"/>
            <p:cNvSpPr/>
            <p:nvPr/>
          </p:nvSpPr>
          <p:spPr>
            <a:xfrm>
              <a:off x="1950578" y="4077323"/>
              <a:ext cx="3396952" cy="1307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Exigir el acuerdo de la comunidad de Propietarios</a:t>
              </a:r>
            </a:p>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Licencia municipal de actividad económica o urbanística en función de los usos del suelo</a:t>
              </a:r>
            </a:p>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Establecimiento de una posibilidad de zonificación con criterios de localización de viviendas para su alquiler</a:t>
              </a:r>
            </a:p>
          </p:txBody>
        </p:sp>
      </p:grpSp>
      <p:grpSp>
        <p:nvGrpSpPr>
          <p:cNvPr id="12" name="11 Grupo"/>
          <p:cNvGrpSpPr/>
          <p:nvPr/>
        </p:nvGrpSpPr>
        <p:grpSpPr>
          <a:xfrm>
            <a:off x="277212" y="3092708"/>
            <a:ext cx="1950578" cy="1768369"/>
            <a:chOff x="0" y="3837146"/>
            <a:chExt cx="1950578" cy="1788032"/>
          </a:xfrm>
        </p:grpSpPr>
        <p:sp>
          <p:nvSpPr>
            <p:cNvPr id="13" name="12 Rectángulo redondeado"/>
            <p:cNvSpPr/>
            <p:nvPr/>
          </p:nvSpPr>
          <p:spPr>
            <a:xfrm>
              <a:off x="0" y="3837146"/>
              <a:ext cx="1950578" cy="1788032"/>
            </a:xfrm>
            <a:prstGeom prst="roundRect">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4" name="13 Rectángulo"/>
            <p:cNvSpPr/>
            <p:nvPr/>
          </p:nvSpPr>
          <p:spPr>
            <a:xfrm>
              <a:off x="87285" y="3924431"/>
              <a:ext cx="1776008" cy="161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2000" dirty="0">
                  <a:solidFill>
                    <a:schemeClr val="bg1"/>
                  </a:solidFill>
                  <a:latin typeface="+mj-lt"/>
                </a:rPr>
                <a:t>ÁMBITO DE LA CONVIVENCIA VECINAL</a:t>
              </a:r>
            </a:p>
          </p:txBody>
        </p:sp>
      </p:grpSp>
      <p:pic>
        <p:nvPicPr>
          <p:cNvPr id="17"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17 Grupo"/>
          <p:cNvGrpSpPr/>
          <p:nvPr/>
        </p:nvGrpSpPr>
        <p:grpSpPr>
          <a:xfrm>
            <a:off x="251290" y="4861077"/>
            <a:ext cx="1950578" cy="1143729"/>
            <a:chOff x="0" y="6052569"/>
            <a:chExt cx="1950578" cy="1329014"/>
          </a:xfrm>
        </p:grpSpPr>
        <p:sp>
          <p:nvSpPr>
            <p:cNvPr id="19" name="18 Rectángulo redondeado"/>
            <p:cNvSpPr/>
            <p:nvPr/>
          </p:nvSpPr>
          <p:spPr>
            <a:xfrm>
              <a:off x="0" y="6052569"/>
              <a:ext cx="1950578" cy="1329014"/>
            </a:xfrm>
            <a:prstGeom prst="roundRect">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0" name="19 Rectángulo"/>
            <p:cNvSpPr/>
            <p:nvPr/>
          </p:nvSpPr>
          <p:spPr>
            <a:xfrm>
              <a:off x="64877" y="6117446"/>
              <a:ext cx="1820824" cy="1199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2000" dirty="0">
                  <a:solidFill>
                    <a:schemeClr val="bg1"/>
                  </a:solidFill>
                  <a:latin typeface="+mj-lt"/>
                </a:rPr>
                <a:t>ÁMBITO FISCAL</a:t>
              </a:r>
            </a:p>
          </p:txBody>
        </p:sp>
      </p:grpSp>
      <p:grpSp>
        <p:nvGrpSpPr>
          <p:cNvPr id="25" name="24 Grupo"/>
          <p:cNvGrpSpPr/>
          <p:nvPr/>
        </p:nvGrpSpPr>
        <p:grpSpPr>
          <a:xfrm>
            <a:off x="2325129" y="4924543"/>
            <a:ext cx="6523323" cy="1021566"/>
            <a:chOff x="1950578" y="6206293"/>
            <a:chExt cx="3467694" cy="1021566"/>
          </a:xfrm>
        </p:grpSpPr>
        <p:sp>
          <p:nvSpPr>
            <p:cNvPr id="26" name="25 Redondear rectángulo de esquina del mismo lado"/>
            <p:cNvSpPr/>
            <p:nvPr/>
          </p:nvSpPr>
          <p:spPr>
            <a:xfrm rot="5400000">
              <a:off x="3173642" y="4983229"/>
              <a:ext cx="1021566" cy="3467694"/>
            </a:xfrm>
            <a:prstGeom prst="round2SameRect">
              <a:avLst/>
            </a:prstGeom>
          </p:spPr>
          <p:style>
            <a:lnRef idx="2">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sp>
        <p:sp>
          <p:nvSpPr>
            <p:cNvPr id="27" name="Redondear rectángulo de esquina del mismo lado 4"/>
            <p:cNvSpPr/>
            <p:nvPr/>
          </p:nvSpPr>
          <p:spPr>
            <a:xfrm>
              <a:off x="1950579" y="6256162"/>
              <a:ext cx="3417825" cy="9218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Propuesta de modificación de la Ley del IVA </a:t>
              </a:r>
              <a:r>
                <a:rPr lang="es-ES" sz="1600" dirty="0" err="1">
                  <a:solidFill>
                    <a:schemeClr val="accent1">
                      <a:lumMod val="75000"/>
                    </a:schemeClr>
                  </a:solidFill>
                  <a:latin typeface="+mj-lt"/>
                </a:rPr>
                <a:t>arts</a:t>
              </a:r>
              <a:r>
                <a:rPr lang="es-ES" sz="1600" dirty="0">
                  <a:solidFill>
                    <a:schemeClr val="accent1">
                      <a:lumMod val="75000"/>
                    </a:schemeClr>
                  </a:solidFill>
                  <a:latin typeface="+mj-lt"/>
                </a:rPr>
                <a:t> 23 uno, 23 b) y </a:t>
              </a:r>
              <a:r>
                <a:rPr lang="es-ES" sz="1400" dirty="0">
                  <a:solidFill>
                    <a:schemeClr val="accent1">
                      <a:lumMod val="75000"/>
                    </a:schemeClr>
                  </a:solidFill>
                  <a:latin typeface="+mj-lt"/>
                </a:rPr>
                <a:t>e)</a:t>
              </a:r>
            </a:p>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Obligar el cumplimiento de lo establecido por la Ley del IRPF</a:t>
              </a:r>
            </a:p>
          </p:txBody>
        </p:sp>
      </p:grpSp>
      <p:pic>
        <p:nvPicPr>
          <p:cNvPr id="23"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23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o"/>
          <p:cNvGrpSpPr/>
          <p:nvPr/>
        </p:nvGrpSpPr>
        <p:grpSpPr>
          <a:xfrm>
            <a:off x="2406530" y="620689"/>
            <a:ext cx="6341933" cy="2376264"/>
            <a:chOff x="1950578" y="199634"/>
            <a:chExt cx="3467694" cy="2897793"/>
          </a:xfrm>
        </p:grpSpPr>
        <p:sp>
          <p:nvSpPr>
            <p:cNvPr id="33" name="32 Redondear rectángulo de esquina del mismo lado"/>
            <p:cNvSpPr/>
            <p:nvPr/>
          </p:nvSpPr>
          <p:spPr>
            <a:xfrm rot="5400000">
              <a:off x="2235528" y="-85316"/>
              <a:ext cx="2897793" cy="3467694"/>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4" name="Redondear rectángulo de esquina del mismo lado 4"/>
            <p:cNvSpPr/>
            <p:nvPr/>
          </p:nvSpPr>
          <p:spPr>
            <a:xfrm>
              <a:off x="1950578" y="341093"/>
              <a:ext cx="3326235" cy="2614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Régimen sancionador y régimen de inspección</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Existencia de extintores</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Alumbrado de emergencia</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Señalización luminosa de vías de evacuación</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Plano de evacuación del edificio</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Seguro de responsabilidad civil. Cobertura cifrada en euros. </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Disponer de hojas de reclamaciones</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Cumplimiento de la legislación de sanidad en caso de suministro de comidas</a:t>
              </a:r>
            </a:p>
          </p:txBody>
        </p:sp>
      </p:grpSp>
      <p:grpSp>
        <p:nvGrpSpPr>
          <p:cNvPr id="30" name="29 Grupo"/>
          <p:cNvGrpSpPr/>
          <p:nvPr/>
        </p:nvGrpSpPr>
        <p:grpSpPr>
          <a:xfrm>
            <a:off x="323528" y="576696"/>
            <a:ext cx="1950578" cy="2420257"/>
            <a:chOff x="0" y="2470"/>
            <a:chExt cx="1950578" cy="3292121"/>
          </a:xfrm>
        </p:grpSpPr>
        <p:sp>
          <p:nvSpPr>
            <p:cNvPr id="31" name="30 Rectángulo redondeado"/>
            <p:cNvSpPr/>
            <p:nvPr/>
          </p:nvSpPr>
          <p:spPr>
            <a:xfrm>
              <a:off x="0" y="2470"/>
              <a:ext cx="1950578" cy="3292121"/>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31 Rectángulo"/>
            <p:cNvSpPr/>
            <p:nvPr/>
          </p:nvSpPr>
          <p:spPr>
            <a:xfrm>
              <a:off x="95219" y="97689"/>
              <a:ext cx="1760140" cy="3101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kern="1200" dirty="0">
                  <a:latin typeface="+mj-lt"/>
                </a:rPr>
                <a:t>ÁMBITO DE LA SEGURIDAD DEL TURISTA</a:t>
              </a:r>
            </a:p>
          </p:txBody>
        </p:sp>
      </p:grpSp>
      <p:grpSp>
        <p:nvGrpSpPr>
          <p:cNvPr id="18" name="17 Grupo"/>
          <p:cNvGrpSpPr/>
          <p:nvPr/>
        </p:nvGrpSpPr>
        <p:grpSpPr>
          <a:xfrm>
            <a:off x="357659" y="3140968"/>
            <a:ext cx="1950578" cy="1540153"/>
            <a:chOff x="0" y="3569738"/>
            <a:chExt cx="1950578" cy="1780579"/>
          </a:xfrm>
        </p:grpSpPr>
        <p:sp>
          <p:nvSpPr>
            <p:cNvPr id="19" name="18 Rectángulo redondeado"/>
            <p:cNvSpPr/>
            <p:nvPr/>
          </p:nvSpPr>
          <p:spPr>
            <a:xfrm>
              <a:off x="0" y="3569738"/>
              <a:ext cx="1950578" cy="178057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19 Rectángulo"/>
            <p:cNvSpPr/>
            <p:nvPr/>
          </p:nvSpPr>
          <p:spPr>
            <a:xfrm>
              <a:off x="86921" y="3656659"/>
              <a:ext cx="1776736" cy="1606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kern="1200" dirty="0">
                  <a:latin typeface="+mj-lt"/>
                </a:rPr>
                <a:t>ÁMBITO DE LOS DERECHOS DE INFORMACIÓN DEL TURISTA</a:t>
              </a:r>
            </a:p>
          </p:txBody>
        </p:sp>
      </p:grpSp>
      <p:grpSp>
        <p:nvGrpSpPr>
          <p:cNvPr id="36" name="35 Grupo"/>
          <p:cNvGrpSpPr/>
          <p:nvPr/>
        </p:nvGrpSpPr>
        <p:grpSpPr>
          <a:xfrm>
            <a:off x="2406529" y="3140968"/>
            <a:ext cx="6341934" cy="1520390"/>
            <a:chOff x="1950578" y="3699832"/>
            <a:chExt cx="3467694" cy="1520390"/>
          </a:xfrm>
        </p:grpSpPr>
        <p:sp>
          <p:nvSpPr>
            <p:cNvPr id="37" name="36 Redondear rectángulo de esquina del mismo lado"/>
            <p:cNvSpPr/>
            <p:nvPr/>
          </p:nvSpPr>
          <p:spPr>
            <a:xfrm rot="5400000">
              <a:off x="2924230" y="2726180"/>
              <a:ext cx="1520390" cy="3467694"/>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8" name="Redondear rectángulo de esquina del mismo lado 4"/>
            <p:cNvSpPr/>
            <p:nvPr/>
          </p:nvSpPr>
          <p:spPr>
            <a:xfrm>
              <a:off x="1950579" y="3774051"/>
              <a:ext cx="3393475" cy="13719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Placa distintiva en el portal con el número de registro de la vivienda</a:t>
              </a:r>
            </a:p>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Normas del establecimiento</a:t>
              </a:r>
            </a:p>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Guía informativa sobre el uso y manejo de las instalaciones de la vivienda</a:t>
              </a:r>
            </a:p>
            <a:p>
              <a:pPr marL="114300" lvl="1" indent="-114300" algn="l" defTabSz="533400">
                <a:lnSpc>
                  <a:spcPct val="90000"/>
                </a:lnSpc>
                <a:spcBef>
                  <a:spcPct val="0"/>
                </a:spcBef>
                <a:spcAft>
                  <a:spcPct val="15000"/>
                </a:spcAft>
                <a:buChar char="••"/>
              </a:pPr>
              <a:r>
                <a:rPr lang="es-ES" sz="1600" dirty="0">
                  <a:solidFill>
                    <a:schemeClr val="accent1">
                      <a:lumMod val="75000"/>
                    </a:schemeClr>
                  </a:solidFill>
                  <a:latin typeface="+mj-lt"/>
                </a:rPr>
                <a:t>Hojas de reclamaciones a disposición del consumidor</a:t>
              </a:r>
            </a:p>
          </p:txBody>
        </p:sp>
      </p:grpSp>
      <p:grpSp>
        <p:nvGrpSpPr>
          <p:cNvPr id="39" name="38 Grupo"/>
          <p:cNvGrpSpPr/>
          <p:nvPr/>
        </p:nvGrpSpPr>
        <p:grpSpPr>
          <a:xfrm>
            <a:off x="340226" y="4770584"/>
            <a:ext cx="1950578" cy="1473617"/>
            <a:chOff x="0" y="5656489"/>
            <a:chExt cx="1950578" cy="2082414"/>
          </a:xfrm>
        </p:grpSpPr>
        <p:sp>
          <p:nvSpPr>
            <p:cNvPr id="40" name="39 Rectángulo redondeado"/>
            <p:cNvSpPr/>
            <p:nvPr/>
          </p:nvSpPr>
          <p:spPr>
            <a:xfrm>
              <a:off x="0" y="5656489"/>
              <a:ext cx="1950578" cy="2082414"/>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1" name="40 Rectángulo"/>
            <p:cNvSpPr/>
            <p:nvPr/>
          </p:nvSpPr>
          <p:spPr>
            <a:xfrm>
              <a:off x="95219" y="5751708"/>
              <a:ext cx="1760140" cy="1891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kern="1200" dirty="0">
                  <a:latin typeface="+mj-lt"/>
                </a:rPr>
                <a:t>ÁMBITO DE LA CALIDAD DE LA VIVIENDA</a:t>
              </a:r>
            </a:p>
          </p:txBody>
        </p:sp>
      </p:grpSp>
      <p:grpSp>
        <p:nvGrpSpPr>
          <p:cNvPr id="42" name="41 Grupo"/>
          <p:cNvGrpSpPr/>
          <p:nvPr/>
        </p:nvGrpSpPr>
        <p:grpSpPr>
          <a:xfrm>
            <a:off x="2439433" y="4753282"/>
            <a:ext cx="6309030" cy="1777063"/>
            <a:chOff x="1950578" y="5625463"/>
            <a:chExt cx="3467694" cy="2144465"/>
          </a:xfrm>
        </p:grpSpPr>
        <p:sp>
          <p:nvSpPr>
            <p:cNvPr id="43" name="42 Redondear rectángulo de esquina del mismo lado"/>
            <p:cNvSpPr/>
            <p:nvPr/>
          </p:nvSpPr>
          <p:spPr>
            <a:xfrm rot="5400000">
              <a:off x="2612192" y="4963849"/>
              <a:ext cx="2144465" cy="3467694"/>
            </a:xfrm>
            <a:prstGeom prst="round2Same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44" name="Redondear rectángulo de esquina del mismo lado 8"/>
            <p:cNvSpPr/>
            <p:nvPr/>
          </p:nvSpPr>
          <p:spPr>
            <a:xfrm>
              <a:off x="1950578" y="5730147"/>
              <a:ext cx="3363010" cy="1935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Climatización de la vivienda</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Equipamiento mínimo de las habitaciones</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Prestaciones de servicios agregados: limpieza, restauración y sanitario</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Dotaciones mínimas de cuartos de baño y aseos</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Dotaciones mínimas de cocina</a:t>
              </a:r>
            </a:p>
            <a:p>
              <a:pPr marL="114300" lvl="1" indent="-114300" algn="l" defTabSz="533400">
                <a:lnSpc>
                  <a:spcPct val="90000"/>
                </a:lnSpc>
                <a:spcBef>
                  <a:spcPct val="0"/>
                </a:spcBef>
                <a:spcAft>
                  <a:spcPct val="15000"/>
                </a:spcAft>
                <a:buChar char="••"/>
              </a:pPr>
              <a:r>
                <a:rPr lang="es-ES" sz="1600" kern="1200" dirty="0">
                  <a:solidFill>
                    <a:schemeClr val="accent1">
                      <a:lumMod val="75000"/>
                    </a:schemeClr>
                  </a:solidFill>
                  <a:latin typeface="+mj-lt"/>
                </a:rPr>
                <a:t>Capacidad del alojamiento</a:t>
              </a:r>
            </a:p>
          </p:txBody>
        </p:sp>
      </p:grpSp>
      <p:sp>
        <p:nvSpPr>
          <p:cNvPr id="24" name="1 Título"/>
          <p:cNvSpPr>
            <a:spLocks noGrp="1"/>
          </p:cNvSpPr>
          <p:nvPr>
            <p:ph type="title"/>
          </p:nvPr>
        </p:nvSpPr>
        <p:spPr>
          <a:xfrm>
            <a:off x="444580" y="0"/>
            <a:ext cx="8376632" cy="388056"/>
          </a:xfrm>
        </p:spPr>
        <p:txBody>
          <a:bodyPr>
            <a:noAutofit/>
          </a:bodyPr>
          <a:lstStyle/>
          <a:p>
            <a:r>
              <a:rPr lang="es-ES" sz="2200" b="1" dirty="0">
                <a:solidFill>
                  <a:schemeClr val="accent1">
                    <a:lumMod val="75000"/>
                  </a:schemeClr>
                </a:solidFill>
                <a:ea typeface="+mn-ea"/>
                <a:cs typeface="+mn-cs"/>
              </a:rPr>
              <a:t>P</a:t>
            </a:r>
            <a:r>
              <a:rPr lang="es-ES" sz="2200" b="1" dirty="0" smtClean="0">
                <a:solidFill>
                  <a:schemeClr val="accent1">
                    <a:lumMod val="75000"/>
                  </a:schemeClr>
                </a:solidFill>
                <a:ea typeface="+mn-ea"/>
                <a:cs typeface="+mn-cs"/>
              </a:rPr>
              <a:t>ropuesta regulatoria sobre las viviendas privadas de uso turístico (II)</a:t>
            </a:r>
            <a:endParaRPr lang="es-ES" sz="2200" b="1" dirty="0">
              <a:solidFill>
                <a:schemeClr val="accent1">
                  <a:lumMod val="75000"/>
                </a:schemeClr>
              </a:solidFill>
              <a:ea typeface="+mn-ea"/>
              <a:cs typeface="+mn-cs"/>
            </a:endParaRPr>
          </a:p>
        </p:txBody>
      </p:sp>
      <p:sp>
        <p:nvSpPr>
          <p:cNvPr id="5" name="4 Marcador de pie de página"/>
          <p:cNvSpPr>
            <a:spLocks noGrp="1"/>
          </p:cNvSpPr>
          <p:nvPr>
            <p:ph type="ftr" sz="quarter" idx="11"/>
          </p:nvPr>
        </p:nvSpPr>
        <p:spPr>
          <a:xfrm>
            <a:off x="3203848" y="6443596"/>
            <a:ext cx="2895600" cy="365125"/>
          </a:xfrm>
        </p:spPr>
        <p:txBody>
          <a:bodyPr/>
          <a:lstStyle/>
          <a:p>
            <a:pPr algn="ctr"/>
            <a:r>
              <a:rPr lang="es-ES" dirty="0" smtClean="0"/>
              <a:t>Jesús Gatell Pàmies</a:t>
            </a:r>
            <a:endParaRPr lang="es-ES" dirty="0"/>
          </a:p>
        </p:txBody>
      </p:sp>
      <p:pic>
        <p:nvPicPr>
          <p:cNvPr id="45"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76237"/>
            <a:ext cx="792088" cy="50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23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4294967295"/>
          </p:nvPr>
        </p:nvSpPr>
        <p:spPr>
          <a:xfrm>
            <a:off x="2555776" y="6303624"/>
            <a:ext cx="3352800" cy="365125"/>
          </a:xfrm>
        </p:spPr>
        <p:txBody>
          <a:bodyPr/>
          <a:lstStyle/>
          <a:p>
            <a:pPr algn="ctr"/>
            <a:r>
              <a:rPr lang="es-ES" dirty="0" smtClean="0"/>
              <a:t>Jesús </a:t>
            </a:r>
            <a:r>
              <a:rPr lang="es-ES" dirty="0" err="1" smtClean="0"/>
              <a:t>Gatell</a:t>
            </a:r>
            <a:r>
              <a:rPr lang="es-ES" dirty="0" smtClean="0"/>
              <a:t> </a:t>
            </a:r>
            <a:r>
              <a:rPr lang="es-ES" dirty="0" err="1" smtClean="0"/>
              <a:t>Pàmies</a:t>
            </a:r>
            <a:endParaRPr lang="es-ES" dirty="0"/>
          </a:p>
        </p:txBody>
      </p:sp>
      <p:sp>
        <p:nvSpPr>
          <p:cNvPr id="5" name="2 Marcador de contenido"/>
          <p:cNvSpPr txBox="1">
            <a:spLocks/>
          </p:cNvSpPr>
          <p:nvPr/>
        </p:nvSpPr>
        <p:spPr>
          <a:xfrm>
            <a:off x="616368" y="781568"/>
            <a:ext cx="7992888" cy="55598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buClr>
                <a:srgbClr val="0BD0D9"/>
              </a:buClr>
              <a:buNone/>
            </a:pPr>
            <a:r>
              <a:rPr lang="es-ES" sz="3200" b="1" dirty="0" smtClean="0">
                <a:solidFill>
                  <a:schemeClr val="accent1">
                    <a:lumMod val="75000"/>
                  </a:schemeClr>
                </a:solidFill>
                <a:latin typeface="+mj-lt"/>
              </a:rPr>
              <a:t>«Ningún </a:t>
            </a:r>
            <a:r>
              <a:rPr lang="es-ES" sz="3200" b="1" dirty="0">
                <a:solidFill>
                  <a:schemeClr val="accent1">
                    <a:lumMod val="75000"/>
                  </a:schemeClr>
                </a:solidFill>
                <a:latin typeface="+mj-lt"/>
              </a:rPr>
              <a:t>viento es el adecuado para quien no sabe a qué puerto se dirige. Para quién sabe a donde va, todos los vientos son </a:t>
            </a:r>
            <a:r>
              <a:rPr lang="es-ES" sz="3200" b="1" dirty="0" smtClean="0">
                <a:solidFill>
                  <a:schemeClr val="accent1">
                    <a:lumMod val="75000"/>
                  </a:schemeClr>
                </a:solidFill>
                <a:latin typeface="+mj-lt"/>
              </a:rPr>
              <a:t>favorables»</a:t>
            </a:r>
          </a:p>
          <a:p>
            <a:pPr marL="0" lvl="0" indent="0">
              <a:buClr>
                <a:srgbClr val="0BD0D9"/>
              </a:buClr>
              <a:buNone/>
            </a:pPr>
            <a:r>
              <a:rPr lang="es-ES" sz="2800" i="1" dirty="0" smtClean="0">
                <a:solidFill>
                  <a:schemeClr val="accent1">
                    <a:lumMod val="75000"/>
                  </a:schemeClr>
                </a:solidFill>
                <a:latin typeface="+mj-lt"/>
              </a:rPr>
              <a:t>Séneca</a:t>
            </a:r>
            <a:endParaRPr lang="es-ES" sz="2800" i="1" dirty="0">
              <a:solidFill>
                <a:schemeClr val="accent1">
                  <a:lumMod val="75000"/>
                </a:schemeClr>
              </a:solidFill>
              <a:latin typeface="+mj-lt"/>
            </a:endParaRPr>
          </a:p>
          <a:p>
            <a:pPr marL="0" indent="0" algn="just">
              <a:buFont typeface="Wingdings 2"/>
              <a:buNone/>
            </a:pPr>
            <a:endParaRPr lang="es-ES" sz="1800" dirty="0" smtClean="0">
              <a:latin typeface="+mj-lt"/>
            </a:endParaRPr>
          </a:p>
          <a:p>
            <a:pPr marL="0" indent="0" algn="just">
              <a:buFont typeface="Wingdings 2"/>
              <a:buNone/>
            </a:pPr>
            <a:endParaRPr lang="es-ES" sz="1800" dirty="0">
              <a:latin typeface="+mj-lt"/>
            </a:endParaRPr>
          </a:p>
        </p:txBody>
      </p:sp>
      <p:pic>
        <p:nvPicPr>
          <p:cNvPr id="6" name="5 Imagen" descr="barco.jpg"/>
          <p:cNvPicPr>
            <a:picLocks noChangeAspect="1"/>
          </p:cNvPicPr>
          <p:nvPr/>
        </p:nvPicPr>
        <p:blipFill>
          <a:blip r:embed="rId2" cstate="print"/>
          <a:stretch>
            <a:fillRect/>
          </a:stretch>
        </p:blipFill>
        <p:spPr>
          <a:xfrm>
            <a:off x="3059832" y="2708920"/>
            <a:ext cx="5184576" cy="3157524"/>
          </a:xfrm>
          <a:prstGeom prst="rect">
            <a:avLst/>
          </a:prstGeom>
          <a:ln>
            <a:noFill/>
          </a:ln>
          <a:effectLst>
            <a:softEdge rad="112500"/>
          </a:effectLst>
        </p:spPr>
      </p:pic>
      <p:sp>
        <p:nvSpPr>
          <p:cNvPr id="2" name="1 CuadroTexto"/>
          <p:cNvSpPr txBox="1"/>
          <p:nvPr/>
        </p:nvSpPr>
        <p:spPr>
          <a:xfrm>
            <a:off x="8626605" y="6396608"/>
            <a:ext cx="279258" cy="338554"/>
          </a:xfrm>
          <a:prstGeom prst="rect">
            <a:avLst/>
          </a:prstGeom>
          <a:noFill/>
        </p:spPr>
        <p:txBody>
          <a:bodyPr wrap="square" rtlCol="0">
            <a:spAutoFit/>
          </a:bodyPr>
          <a:lstStyle/>
          <a:p>
            <a:r>
              <a:rPr lang="es-ES" sz="1600" dirty="0"/>
              <a:t>9</a:t>
            </a:r>
          </a:p>
        </p:txBody>
      </p:sp>
      <p:pic>
        <p:nvPicPr>
          <p:cNvPr id="7"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335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2743867" y="996536"/>
            <a:ext cx="5898294" cy="1637956"/>
            <a:chOff x="1950578" y="849087"/>
            <a:chExt cx="3467694" cy="1323743"/>
          </a:xfrm>
        </p:grpSpPr>
        <p:sp>
          <p:nvSpPr>
            <p:cNvPr id="45" name="44 Redondear rectángulo de esquina del mismo lado"/>
            <p:cNvSpPr/>
            <p:nvPr/>
          </p:nvSpPr>
          <p:spPr>
            <a:xfrm rot="5400000">
              <a:off x="3022553" y="-222888"/>
              <a:ext cx="1323743" cy="3467694"/>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46" name="Redondear rectángulo de esquina del mismo lado 4"/>
            <p:cNvSpPr/>
            <p:nvPr/>
          </p:nvSpPr>
          <p:spPr>
            <a:xfrm>
              <a:off x="1950578" y="913707"/>
              <a:ext cx="3403074" cy="11945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dirty="0">
                  <a:solidFill>
                    <a:schemeClr val="accent1">
                      <a:lumMod val="75000"/>
                    </a:schemeClr>
                  </a:solidFill>
                  <a:latin typeface="+mj-lt"/>
                </a:rPr>
                <a:t>Obligado cumplimiento de la legislación laboral y en materia de Seguridad Social</a:t>
              </a:r>
            </a:p>
          </p:txBody>
        </p:sp>
      </p:grpSp>
      <p:grpSp>
        <p:nvGrpSpPr>
          <p:cNvPr id="22" name="21 Grupo"/>
          <p:cNvGrpSpPr/>
          <p:nvPr/>
        </p:nvGrpSpPr>
        <p:grpSpPr>
          <a:xfrm>
            <a:off x="554839" y="919163"/>
            <a:ext cx="2091726" cy="1715330"/>
            <a:chOff x="-54769" y="718467"/>
            <a:chExt cx="1950578" cy="1584984"/>
          </a:xfrm>
        </p:grpSpPr>
        <p:sp>
          <p:nvSpPr>
            <p:cNvPr id="43" name="42 Rectángulo redondeado"/>
            <p:cNvSpPr/>
            <p:nvPr/>
          </p:nvSpPr>
          <p:spPr>
            <a:xfrm>
              <a:off x="-54769" y="718467"/>
              <a:ext cx="1950578" cy="1584984"/>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4" name="43 Rectángulo"/>
            <p:cNvSpPr/>
            <p:nvPr/>
          </p:nvSpPr>
          <p:spPr>
            <a:xfrm>
              <a:off x="77373" y="795840"/>
              <a:ext cx="1795832" cy="1430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2000" kern="1200" dirty="0">
                  <a:latin typeface="+mj-lt"/>
                </a:rPr>
                <a:t>ÁMBITO DE LOS DERECHOS DE LOS TRABAJADORES</a:t>
              </a:r>
            </a:p>
          </p:txBody>
        </p:sp>
      </p:grpSp>
      <p:grpSp>
        <p:nvGrpSpPr>
          <p:cNvPr id="23" name="22 Grupo"/>
          <p:cNvGrpSpPr/>
          <p:nvPr/>
        </p:nvGrpSpPr>
        <p:grpSpPr>
          <a:xfrm>
            <a:off x="2743867" y="2780928"/>
            <a:ext cx="5898294" cy="1444034"/>
            <a:chOff x="1950578" y="2716556"/>
            <a:chExt cx="3467694" cy="966298"/>
          </a:xfrm>
        </p:grpSpPr>
        <p:sp>
          <p:nvSpPr>
            <p:cNvPr id="41" name="40 Redondear rectángulo de esquina del mismo lado"/>
            <p:cNvSpPr/>
            <p:nvPr/>
          </p:nvSpPr>
          <p:spPr>
            <a:xfrm rot="5400000">
              <a:off x="3201276" y="1465858"/>
              <a:ext cx="966298" cy="3467694"/>
            </a:xfrm>
            <a:prstGeom prst="round2SameRect">
              <a:avLst/>
            </a:prstGeom>
          </p:spPr>
          <p:style>
            <a:lnRef idx="2">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42" name="Redondear rectángulo de esquina del mismo lado 8"/>
            <p:cNvSpPr/>
            <p:nvPr/>
          </p:nvSpPr>
          <p:spPr>
            <a:xfrm>
              <a:off x="1950579" y="2763727"/>
              <a:ext cx="3420523" cy="871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dirty="0">
                  <a:solidFill>
                    <a:schemeClr val="accent1">
                      <a:lumMod val="75000"/>
                    </a:schemeClr>
                  </a:solidFill>
                  <a:latin typeface="+mj-lt"/>
                </a:rPr>
                <a:t>Establecer responsabilidad legal de las plataformas</a:t>
              </a:r>
            </a:p>
            <a:p>
              <a:pPr marL="114300" lvl="1" indent="-114300" algn="l" defTabSz="533400">
                <a:lnSpc>
                  <a:spcPct val="90000"/>
                </a:lnSpc>
                <a:spcBef>
                  <a:spcPct val="0"/>
                </a:spcBef>
                <a:spcAft>
                  <a:spcPct val="15000"/>
                </a:spcAft>
                <a:buChar char="••"/>
              </a:pPr>
              <a:r>
                <a:rPr lang="es-ES" dirty="0">
                  <a:solidFill>
                    <a:schemeClr val="accent1">
                      <a:lumMod val="75000"/>
                    </a:schemeClr>
                  </a:solidFill>
                  <a:latin typeface="+mj-lt"/>
                </a:rPr>
                <a:t>Prohibición de ofrecer viviendas no registradas</a:t>
              </a:r>
            </a:p>
          </p:txBody>
        </p:sp>
      </p:grpSp>
      <p:grpSp>
        <p:nvGrpSpPr>
          <p:cNvPr id="24" name="23 Grupo"/>
          <p:cNvGrpSpPr/>
          <p:nvPr/>
        </p:nvGrpSpPr>
        <p:grpSpPr>
          <a:xfrm>
            <a:off x="445393" y="2634492"/>
            <a:ext cx="2202606" cy="1590469"/>
            <a:chOff x="-72008" y="2554142"/>
            <a:chExt cx="2022586" cy="1241665"/>
          </a:xfrm>
        </p:grpSpPr>
        <p:sp>
          <p:nvSpPr>
            <p:cNvPr id="33" name="32 Rectángulo redondeado"/>
            <p:cNvSpPr/>
            <p:nvPr/>
          </p:nvSpPr>
          <p:spPr>
            <a:xfrm>
              <a:off x="0" y="2603603"/>
              <a:ext cx="1950578" cy="1192204"/>
            </a:xfrm>
            <a:prstGeom prst="round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4" name="33 Rectángulo"/>
            <p:cNvSpPr/>
            <p:nvPr/>
          </p:nvSpPr>
          <p:spPr>
            <a:xfrm>
              <a:off x="-72008" y="2554142"/>
              <a:ext cx="1964387" cy="1183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kern="1200" dirty="0">
                  <a:latin typeface="+mj-lt"/>
                </a:rPr>
                <a:t>ÁMBITO DE LA RESPONSABILIDAD DE LOS INTERMEDIARIOS</a:t>
              </a:r>
            </a:p>
          </p:txBody>
        </p:sp>
      </p:grpSp>
      <p:grpSp>
        <p:nvGrpSpPr>
          <p:cNvPr id="25" name="24 Grupo"/>
          <p:cNvGrpSpPr/>
          <p:nvPr/>
        </p:nvGrpSpPr>
        <p:grpSpPr>
          <a:xfrm>
            <a:off x="2743871" y="4361856"/>
            <a:ext cx="5898294" cy="1438083"/>
            <a:chOff x="1950578" y="4302765"/>
            <a:chExt cx="3467694" cy="780876"/>
          </a:xfrm>
        </p:grpSpPr>
        <p:sp>
          <p:nvSpPr>
            <p:cNvPr id="31" name="30 Redondear rectángulo de esquina del mismo lado"/>
            <p:cNvSpPr/>
            <p:nvPr/>
          </p:nvSpPr>
          <p:spPr>
            <a:xfrm rot="5400000">
              <a:off x="3293987" y="2959356"/>
              <a:ext cx="780876" cy="3467694"/>
            </a:xfrm>
            <a:prstGeom prst="round2SameRect">
              <a:avLst/>
            </a:prstGeom>
          </p:spPr>
          <p:style>
            <a:lnRef idx="2">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2" name="Redondear rectángulo de esquina del mismo lado 12"/>
            <p:cNvSpPr/>
            <p:nvPr/>
          </p:nvSpPr>
          <p:spPr>
            <a:xfrm>
              <a:off x="1950579" y="4340884"/>
              <a:ext cx="3429575" cy="7046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dirty="0">
                  <a:solidFill>
                    <a:schemeClr val="accent1">
                      <a:lumMod val="75000"/>
                    </a:schemeClr>
                  </a:solidFill>
                  <a:latin typeface="+mj-lt"/>
                </a:rPr>
                <a:t>Obligación de información de la identificación de los huéspedes (Acuerdo </a:t>
              </a:r>
              <a:r>
                <a:rPr lang="es-ES" dirty="0" err="1">
                  <a:solidFill>
                    <a:schemeClr val="accent1">
                      <a:lumMod val="75000"/>
                    </a:schemeClr>
                  </a:solidFill>
                  <a:latin typeface="+mj-lt"/>
                </a:rPr>
                <a:t>Schengen</a:t>
              </a:r>
              <a:r>
                <a:rPr lang="es-ES" dirty="0">
                  <a:solidFill>
                    <a:schemeClr val="accent1">
                      <a:lumMod val="75000"/>
                    </a:schemeClr>
                  </a:solidFill>
                  <a:latin typeface="+mj-lt"/>
                </a:rPr>
                <a:t>) </a:t>
              </a:r>
            </a:p>
          </p:txBody>
        </p:sp>
      </p:grpSp>
      <p:grpSp>
        <p:nvGrpSpPr>
          <p:cNvPr id="26" name="25 Grupo"/>
          <p:cNvGrpSpPr/>
          <p:nvPr/>
        </p:nvGrpSpPr>
        <p:grpSpPr>
          <a:xfrm>
            <a:off x="513498" y="4293096"/>
            <a:ext cx="2130360" cy="1584176"/>
            <a:chOff x="0" y="4095960"/>
            <a:chExt cx="1950578" cy="1194486"/>
          </a:xfrm>
        </p:grpSpPr>
        <p:sp>
          <p:nvSpPr>
            <p:cNvPr id="27" name="26 Rectángulo redondeado"/>
            <p:cNvSpPr/>
            <p:nvPr/>
          </p:nvSpPr>
          <p:spPr>
            <a:xfrm>
              <a:off x="0" y="4095960"/>
              <a:ext cx="1950578" cy="1194486"/>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8" name="27 Rectángulo"/>
            <p:cNvSpPr/>
            <p:nvPr/>
          </p:nvSpPr>
          <p:spPr>
            <a:xfrm>
              <a:off x="58310" y="4154270"/>
              <a:ext cx="1833958" cy="1077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2000" kern="1200" dirty="0">
                  <a:latin typeface="+mj-lt"/>
                </a:rPr>
                <a:t>ÁMBITO DE LA SEGURIDAD NACIONAL</a:t>
              </a:r>
            </a:p>
          </p:txBody>
        </p:sp>
      </p:grpSp>
      <p:pic>
        <p:nvPicPr>
          <p:cNvPr id="29"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30"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35" name="1 Título"/>
          <p:cNvSpPr txBox="1">
            <a:spLocks/>
          </p:cNvSpPr>
          <p:nvPr/>
        </p:nvSpPr>
        <p:spPr>
          <a:xfrm>
            <a:off x="445393" y="14659"/>
            <a:ext cx="8376632"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200" b="1" dirty="0" smtClean="0">
                <a:solidFill>
                  <a:schemeClr val="accent1">
                    <a:lumMod val="75000"/>
                  </a:schemeClr>
                </a:solidFill>
                <a:ea typeface="+mn-ea"/>
                <a:cs typeface="+mn-cs"/>
              </a:rPr>
              <a:t>Propuesta regulatoria sobre las viviendas privadas de uso turístico (III)</a:t>
            </a:r>
            <a:endParaRPr lang="es-ES" sz="2200" b="1" dirty="0">
              <a:solidFill>
                <a:schemeClr val="accent1">
                  <a:lumMod val="75000"/>
                </a:schemeClr>
              </a:solidFill>
              <a:ea typeface="+mn-ea"/>
              <a:cs typeface="+mn-cs"/>
            </a:endParaRPr>
          </a:p>
        </p:txBody>
      </p:sp>
    </p:spTree>
    <p:extLst>
      <p:ext uri="{BB962C8B-B14F-4D97-AF65-F5344CB8AC3E}">
        <p14:creationId xmlns:p14="http://schemas.microsoft.com/office/powerpoint/2010/main" val="944295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0688" y="782271"/>
            <a:ext cx="8229600" cy="4861408"/>
          </a:xfrm>
        </p:spPr>
        <p:txBody>
          <a:bodyPr>
            <a:normAutofit/>
          </a:bodyPr>
          <a:lstStyle/>
          <a:p>
            <a:pPr marL="0" indent="0">
              <a:buNone/>
            </a:pPr>
            <a:r>
              <a:rPr lang="es-ES_tradnl" sz="4400" dirty="0" smtClean="0">
                <a:solidFill>
                  <a:srgbClr val="0B5395"/>
                </a:solidFill>
                <a:latin typeface="Calibri" pitchFamily="34" charset="0"/>
              </a:rPr>
              <a:t>¿Galgos </a:t>
            </a:r>
            <a:r>
              <a:rPr lang="es-ES_tradnl" sz="4400" dirty="0">
                <a:solidFill>
                  <a:srgbClr val="0B5395"/>
                </a:solidFill>
                <a:latin typeface="Calibri" pitchFamily="34" charset="0"/>
              </a:rPr>
              <a:t>o </a:t>
            </a:r>
            <a:r>
              <a:rPr lang="es-ES_tradnl" sz="4400" dirty="0" smtClean="0">
                <a:solidFill>
                  <a:srgbClr val="0B5395"/>
                </a:solidFill>
                <a:latin typeface="Calibri" pitchFamily="34" charset="0"/>
              </a:rPr>
              <a:t>podencos? </a:t>
            </a:r>
            <a:endParaRPr lang="es-ES_tradnl" sz="4400" dirty="0">
              <a:solidFill>
                <a:srgbClr val="0B5395"/>
              </a:solidFill>
              <a:latin typeface="Calibri" pitchFamily="34" charset="0"/>
            </a:endParaRPr>
          </a:p>
          <a:p>
            <a:pPr marL="0" indent="0">
              <a:buNone/>
            </a:pPr>
            <a:r>
              <a:rPr lang="es-ES_tradnl" sz="4400" dirty="0">
                <a:solidFill>
                  <a:srgbClr val="0B5395"/>
                </a:solidFill>
                <a:latin typeface="Calibri" pitchFamily="34" charset="0"/>
              </a:rPr>
              <a:t>¿A qué nos enfrentamos</a:t>
            </a:r>
            <a:r>
              <a:rPr lang="es-ES_tradnl" sz="4400" dirty="0" smtClean="0">
                <a:solidFill>
                  <a:srgbClr val="0B5395"/>
                </a:solidFill>
                <a:latin typeface="Calibri" pitchFamily="34" charset="0"/>
              </a:rPr>
              <a:t>?</a:t>
            </a:r>
          </a:p>
          <a:p>
            <a:pPr marL="0" indent="0">
              <a:buNone/>
            </a:pPr>
            <a:r>
              <a:rPr lang="es-ES_tradnl" sz="4400" dirty="0" smtClean="0">
                <a:solidFill>
                  <a:srgbClr val="0B5395"/>
                </a:solidFill>
                <a:latin typeface="Calibri" pitchFamily="34" charset="0"/>
              </a:rPr>
              <a:t>¿A qué esperamos?</a:t>
            </a:r>
            <a:endParaRPr lang="es-ES" sz="4400" dirty="0">
              <a:solidFill>
                <a:srgbClr val="0B5395"/>
              </a:solidFill>
              <a:latin typeface="Calibri" pitchFamily="34" charset="0"/>
            </a:endParaRPr>
          </a:p>
        </p:txBody>
      </p:sp>
      <p:sp>
        <p:nvSpPr>
          <p:cNvPr id="4" name="3 Marcador de pie de página"/>
          <p:cNvSpPr>
            <a:spLocks noGrp="1"/>
          </p:cNvSpPr>
          <p:nvPr>
            <p:ph type="ftr" sz="quarter" idx="11"/>
          </p:nvPr>
        </p:nvSpPr>
        <p:spPr/>
        <p:txBody>
          <a:bodyPr/>
          <a:lstStyle/>
          <a:p>
            <a:pPr algn="ctr"/>
            <a:r>
              <a:rPr lang="es-ES" dirty="0" smtClean="0"/>
              <a:t>Jesús Gatell Pàmies</a:t>
            </a:r>
            <a:endParaRPr lang="es-ES" dirty="0"/>
          </a:p>
        </p:txBody>
      </p:sp>
      <p:pic>
        <p:nvPicPr>
          <p:cNvPr id="3074" name="Picture 2" descr="C:\Users\usuario8\Desktop\podenco-andaluz-grande-620x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026" y="3212975"/>
            <a:ext cx="4173876" cy="2557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usuario8\Desktop\SPANISH-GREYH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2975"/>
            <a:ext cx="4355976" cy="2557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usuario8\Desktop\Logo_CEH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hotelero.com/wp-content/uploads/2013/07/logo_I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39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92872" y="980728"/>
            <a:ext cx="8784976" cy="758952"/>
          </a:xfrm>
        </p:spPr>
        <p:txBody>
          <a:bodyPr>
            <a:noAutofit/>
          </a:bodyPr>
          <a:lstStyle/>
          <a:p>
            <a:r>
              <a:rPr lang="es-ES" sz="2600" dirty="0" smtClean="0">
                <a:solidFill>
                  <a:schemeClr val="accent1">
                    <a:lumMod val="75000"/>
                  </a:schemeClr>
                </a:solidFill>
              </a:rPr>
              <a:t>ECONOMÍA COLABORATIVA vs SUMERGIDA, </a:t>
            </a:r>
            <a:br>
              <a:rPr lang="es-ES" sz="2600" dirty="0" smtClean="0">
                <a:solidFill>
                  <a:schemeClr val="accent1">
                    <a:lumMod val="75000"/>
                  </a:schemeClr>
                </a:solidFill>
              </a:rPr>
            </a:br>
            <a:r>
              <a:rPr lang="es-ES" sz="2600" dirty="0" smtClean="0">
                <a:solidFill>
                  <a:schemeClr val="accent1">
                    <a:lumMod val="75000"/>
                  </a:schemeClr>
                </a:solidFill>
              </a:rPr>
              <a:t>algunas preguntas…</a:t>
            </a:r>
            <a:endParaRPr lang="es-ES" sz="2600" dirty="0">
              <a:solidFill>
                <a:schemeClr val="accent1">
                  <a:lumMod val="75000"/>
                </a:schemeClr>
              </a:solidFill>
            </a:endParaRPr>
          </a:p>
        </p:txBody>
      </p:sp>
      <p:sp>
        <p:nvSpPr>
          <p:cNvPr id="6" name="4 Marcador de contenido"/>
          <p:cNvSpPr>
            <a:spLocks noGrp="1"/>
          </p:cNvSpPr>
          <p:nvPr>
            <p:ph idx="1"/>
          </p:nvPr>
        </p:nvSpPr>
        <p:spPr>
          <a:xfrm>
            <a:off x="107504" y="1844824"/>
            <a:ext cx="8424936" cy="3949899"/>
          </a:xfrm>
          <a:solidFill>
            <a:schemeClr val="bg1"/>
          </a:solidFill>
        </p:spPr>
        <p:txBody>
          <a:bodyPr>
            <a:normAutofit fontScale="77500" lnSpcReduction="20000"/>
          </a:bodyPr>
          <a:lstStyle/>
          <a:p>
            <a:pPr marL="0" indent="0">
              <a:buNone/>
            </a:pPr>
            <a:endParaRPr lang="es-ES" dirty="0" smtClean="0"/>
          </a:p>
          <a:p>
            <a:pPr lvl="1">
              <a:lnSpc>
                <a:spcPct val="120000"/>
              </a:lnSpc>
              <a:buFont typeface="Arial" panose="020B0604020202020204" pitchFamily="34" charset="0"/>
              <a:buChar char="•"/>
            </a:pPr>
            <a:r>
              <a:rPr lang="es-ES" sz="2800" dirty="0" smtClean="0">
                <a:solidFill>
                  <a:schemeClr val="accent1">
                    <a:lumMod val="75000"/>
                  </a:schemeClr>
                </a:solidFill>
                <a:latin typeface="+mj-lt"/>
              </a:rPr>
              <a:t>¿Es una actividad económica para las plataformas?</a:t>
            </a:r>
          </a:p>
          <a:p>
            <a:pPr lvl="1">
              <a:lnSpc>
                <a:spcPct val="120000"/>
              </a:lnSpc>
              <a:buFont typeface="Arial" panose="020B0604020202020204" pitchFamily="34" charset="0"/>
              <a:buChar char="•"/>
            </a:pPr>
            <a:r>
              <a:rPr lang="es-ES" sz="2800" dirty="0" smtClean="0">
                <a:solidFill>
                  <a:schemeClr val="accent1">
                    <a:lumMod val="75000"/>
                  </a:schemeClr>
                </a:solidFill>
                <a:latin typeface="+mj-lt"/>
              </a:rPr>
              <a:t>¿Es una actividad económica para los propietarios?</a:t>
            </a:r>
          </a:p>
          <a:p>
            <a:pPr lvl="1">
              <a:lnSpc>
                <a:spcPct val="120000"/>
              </a:lnSpc>
              <a:buFont typeface="Arial" panose="020B0604020202020204" pitchFamily="34" charset="0"/>
              <a:buChar char="•"/>
            </a:pPr>
            <a:r>
              <a:rPr lang="es-ES" sz="2800" dirty="0" smtClean="0">
                <a:solidFill>
                  <a:schemeClr val="accent1">
                    <a:lumMod val="75000"/>
                  </a:schemeClr>
                </a:solidFill>
                <a:latin typeface="+mj-lt"/>
              </a:rPr>
              <a:t>¿Están implicados solo los propietarios de viviendas o hay también agencias implicadas?</a:t>
            </a:r>
          </a:p>
          <a:p>
            <a:pPr lvl="1">
              <a:lnSpc>
                <a:spcPct val="120000"/>
              </a:lnSpc>
              <a:buFont typeface="Arial" panose="020B0604020202020204" pitchFamily="34" charset="0"/>
              <a:buChar char="•"/>
            </a:pPr>
            <a:r>
              <a:rPr lang="es-ES" sz="2800" dirty="0" smtClean="0">
                <a:solidFill>
                  <a:schemeClr val="accent1">
                    <a:lumMod val="75000"/>
                  </a:schemeClr>
                </a:solidFill>
                <a:latin typeface="+mj-lt"/>
              </a:rPr>
              <a:t>¿Están creando una nueva demanda o están canibalizando la industria regulada?</a:t>
            </a:r>
          </a:p>
          <a:p>
            <a:pPr lvl="1">
              <a:lnSpc>
                <a:spcPct val="120000"/>
              </a:lnSpc>
              <a:buFont typeface="Arial" panose="020B0604020202020204" pitchFamily="34" charset="0"/>
              <a:buChar char="•"/>
            </a:pPr>
            <a:r>
              <a:rPr lang="es-ES" sz="2800" dirty="0" smtClean="0">
                <a:solidFill>
                  <a:schemeClr val="accent1">
                    <a:lumMod val="75000"/>
                  </a:schemeClr>
                </a:solidFill>
                <a:latin typeface="+mj-lt"/>
              </a:rPr>
              <a:t>¿Es dañino fijar normas?</a:t>
            </a:r>
          </a:p>
          <a:p>
            <a:pPr lvl="1">
              <a:lnSpc>
                <a:spcPct val="120000"/>
              </a:lnSpc>
              <a:buFont typeface="Arial" panose="020B0604020202020204" pitchFamily="34" charset="0"/>
              <a:buChar char="•"/>
            </a:pPr>
            <a:r>
              <a:rPr lang="es-ES" sz="2800" dirty="0" smtClean="0">
                <a:solidFill>
                  <a:schemeClr val="accent1">
                    <a:lumMod val="75000"/>
                  </a:schemeClr>
                </a:solidFill>
                <a:latin typeface="+mj-lt"/>
              </a:rPr>
              <a:t>¿Los hoteleros pueden competir dado el actual marco legal que les afecta?</a:t>
            </a:r>
          </a:p>
          <a:p>
            <a:endParaRPr lang="es-ES" dirty="0" smtClean="0"/>
          </a:p>
        </p:txBody>
      </p:sp>
      <p:sp>
        <p:nvSpPr>
          <p:cNvPr id="9" name="2 Marcador de pie de página"/>
          <p:cNvSpPr>
            <a:spLocks noGrp="1"/>
          </p:cNvSpPr>
          <p:nvPr>
            <p:ph type="ftr" sz="quarter" idx="11"/>
          </p:nvPr>
        </p:nvSpPr>
        <p:spPr/>
        <p:txBody>
          <a:bodyPr/>
          <a:lstStyle/>
          <a:p>
            <a:pPr algn="ctr"/>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pic>
        <p:nvPicPr>
          <p:cNvPr id="8194" name="Picture 2" descr="Resultado de imagen de economia sumergi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348" y="692696"/>
            <a:ext cx="1303500" cy="1933832"/>
          </a:xfrm>
          <a:prstGeom prst="rect">
            <a:avLst/>
          </a:prstGeom>
          <a:noFill/>
        </p:spPr>
      </p:pic>
      <p:pic>
        <p:nvPicPr>
          <p:cNvPr id="7"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07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19808" y="723869"/>
            <a:ext cx="4624192" cy="758952"/>
          </a:xfrm>
        </p:spPr>
        <p:txBody>
          <a:bodyPr>
            <a:normAutofit fontScale="90000"/>
          </a:bodyPr>
          <a:lstStyle/>
          <a:p>
            <a:r>
              <a:rPr lang="es-ES" dirty="0" smtClean="0">
                <a:solidFill>
                  <a:schemeClr val="accent1">
                    <a:lumMod val="75000"/>
                  </a:schemeClr>
                </a:solidFill>
              </a:rPr>
              <a:t>PORTALES P2P</a:t>
            </a:r>
            <a:endParaRPr lang="es-ES" dirty="0">
              <a:solidFill>
                <a:schemeClr val="accent1">
                  <a:lumMod val="75000"/>
                </a:schemeClr>
              </a:solidFill>
            </a:endParaRPr>
          </a:p>
        </p:txBody>
      </p:sp>
      <p:sp>
        <p:nvSpPr>
          <p:cNvPr id="5" name="4 Marcador de contenido"/>
          <p:cNvSpPr>
            <a:spLocks noGrp="1"/>
          </p:cNvSpPr>
          <p:nvPr>
            <p:ph idx="1"/>
          </p:nvPr>
        </p:nvSpPr>
        <p:spPr>
          <a:xfrm>
            <a:off x="301752" y="1772816"/>
            <a:ext cx="8503920" cy="4572000"/>
          </a:xfrm>
          <a:noFill/>
        </p:spPr>
        <p:txBody>
          <a:bodyPr>
            <a:normAutofit/>
          </a:bodyPr>
          <a:lstStyle/>
          <a:p>
            <a:pPr>
              <a:buClr>
                <a:schemeClr val="accent1">
                  <a:lumMod val="75000"/>
                </a:schemeClr>
              </a:buClr>
            </a:pPr>
            <a:r>
              <a:rPr lang="es-ES" sz="2000" dirty="0" smtClean="0">
                <a:solidFill>
                  <a:schemeClr val="accent1">
                    <a:lumMod val="75000"/>
                  </a:schemeClr>
                </a:solidFill>
                <a:latin typeface="+mj-lt"/>
              </a:rPr>
              <a:t>¿Son “simples” bases de datos o toman parte activa en la comercialización?</a:t>
            </a:r>
          </a:p>
          <a:p>
            <a:pPr marL="0" indent="0">
              <a:buClr>
                <a:schemeClr val="accent1">
                  <a:lumMod val="75000"/>
                </a:schemeClr>
              </a:buClr>
              <a:buNone/>
            </a:pPr>
            <a:endParaRPr lang="es-ES" sz="2000" dirty="0" smtClean="0">
              <a:solidFill>
                <a:schemeClr val="accent1">
                  <a:lumMod val="75000"/>
                </a:schemeClr>
              </a:solidFill>
              <a:latin typeface="+mj-lt"/>
            </a:endParaRPr>
          </a:p>
          <a:p>
            <a:pPr>
              <a:buClr>
                <a:schemeClr val="accent1">
                  <a:lumMod val="75000"/>
                </a:schemeClr>
              </a:buClr>
            </a:pPr>
            <a:r>
              <a:rPr lang="es-ES" sz="2000" dirty="0" smtClean="0">
                <a:solidFill>
                  <a:schemeClr val="accent1">
                    <a:lumMod val="75000"/>
                  </a:schemeClr>
                </a:solidFill>
                <a:latin typeface="+mj-lt"/>
              </a:rPr>
              <a:t>Los portales P2P son muy beneficiosos y lucrativos:</a:t>
            </a:r>
          </a:p>
          <a:p>
            <a:pPr lvl="1">
              <a:buClr>
                <a:schemeClr val="accent1">
                  <a:lumMod val="75000"/>
                </a:schemeClr>
              </a:buClr>
              <a:buFont typeface="Calibri" panose="020F0502020204030204" pitchFamily="34" charset="0"/>
              <a:buChar char="–"/>
            </a:pPr>
            <a:r>
              <a:rPr lang="es-ES" sz="2000" dirty="0" smtClean="0">
                <a:solidFill>
                  <a:schemeClr val="accent1">
                    <a:lumMod val="75000"/>
                  </a:schemeClr>
                </a:solidFill>
                <a:latin typeface="+mj-lt"/>
              </a:rPr>
              <a:t>Crecimiento del 5000% en 5 años</a:t>
            </a:r>
          </a:p>
          <a:p>
            <a:pPr lvl="1">
              <a:buClr>
                <a:schemeClr val="accent1">
                  <a:lumMod val="75000"/>
                </a:schemeClr>
              </a:buClr>
              <a:buFont typeface="Calibri" panose="020F0502020204030204" pitchFamily="34" charset="0"/>
              <a:buChar char="–"/>
            </a:pPr>
            <a:r>
              <a:rPr lang="es-ES" sz="2000" dirty="0" smtClean="0">
                <a:solidFill>
                  <a:schemeClr val="accent1">
                    <a:lumMod val="75000"/>
                  </a:schemeClr>
                </a:solidFill>
                <a:latin typeface="+mj-lt"/>
              </a:rPr>
              <a:t>En busca de cualquier tipo de clientes incluidos los viajeros de negocio</a:t>
            </a:r>
          </a:p>
          <a:p>
            <a:pPr marL="393192" lvl="1" indent="0">
              <a:buClr>
                <a:schemeClr val="accent1">
                  <a:lumMod val="75000"/>
                </a:schemeClr>
              </a:buClr>
              <a:buNone/>
            </a:pPr>
            <a:endParaRPr lang="es-ES" sz="2000" dirty="0" smtClean="0">
              <a:solidFill>
                <a:schemeClr val="accent1">
                  <a:lumMod val="75000"/>
                </a:schemeClr>
              </a:solidFill>
              <a:latin typeface="+mj-lt"/>
            </a:endParaRPr>
          </a:p>
          <a:p>
            <a:pPr>
              <a:buClr>
                <a:schemeClr val="accent1">
                  <a:lumMod val="75000"/>
                </a:schemeClr>
              </a:buClr>
            </a:pPr>
            <a:r>
              <a:rPr lang="es-ES" sz="2000" dirty="0" smtClean="0">
                <a:solidFill>
                  <a:schemeClr val="accent1">
                    <a:lumMod val="75000"/>
                  </a:schemeClr>
                </a:solidFill>
                <a:latin typeface="+mj-lt"/>
              </a:rPr>
              <a:t>Incremento del 429% en la compra de viviendas por agencias en los últimos tres años (2012-2015)</a:t>
            </a:r>
            <a:endParaRPr lang="es-ES" sz="2000" dirty="0">
              <a:solidFill>
                <a:schemeClr val="accent1">
                  <a:lumMod val="75000"/>
                </a:schemeClr>
              </a:solidFill>
              <a:latin typeface="+mj-lt"/>
            </a:endParaRPr>
          </a:p>
        </p:txBody>
      </p:sp>
      <p:sp>
        <p:nvSpPr>
          <p:cNvPr id="3" name="2 Marcador de pie de página"/>
          <p:cNvSpPr>
            <a:spLocks noGrp="1"/>
          </p:cNvSpPr>
          <p:nvPr>
            <p:ph type="ftr" sz="quarter" idx="11"/>
          </p:nvPr>
        </p:nvSpPr>
        <p:spPr/>
        <p:txBody>
          <a:bodyPr/>
          <a:lstStyle/>
          <a:p>
            <a:pPr algn="ctr"/>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800024"/>
            <a:ext cx="3004806" cy="861883"/>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2166139"/>
            <a:ext cx="850855" cy="1046838"/>
          </a:xfrm>
          <a:prstGeom prst="rect">
            <a:avLst/>
          </a:prstGeom>
          <a:noFill/>
          <a:ln w="9525">
            <a:noFill/>
            <a:miter lim="800000"/>
            <a:headEnd/>
            <a:tailEnd/>
          </a:ln>
        </p:spPr>
      </p:pic>
      <p:sp>
        <p:nvSpPr>
          <p:cNvPr id="8" name="7 Rectángulo"/>
          <p:cNvSpPr/>
          <p:nvPr/>
        </p:nvSpPr>
        <p:spPr>
          <a:xfrm>
            <a:off x="1302351" y="5156281"/>
            <a:ext cx="6672019" cy="430887"/>
          </a:xfrm>
          <a:prstGeom prst="rect">
            <a:avLst/>
          </a:prstGeom>
          <a:noFill/>
        </p:spPr>
        <p:txBody>
          <a:bodyPr wrap="none" lIns="91440" tIns="45720" rIns="91440" bIns="45720">
            <a:spAutoFit/>
          </a:bodyPr>
          <a:lstStyle/>
          <a:p>
            <a:pPr algn="ctr"/>
            <a:r>
              <a:rPr lang="es-ES" sz="2200" b="1" spc="50" dirty="0" smtClean="0">
                <a:ln w="12700" cmpd="sng">
                  <a:solidFill>
                    <a:srgbClr val="7D3C4A">
                      <a:satMod val="120000"/>
                      <a:shade val="80000"/>
                    </a:srgbClr>
                  </a:solidFill>
                  <a:prstDash val="solid"/>
                </a:ln>
                <a:solidFill>
                  <a:schemeClr val="accent1">
                    <a:lumMod val="75000"/>
                  </a:schemeClr>
                </a:solidFill>
                <a:effectLst>
                  <a:glow rad="53100">
                    <a:srgbClr val="7D3C4A">
                      <a:satMod val="180000"/>
                      <a:alpha val="30000"/>
                    </a:srgbClr>
                  </a:glow>
                </a:effectLst>
                <a:latin typeface="+mj-lt"/>
              </a:rPr>
              <a:t>¿POR QUÉ NO TIENEN NINGUNA RESPONSABILIDAD?</a:t>
            </a:r>
            <a:endParaRPr lang="es-ES" sz="2200" b="1" spc="50" dirty="0">
              <a:ln w="12700" cmpd="sng">
                <a:solidFill>
                  <a:srgbClr val="7D3C4A">
                    <a:satMod val="120000"/>
                    <a:shade val="80000"/>
                  </a:srgbClr>
                </a:solidFill>
                <a:prstDash val="solid"/>
              </a:ln>
              <a:solidFill>
                <a:schemeClr val="accent1">
                  <a:lumMod val="75000"/>
                </a:schemeClr>
              </a:solidFill>
              <a:effectLst>
                <a:glow rad="53100">
                  <a:srgbClr val="7D3C4A">
                    <a:satMod val="180000"/>
                    <a:alpha val="30000"/>
                  </a:srgbClr>
                </a:glow>
              </a:effectLst>
              <a:latin typeface="+mj-lt"/>
            </a:endParaRPr>
          </a:p>
        </p:txBody>
      </p:sp>
      <p:pic>
        <p:nvPicPr>
          <p:cNvPr id="9" name="Picture 2" descr="C:\Users\usuario8\Desktop\Logo_CEH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hotelero.com/wp-content/uploads/2013/07/logo_I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8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812529"/>
            <a:ext cx="8784976" cy="758952"/>
          </a:xfrm>
        </p:spPr>
        <p:txBody>
          <a:bodyPr>
            <a:noAutofit/>
          </a:bodyPr>
          <a:lstStyle/>
          <a:p>
            <a:r>
              <a:rPr lang="es-ES" sz="2400" b="1" dirty="0" smtClean="0">
                <a:solidFill>
                  <a:schemeClr val="accent1">
                    <a:lumMod val="75000"/>
                  </a:schemeClr>
                </a:solidFill>
              </a:rPr>
              <a:t>ECONOMÍA COLABORATIVA, </a:t>
            </a:r>
            <a:br>
              <a:rPr lang="es-ES" sz="2400" b="1" dirty="0" smtClean="0">
                <a:solidFill>
                  <a:schemeClr val="accent1">
                    <a:lumMod val="75000"/>
                  </a:schemeClr>
                </a:solidFill>
              </a:rPr>
            </a:br>
            <a:r>
              <a:rPr lang="es-ES" sz="2400" b="1" dirty="0" smtClean="0">
                <a:solidFill>
                  <a:schemeClr val="accent1">
                    <a:lumMod val="75000"/>
                  </a:schemeClr>
                </a:solidFill>
              </a:rPr>
              <a:t>¿hacia dónde va el beneficio económico?</a:t>
            </a:r>
            <a:endParaRPr lang="es-ES" sz="2400" b="1" dirty="0">
              <a:solidFill>
                <a:schemeClr val="accent1">
                  <a:lumMod val="75000"/>
                </a:schemeClr>
              </a:solidFill>
            </a:endParaRPr>
          </a:p>
        </p:txBody>
      </p:sp>
      <p:sp>
        <p:nvSpPr>
          <p:cNvPr id="6" name="5 CuadroTexto"/>
          <p:cNvSpPr txBox="1"/>
          <p:nvPr/>
        </p:nvSpPr>
        <p:spPr>
          <a:xfrm>
            <a:off x="107504" y="1700808"/>
            <a:ext cx="4176464" cy="4093428"/>
          </a:xfrm>
          <a:prstGeom prst="rect">
            <a:avLst/>
          </a:prstGeom>
          <a:noFill/>
        </p:spPr>
        <p:txBody>
          <a:bodyPr wrap="square" rtlCol="0">
            <a:spAutoFit/>
          </a:bodyPr>
          <a:lstStyle/>
          <a:p>
            <a:pPr marL="265113" indent="-265113">
              <a:buFont typeface="Arial" pitchFamily="34" charset="0"/>
              <a:buChar char="•"/>
            </a:pPr>
            <a:r>
              <a:rPr lang="es-ES" sz="2000" dirty="0" smtClean="0">
                <a:solidFill>
                  <a:schemeClr val="accent1">
                    <a:lumMod val="75000"/>
                  </a:schemeClr>
                </a:solidFill>
                <a:latin typeface="+mj-lt"/>
              </a:rPr>
              <a:t>El 93% de las viviendas alquiladas a través de las plataformas P2P recibieron compensación económica </a:t>
            </a:r>
          </a:p>
          <a:p>
            <a:pPr marL="265113" indent="-265113">
              <a:buFont typeface="Arial" pitchFamily="34" charset="0"/>
              <a:buChar char="•"/>
            </a:pPr>
            <a:endParaRPr lang="es-ES" sz="2000" dirty="0" smtClean="0">
              <a:solidFill>
                <a:schemeClr val="accent1">
                  <a:lumMod val="75000"/>
                </a:schemeClr>
              </a:solidFill>
              <a:latin typeface="+mj-lt"/>
            </a:endParaRPr>
          </a:p>
          <a:p>
            <a:pPr marL="265113" indent="-265113">
              <a:buFont typeface="Arial" pitchFamily="34" charset="0"/>
              <a:buChar char="•"/>
            </a:pPr>
            <a:r>
              <a:rPr lang="es-ES" sz="2000" dirty="0" smtClean="0">
                <a:solidFill>
                  <a:schemeClr val="accent1">
                    <a:lumMod val="75000"/>
                  </a:schemeClr>
                </a:solidFill>
                <a:latin typeface="+mj-lt"/>
              </a:rPr>
              <a:t>El 44% de las “viviendas privadas” son alquiladas por agencias o por propietarios que poseen más de una vivienda</a:t>
            </a:r>
          </a:p>
          <a:p>
            <a:pPr marL="265113" indent="-265113">
              <a:buFont typeface="Arial" pitchFamily="34" charset="0"/>
              <a:buChar char="•"/>
            </a:pPr>
            <a:endParaRPr lang="es-ES" sz="2000" dirty="0" smtClean="0">
              <a:solidFill>
                <a:schemeClr val="accent1">
                  <a:lumMod val="75000"/>
                </a:schemeClr>
              </a:solidFill>
              <a:latin typeface="+mj-lt"/>
            </a:endParaRPr>
          </a:p>
          <a:p>
            <a:pPr marL="265113" indent="-265113">
              <a:buFont typeface="Arial" pitchFamily="34" charset="0"/>
              <a:buChar char="•"/>
            </a:pPr>
            <a:r>
              <a:rPr lang="es-ES" sz="2000" dirty="0" smtClean="0">
                <a:solidFill>
                  <a:schemeClr val="accent1">
                    <a:lumMod val="75000"/>
                  </a:schemeClr>
                </a:solidFill>
                <a:latin typeface="+mj-lt"/>
              </a:rPr>
              <a:t>La mayoría de las propiedades comercializadas no son la residencia habitual del propietario</a:t>
            </a:r>
            <a:endParaRPr lang="es-ES" sz="2000" dirty="0">
              <a:solidFill>
                <a:schemeClr val="accent1">
                  <a:lumMod val="75000"/>
                </a:schemeClr>
              </a:solidFill>
              <a:latin typeface="+mj-lt"/>
            </a:endParaRPr>
          </a:p>
        </p:txBody>
      </p:sp>
      <p:graphicFrame>
        <p:nvGraphicFramePr>
          <p:cNvPr id="7" name="6 Gráfico"/>
          <p:cNvGraphicFramePr/>
          <p:nvPr>
            <p:extLst>
              <p:ext uri="{D42A27DB-BD31-4B8C-83A1-F6EECF244321}">
                <p14:modId xmlns:p14="http://schemas.microsoft.com/office/powerpoint/2010/main" val="3112365869"/>
              </p:ext>
            </p:extLst>
          </p:nvPr>
        </p:nvGraphicFramePr>
        <p:xfrm>
          <a:off x="4211960" y="1048530"/>
          <a:ext cx="4680520" cy="4629547"/>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4788024" y="4832286"/>
            <a:ext cx="3960440" cy="830997"/>
          </a:xfrm>
          <a:prstGeom prst="rect">
            <a:avLst/>
          </a:prstGeom>
          <a:noFill/>
        </p:spPr>
        <p:txBody>
          <a:bodyPr wrap="square" rtlCol="0">
            <a:spAutoFit/>
          </a:bodyPr>
          <a:lstStyle/>
          <a:p>
            <a:r>
              <a:rPr lang="es-ES" sz="1200" i="1" dirty="0" smtClean="0">
                <a:solidFill>
                  <a:schemeClr val="accent1">
                    <a:lumMod val="75000"/>
                  </a:schemeClr>
                </a:solidFill>
                <a:latin typeface="+mj-lt"/>
              </a:rPr>
              <a:t>Fuente: Impactos sociales y económicos sobre los destinos españoles derivados del exponencial crecimiento del alquiler de viviendas turísticas de corta duración , impulsado por los nuevos modelos y canales de comercialización</a:t>
            </a:r>
            <a:r>
              <a:rPr lang="en-US" sz="1200" i="1" dirty="0" smtClean="0">
                <a:solidFill>
                  <a:schemeClr val="accent1">
                    <a:lumMod val="75000"/>
                  </a:schemeClr>
                </a:solidFill>
                <a:latin typeface="+mj-lt"/>
              </a:rPr>
              <a:t> P2P, EY 2015</a:t>
            </a:r>
            <a:endParaRPr lang="es-ES" sz="1200" i="1" dirty="0">
              <a:solidFill>
                <a:schemeClr val="accent1">
                  <a:lumMod val="75000"/>
                </a:schemeClr>
              </a:solidFill>
              <a:latin typeface="+mj-lt"/>
            </a:endParaRPr>
          </a:p>
        </p:txBody>
      </p:sp>
      <p:pic>
        <p:nvPicPr>
          <p:cNvPr id="9"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pie de página"/>
          <p:cNvSpPr txBox="1">
            <a:spLocks/>
          </p:cNvSpPr>
          <p:nvPr/>
        </p:nvSpPr>
        <p:spPr>
          <a:xfrm>
            <a:off x="2987824" y="6395198"/>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spTree>
    <p:extLst>
      <p:ext uri="{BB962C8B-B14F-4D97-AF65-F5344CB8AC3E}">
        <p14:creationId xmlns:p14="http://schemas.microsoft.com/office/powerpoint/2010/main" val="2591141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4884" y="1772816"/>
            <a:ext cx="8543292" cy="2016224"/>
          </a:xfrm>
        </p:spPr>
        <p:txBody>
          <a:bodyPr>
            <a:normAutofit/>
          </a:bodyPr>
          <a:lstStyle/>
          <a:p>
            <a:pPr marL="0" lvl="0" indent="0" algn="just">
              <a:buNone/>
            </a:pPr>
            <a:r>
              <a:rPr lang="es-ES" sz="1800" b="1" u="sng" dirty="0">
                <a:solidFill>
                  <a:schemeClr val="accent1">
                    <a:lumMod val="75000"/>
                  </a:schemeClr>
                </a:solidFill>
                <a:latin typeface="+mj-lt"/>
              </a:rPr>
              <a:t>Andalucía</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Decreto </a:t>
            </a:r>
            <a:r>
              <a:rPr lang="es-ES" sz="1600" dirty="0">
                <a:solidFill>
                  <a:schemeClr val="accent1">
                    <a:lumMod val="75000"/>
                  </a:schemeClr>
                </a:solidFill>
                <a:latin typeface="+mj-lt"/>
              </a:rPr>
              <a:t>28/2016 de 2 de </a:t>
            </a:r>
            <a:r>
              <a:rPr lang="es-ES" sz="1600" dirty="0" smtClean="0">
                <a:solidFill>
                  <a:schemeClr val="accent1">
                    <a:lumMod val="75000"/>
                  </a:schemeClr>
                </a:solidFill>
                <a:latin typeface="+mj-lt"/>
              </a:rPr>
              <a:t>febrero:</a:t>
            </a:r>
          </a:p>
          <a:p>
            <a:pPr marL="0" lvl="0" indent="0" algn="just">
              <a:buNone/>
            </a:pPr>
            <a:endParaRPr lang="es-ES" sz="1600" dirty="0" smtClean="0">
              <a:solidFill>
                <a:schemeClr val="accent1">
                  <a:lumMod val="75000"/>
                </a:schemeClr>
              </a:solidFill>
              <a:latin typeface="+mj-lt"/>
            </a:endParaRPr>
          </a:p>
          <a:p>
            <a:pPr lvl="0" algn="just">
              <a:buClr>
                <a:schemeClr val="accent1">
                  <a:lumMod val="50000"/>
                </a:schemeClr>
              </a:buClr>
              <a:buFont typeface="Calibri" panose="020F0502020204030204" pitchFamily="34" charset="0"/>
              <a:buChar char="–"/>
            </a:pPr>
            <a:r>
              <a:rPr lang="es-ES" sz="1600" dirty="0" smtClean="0">
                <a:solidFill>
                  <a:schemeClr val="accent1">
                    <a:lumMod val="75000"/>
                  </a:schemeClr>
                </a:solidFill>
                <a:latin typeface="+mj-lt"/>
              </a:rPr>
              <a:t>Permite </a:t>
            </a:r>
            <a:r>
              <a:rPr lang="es-ES" sz="1600" dirty="0">
                <a:solidFill>
                  <a:schemeClr val="accent1">
                    <a:lumMod val="75000"/>
                  </a:schemeClr>
                </a:solidFill>
                <a:latin typeface="+mj-lt"/>
              </a:rPr>
              <a:t>el alquiler por </a:t>
            </a:r>
            <a:r>
              <a:rPr lang="es-ES" sz="1600" dirty="0" smtClean="0">
                <a:solidFill>
                  <a:schemeClr val="accent1">
                    <a:lumMod val="75000"/>
                  </a:schemeClr>
                </a:solidFill>
                <a:latin typeface="+mj-lt"/>
              </a:rPr>
              <a:t>habitaciones</a:t>
            </a:r>
          </a:p>
          <a:p>
            <a:pPr lvl="0" algn="just">
              <a:buClr>
                <a:schemeClr val="accent1">
                  <a:lumMod val="50000"/>
                </a:schemeClr>
              </a:buClr>
              <a:buFont typeface="Calibri" panose="020F0502020204030204" pitchFamily="34" charset="0"/>
              <a:buChar char="–"/>
            </a:pPr>
            <a:endParaRPr lang="es-ES" sz="1600" dirty="0" smtClean="0">
              <a:solidFill>
                <a:schemeClr val="accent1">
                  <a:lumMod val="75000"/>
                </a:schemeClr>
              </a:solidFill>
              <a:latin typeface="+mj-lt"/>
            </a:endParaRPr>
          </a:p>
          <a:p>
            <a:pPr lvl="0" algn="just">
              <a:buClr>
                <a:schemeClr val="accent1">
                  <a:lumMod val="50000"/>
                </a:schemeClr>
              </a:buClr>
              <a:buFont typeface="Calibri" panose="020F0502020204030204" pitchFamily="34" charset="0"/>
              <a:buChar char="–"/>
            </a:pPr>
            <a:r>
              <a:rPr lang="es-ES" sz="1600" dirty="0" smtClean="0">
                <a:solidFill>
                  <a:schemeClr val="accent1">
                    <a:lumMod val="75000"/>
                  </a:schemeClr>
                </a:solidFill>
                <a:latin typeface="+mj-lt"/>
              </a:rPr>
              <a:t>Tendrán </a:t>
            </a:r>
            <a:r>
              <a:rPr lang="es-ES" sz="1600" dirty="0">
                <a:solidFill>
                  <a:schemeClr val="accent1">
                    <a:lumMod val="75000"/>
                  </a:schemeClr>
                </a:solidFill>
                <a:latin typeface="+mj-lt"/>
              </a:rPr>
              <a:t>la consideración de apartamentos turísticos el conjunto de tres o más viviendas explotadas por un mismo titular si están en el radio de 1 km</a:t>
            </a:r>
          </a:p>
          <a:p>
            <a:pPr marL="0" indent="0">
              <a:buNone/>
            </a:pPr>
            <a:endParaRPr lang="es-ES" dirty="0"/>
          </a:p>
        </p:txBody>
      </p:sp>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sp>
        <p:nvSpPr>
          <p:cNvPr id="6" name="5 CuadroTexto"/>
          <p:cNvSpPr txBox="1"/>
          <p:nvPr/>
        </p:nvSpPr>
        <p:spPr>
          <a:xfrm>
            <a:off x="263409" y="3717032"/>
            <a:ext cx="8496944" cy="3108543"/>
          </a:xfrm>
          <a:prstGeom prst="rect">
            <a:avLst/>
          </a:prstGeom>
          <a:noFill/>
        </p:spPr>
        <p:txBody>
          <a:bodyPr wrap="square" rtlCol="0">
            <a:spAutoFit/>
          </a:bodyPr>
          <a:lstStyle/>
          <a:p>
            <a:pPr lvl="0" algn="just"/>
            <a:r>
              <a:rPr lang="es-ES" b="1" u="sng" dirty="0">
                <a:solidFill>
                  <a:schemeClr val="accent1">
                    <a:lumMod val="75000"/>
                  </a:schemeClr>
                </a:solidFill>
                <a:latin typeface="+mj-lt"/>
              </a:rPr>
              <a:t>Asturias</a:t>
            </a:r>
            <a:r>
              <a:rPr lang="es-ES" sz="1600" dirty="0">
                <a:solidFill>
                  <a:schemeClr val="accent1">
                    <a:lumMod val="75000"/>
                  </a:schemeClr>
                </a:solidFill>
                <a:latin typeface="+mj-lt"/>
              </a:rPr>
              <a:t>: Decreto 34/2003 </a:t>
            </a:r>
            <a:r>
              <a:rPr lang="es-ES" sz="1600" dirty="0" smtClean="0">
                <a:solidFill>
                  <a:schemeClr val="accent1">
                    <a:lumMod val="75000"/>
                  </a:schemeClr>
                </a:solidFill>
                <a:latin typeface="+mj-lt"/>
              </a:rPr>
              <a:t>de 30 </a:t>
            </a:r>
            <a:r>
              <a:rPr lang="es-ES" sz="1600" dirty="0">
                <a:solidFill>
                  <a:schemeClr val="accent1">
                    <a:lumMod val="75000"/>
                  </a:schemeClr>
                </a:solidFill>
                <a:latin typeface="+mj-lt"/>
              </a:rPr>
              <a:t>de abril, se debe ofrecer el servicio de </a:t>
            </a:r>
            <a:endParaRPr lang="es-ES" sz="1600" dirty="0" smtClean="0">
              <a:solidFill>
                <a:schemeClr val="accent1">
                  <a:lumMod val="75000"/>
                </a:schemeClr>
              </a:solidFill>
              <a:latin typeface="+mj-lt"/>
            </a:endParaRPr>
          </a:p>
          <a:p>
            <a:pPr lvl="0" algn="just"/>
            <a:endParaRPr lang="es-ES" sz="1600" dirty="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Capacidad </a:t>
            </a:r>
            <a:r>
              <a:rPr lang="es-ES" sz="1600" dirty="0">
                <a:solidFill>
                  <a:schemeClr val="accent1">
                    <a:lumMod val="75000"/>
                  </a:schemeClr>
                </a:solidFill>
                <a:latin typeface="+mj-lt"/>
              </a:rPr>
              <a:t>máxima de las viviendas: 14 </a:t>
            </a:r>
            <a:r>
              <a:rPr lang="es-ES" sz="1600" dirty="0" smtClean="0">
                <a:solidFill>
                  <a:schemeClr val="accent1">
                    <a:lumMod val="75000"/>
                  </a:schemeClr>
                </a:solidFill>
                <a:latin typeface="+mj-lt"/>
              </a:rPr>
              <a:t>plazas</a:t>
            </a:r>
          </a:p>
          <a:p>
            <a:pPr marL="285750" lvl="0" indent="-285750" algn="just">
              <a:buClr>
                <a:schemeClr val="accent1">
                  <a:lumMod val="75000"/>
                </a:schemeClr>
              </a:buClr>
              <a:buFont typeface="Calibri" panose="020F0502020204030204" pitchFamily="34" charset="0"/>
              <a:buChar char="–"/>
            </a:pPr>
            <a:endParaRPr lang="es-ES" sz="1600" dirty="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Es </a:t>
            </a:r>
            <a:r>
              <a:rPr lang="es-ES" sz="1600" dirty="0">
                <a:solidFill>
                  <a:schemeClr val="accent1">
                    <a:lumMod val="75000"/>
                  </a:schemeClr>
                </a:solidFill>
                <a:latin typeface="+mj-lt"/>
              </a:rPr>
              <a:t>obligatorio que la vivienda se ofrezca al menos durante los meses de </a:t>
            </a:r>
            <a:r>
              <a:rPr lang="es-ES" sz="1600" dirty="0" smtClean="0">
                <a:solidFill>
                  <a:schemeClr val="accent1">
                    <a:lumMod val="75000"/>
                  </a:schemeClr>
                </a:solidFill>
                <a:latin typeface="+mj-lt"/>
              </a:rPr>
              <a:t>verano</a:t>
            </a:r>
          </a:p>
          <a:p>
            <a:pPr marL="285750" lvl="0" indent="-285750" algn="just">
              <a:buClr>
                <a:schemeClr val="accent1">
                  <a:lumMod val="75000"/>
                </a:schemeClr>
              </a:buClr>
              <a:buFont typeface="Calibri" panose="020F0502020204030204" pitchFamily="34" charset="0"/>
              <a:buChar char="–"/>
            </a:pPr>
            <a:endParaRPr lang="es-ES_tradnl" sz="1600" dirty="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Prohibido </a:t>
            </a:r>
            <a:r>
              <a:rPr lang="es-ES" sz="1600" dirty="0">
                <a:solidFill>
                  <a:schemeClr val="accent1">
                    <a:lumMod val="75000"/>
                  </a:schemeClr>
                </a:solidFill>
                <a:latin typeface="+mj-lt"/>
              </a:rPr>
              <a:t>el alquiler de pisos en edificios </a:t>
            </a:r>
            <a:r>
              <a:rPr lang="es-ES" sz="1600" dirty="0" smtClean="0">
                <a:solidFill>
                  <a:schemeClr val="accent1">
                    <a:lumMod val="75000"/>
                  </a:schemeClr>
                </a:solidFill>
                <a:latin typeface="+mj-lt"/>
              </a:rPr>
              <a:t>plurifamiliares</a:t>
            </a:r>
          </a:p>
          <a:p>
            <a:pPr marL="285750" lvl="0" indent="-285750" algn="just">
              <a:buClr>
                <a:schemeClr val="accent1">
                  <a:lumMod val="75000"/>
                </a:schemeClr>
              </a:buClr>
              <a:buFont typeface="Calibri" panose="020F0502020204030204" pitchFamily="34" charset="0"/>
              <a:buChar char="–"/>
            </a:pPr>
            <a:endParaRPr lang="es-ES" sz="1600" dirty="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Se </a:t>
            </a:r>
            <a:r>
              <a:rPr lang="es-ES" sz="1600" dirty="0">
                <a:solidFill>
                  <a:schemeClr val="accent1">
                    <a:lumMod val="75000"/>
                  </a:schemeClr>
                </a:solidFill>
                <a:latin typeface="+mj-lt"/>
              </a:rPr>
              <a:t>exhibirá placa distintiva en un lugar visible.</a:t>
            </a:r>
          </a:p>
          <a:p>
            <a:pPr lvl="0" algn="just"/>
            <a:endParaRPr lang="es-ES" sz="1600" dirty="0" smtClean="0">
              <a:solidFill>
                <a:schemeClr val="accent1">
                  <a:lumMod val="75000"/>
                </a:schemeClr>
              </a:solidFill>
              <a:latin typeface="+mj-lt"/>
            </a:endParaRPr>
          </a:p>
          <a:p>
            <a:pPr lvl="0" algn="just"/>
            <a:endParaRPr lang="es-ES" sz="1600" dirty="0">
              <a:solidFill>
                <a:schemeClr val="accent1">
                  <a:lumMod val="75000"/>
                </a:schemeClr>
              </a:solidFill>
              <a:latin typeface="+mj-lt"/>
            </a:endParaRPr>
          </a:p>
          <a:p>
            <a:endParaRPr lang="es-ES" dirty="0">
              <a:latin typeface="+mj-lt"/>
            </a:endParaRPr>
          </a:p>
        </p:txBody>
      </p:sp>
      <p:pic>
        <p:nvPicPr>
          <p:cNvPr id="7"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32099" y="116632"/>
            <a:ext cx="8359564" cy="1492716"/>
          </a:xfrm>
          <a:prstGeom prst="rect">
            <a:avLst/>
          </a:prstGeom>
          <a:noFill/>
        </p:spPr>
        <p:txBody>
          <a:bodyPr wrap="square" rtlCol="0">
            <a:spAutoFit/>
          </a:bodyPr>
          <a:lstStyle/>
          <a:p>
            <a:pPr algn="ctr"/>
            <a:r>
              <a:rPr lang="es-ES_tradnl" sz="2400" b="1" dirty="0" smtClean="0">
                <a:solidFill>
                  <a:schemeClr val="accent1">
                    <a:lumMod val="75000"/>
                  </a:schemeClr>
                </a:solidFill>
                <a:latin typeface="+mj-lt"/>
              </a:rPr>
              <a:t>Situación legal en España (I)</a:t>
            </a:r>
          </a:p>
          <a:p>
            <a:pPr algn="ctr"/>
            <a:endParaRPr lang="es-ES_tradnl" sz="1000" b="1" dirty="0" smtClean="0">
              <a:solidFill>
                <a:schemeClr val="accent1">
                  <a:lumMod val="75000"/>
                </a:schemeClr>
              </a:solidFill>
              <a:latin typeface="+mj-lt"/>
            </a:endParaRPr>
          </a:p>
          <a:p>
            <a:r>
              <a:rPr lang="es-ES_tradnl" dirty="0" smtClean="0">
                <a:solidFill>
                  <a:schemeClr val="accent1">
                    <a:lumMod val="75000"/>
                  </a:schemeClr>
                </a:solidFill>
                <a:latin typeface="+mj-lt"/>
              </a:rPr>
              <a:t>     </a:t>
            </a:r>
            <a:r>
              <a:rPr lang="es-ES_tradnl" dirty="0" smtClean="0">
                <a:solidFill>
                  <a:schemeClr val="accent1">
                    <a:lumMod val="75000"/>
                  </a:schemeClr>
                </a:solidFill>
                <a:latin typeface="+mj-lt"/>
              </a:rPr>
              <a:t>Estructura </a:t>
            </a:r>
            <a:r>
              <a:rPr lang="es-ES_tradnl" dirty="0" smtClean="0">
                <a:solidFill>
                  <a:schemeClr val="accent1">
                    <a:lumMod val="75000"/>
                  </a:schemeClr>
                </a:solidFill>
                <a:latin typeface="+mj-lt"/>
              </a:rPr>
              <a:t>política y territorial: </a:t>
            </a:r>
          </a:p>
          <a:p>
            <a:endParaRPr lang="es-ES_tradnl" sz="300" dirty="0" smtClean="0">
              <a:solidFill>
                <a:schemeClr val="accent1">
                  <a:lumMod val="75000"/>
                </a:schemeClr>
              </a:solidFill>
              <a:latin typeface="+mj-lt"/>
            </a:endParaRPr>
          </a:p>
          <a:p>
            <a:pPr marL="285750" indent="-285750">
              <a:buFontTx/>
              <a:buChar char="-"/>
            </a:pPr>
            <a:r>
              <a:rPr lang="es-ES_tradnl" dirty="0" smtClean="0">
                <a:solidFill>
                  <a:schemeClr val="accent1">
                    <a:lumMod val="75000"/>
                  </a:schemeClr>
                </a:solidFill>
                <a:latin typeface="+mj-lt"/>
              </a:rPr>
              <a:t>17 Comunidades Autónomas </a:t>
            </a:r>
          </a:p>
          <a:p>
            <a:pPr marL="285750" indent="-285750">
              <a:buFontTx/>
              <a:buChar char="-"/>
            </a:pPr>
            <a:r>
              <a:rPr lang="es-ES_tradnl" dirty="0" smtClean="0">
                <a:solidFill>
                  <a:schemeClr val="accent1">
                    <a:lumMod val="75000"/>
                  </a:schemeClr>
                </a:solidFill>
                <a:latin typeface="+mj-lt"/>
              </a:rPr>
              <a:t>2 ciudades autónomas</a:t>
            </a:r>
            <a:endParaRPr lang="es-ES" dirty="0">
              <a:solidFill>
                <a:schemeClr val="accent1">
                  <a:lumMod val="75000"/>
                </a:schemeClr>
              </a:solidFill>
              <a:latin typeface="+mj-lt"/>
            </a:endParaRPr>
          </a:p>
        </p:txBody>
      </p:sp>
    </p:spTree>
    <p:extLst>
      <p:ext uri="{BB962C8B-B14F-4D97-AF65-F5344CB8AC3E}">
        <p14:creationId xmlns:p14="http://schemas.microsoft.com/office/powerpoint/2010/main" val="2740953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239226" y="2996952"/>
            <a:ext cx="8496944" cy="1584176"/>
          </a:xfrm>
        </p:spPr>
        <p:txBody>
          <a:bodyPr>
            <a:normAutofit/>
          </a:bodyPr>
          <a:lstStyle/>
          <a:p>
            <a:pPr marL="0" lvl="0" indent="0" algn="just">
              <a:buNone/>
            </a:pPr>
            <a:r>
              <a:rPr lang="es-ES" sz="1800" b="1" u="sng" dirty="0">
                <a:solidFill>
                  <a:schemeClr val="accent1">
                    <a:lumMod val="75000"/>
                  </a:schemeClr>
                </a:solidFill>
                <a:latin typeface="+mj-lt"/>
              </a:rPr>
              <a:t>Baleares</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Decreto </a:t>
            </a:r>
            <a:r>
              <a:rPr lang="es-ES" sz="1600" dirty="0">
                <a:solidFill>
                  <a:schemeClr val="accent1">
                    <a:lumMod val="75000"/>
                  </a:schemeClr>
                </a:solidFill>
                <a:latin typeface="+mj-lt"/>
              </a:rPr>
              <a:t>20/2015, de 17 de abril </a:t>
            </a:r>
            <a:endParaRPr lang="es-ES" sz="1600" dirty="0" smtClean="0">
              <a:solidFill>
                <a:schemeClr val="accent1">
                  <a:lumMod val="75000"/>
                </a:schemeClr>
              </a:solidFill>
              <a:latin typeface="+mj-lt"/>
            </a:endParaRPr>
          </a:p>
          <a:p>
            <a:pPr marL="0" lvl="0" indent="0" algn="just">
              <a:buNone/>
            </a:pPr>
            <a:endParaRPr lang="es-ES" sz="1600" dirty="0">
              <a:solidFill>
                <a:schemeClr val="accent1">
                  <a:lumMod val="75000"/>
                </a:schemeClr>
              </a:solidFill>
              <a:latin typeface="+mj-lt"/>
            </a:endParaRPr>
          </a:p>
          <a:p>
            <a:pPr lvl="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Prohibido </a:t>
            </a:r>
            <a:r>
              <a:rPr lang="es-ES" sz="1600" dirty="0">
                <a:solidFill>
                  <a:schemeClr val="accent1">
                    <a:lumMod val="75000"/>
                  </a:schemeClr>
                </a:solidFill>
                <a:latin typeface="+mj-lt"/>
              </a:rPr>
              <a:t>alquilar viviendas en edificios plurifamiliares o </a:t>
            </a:r>
            <a:r>
              <a:rPr lang="es-ES" sz="1600" dirty="0" smtClean="0">
                <a:solidFill>
                  <a:schemeClr val="accent1">
                    <a:lumMod val="75000"/>
                  </a:schemeClr>
                </a:solidFill>
                <a:latin typeface="+mj-lt"/>
              </a:rPr>
              <a:t>adosados</a:t>
            </a:r>
          </a:p>
          <a:p>
            <a:pPr lvl="0" algn="just">
              <a:buClr>
                <a:schemeClr val="accent1">
                  <a:lumMod val="75000"/>
                </a:schemeClr>
              </a:buClr>
              <a:buFont typeface="Calibri" panose="020F0502020204030204" pitchFamily="34" charset="0"/>
              <a:buChar char="–"/>
            </a:pPr>
            <a:endParaRPr lang="es-ES" sz="1600" dirty="0">
              <a:solidFill>
                <a:schemeClr val="accent1">
                  <a:lumMod val="75000"/>
                </a:schemeClr>
              </a:solidFill>
              <a:latin typeface="+mj-lt"/>
            </a:endParaRPr>
          </a:p>
          <a:p>
            <a:pPr lvl="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Obligatorio </a:t>
            </a:r>
            <a:r>
              <a:rPr lang="es-ES" sz="1600" dirty="0">
                <a:solidFill>
                  <a:schemeClr val="accent1">
                    <a:lumMod val="75000"/>
                  </a:schemeClr>
                </a:solidFill>
                <a:latin typeface="+mj-lt"/>
              </a:rPr>
              <a:t>pasar inspección de la consejería de turismo</a:t>
            </a:r>
          </a:p>
          <a:p>
            <a:endParaRPr lang="es-ES" dirty="0">
              <a:latin typeface="+mj-lt"/>
            </a:endParaRPr>
          </a:p>
        </p:txBody>
      </p:sp>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sp>
        <p:nvSpPr>
          <p:cNvPr id="5" name="4 CuadroTexto"/>
          <p:cNvSpPr txBox="1"/>
          <p:nvPr/>
        </p:nvSpPr>
        <p:spPr>
          <a:xfrm>
            <a:off x="244609" y="836712"/>
            <a:ext cx="8496944" cy="2369880"/>
          </a:xfrm>
          <a:prstGeom prst="rect">
            <a:avLst/>
          </a:prstGeom>
          <a:noFill/>
        </p:spPr>
        <p:txBody>
          <a:bodyPr wrap="square" rtlCol="0">
            <a:spAutoFit/>
          </a:bodyPr>
          <a:lstStyle/>
          <a:p>
            <a:pPr lvl="0" algn="just"/>
            <a:r>
              <a:rPr lang="es-ES" b="1" u="sng" dirty="0">
                <a:solidFill>
                  <a:schemeClr val="accent1">
                    <a:lumMod val="75000"/>
                  </a:schemeClr>
                </a:solidFill>
                <a:latin typeface="+mj-lt"/>
              </a:rPr>
              <a:t>Aragón</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Decreto 80/2015, de 5 de mayo:</a:t>
            </a:r>
          </a:p>
          <a:p>
            <a:pPr lvl="0" algn="just"/>
            <a:endParaRPr lang="es-ES" sz="1600" dirty="0" smtClean="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Regula las viviendas vacacionales cedidas a terceros con una duración de la estancia igual o inferior a </a:t>
            </a:r>
            <a:r>
              <a:rPr lang="es-ES" sz="1600" dirty="0">
                <a:solidFill>
                  <a:schemeClr val="accent1">
                    <a:lumMod val="75000"/>
                  </a:schemeClr>
                </a:solidFill>
                <a:latin typeface="+mj-lt"/>
              </a:rPr>
              <a:t>un </a:t>
            </a:r>
            <a:r>
              <a:rPr lang="es-ES" sz="1600" dirty="0" smtClean="0">
                <a:solidFill>
                  <a:schemeClr val="accent1">
                    <a:lumMod val="75000"/>
                  </a:schemeClr>
                </a:solidFill>
                <a:latin typeface="+mj-lt"/>
              </a:rPr>
              <a:t>mes</a:t>
            </a:r>
          </a:p>
          <a:p>
            <a:pPr marL="285750" lvl="0" indent="-285750" algn="just">
              <a:buClr>
                <a:schemeClr val="accent1">
                  <a:lumMod val="75000"/>
                </a:schemeClr>
              </a:buClr>
              <a:buFont typeface="Calibri" panose="020F0502020204030204" pitchFamily="34" charset="0"/>
              <a:buChar char="–"/>
            </a:pPr>
            <a:endParaRPr lang="es-ES" sz="1600" dirty="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a:solidFill>
                  <a:schemeClr val="accent1">
                    <a:lumMod val="75000"/>
                  </a:schemeClr>
                </a:solidFill>
                <a:latin typeface="+mj-lt"/>
              </a:rPr>
              <a:t>Prohibido el alquiler por </a:t>
            </a:r>
            <a:r>
              <a:rPr lang="es-ES" sz="1600" dirty="0" smtClean="0">
                <a:solidFill>
                  <a:schemeClr val="accent1">
                    <a:lumMod val="75000"/>
                  </a:schemeClr>
                </a:solidFill>
                <a:latin typeface="+mj-lt"/>
              </a:rPr>
              <a:t>habitaciones</a:t>
            </a:r>
          </a:p>
          <a:p>
            <a:pPr marL="285750" lvl="0" indent="-285750" algn="just">
              <a:buClr>
                <a:schemeClr val="accent1">
                  <a:lumMod val="75000"/>
                </a:schemeClr>
              </a:buClr>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Cada </a:t>
            </a:r>
            <a:r>
              <a:rPr lang="es-ES" sz="1600" dirty="0">
                <a:solidFill>
                  <a:schemeClr val="accent1">
                    <a:lumMod val="75000"/>
                  </a:schemeClr>
                </a:solidFill>
                <a:latin typeface="+mj-lt"/>
              </a:rPr>
              <a:t>propietario sólo puede alquilar una vivienda por edificio</a:t>
            </a:r>
          </a:p>
          <a:p>
            <a:endParaRPr lang="es-ES" dirty="0">
              <a:latin typeface="+mj-lt"/>
            </a:endParaRPr>
          </a:p>
        </p:txBody>
      </p:sp>
      <p:sp>
        <p:nvSpPr>
          <p:cNvPr id="6" name="5 Rectángulo"/>
          <p:cNvSpPr/>
          <p:nvPr/>
        </p:nvSpPr>
        <p:spPr>
          <a:xfrm>
            <a:off x="2682838" y="182263"/>
            <a:ext cx="3824637" cy="461665"/>
          </a:xfrm>
          <a:prstGeom prst="rect">
            <a:avLst/>
          </a:prstGeom>
        </p:spPr>
        <p:txBody>
          <a:bodyPr wrap="none">
            <a:spAutoFit/>
          </a:bodyPr>
          <a:lstStyle/>
          <a:p>
            <a:pPr algn="ctr"/>
            <a:r>
              <a:rPr lang="es-ES_tradnl" sz="2400" b="1" dirty="0">
                <a:solidFill>
                  <a:schemeClr val="accent1">
                    <a:lumMod val="75000"/>
                  </a:schemeClr>
                </a:solidFill>
                <a:latin typeface="+mj-lt"/>
              </a:rPr>
              <a:t>Situación legal en España (</a:t>
            </a:r>
            <a:r>
              <a:rPr lang="es-ES_tradnl" sz="2400" b="1" dirty="0" smtClean="0">
                <a:solidFill>
                  <a:schemeClr val="accent1">
                    <a:lumMod val="75000"/>
                  </a:schemeClr>
                </a:solidFill>
                <a:latin typeface="+mj-lt"/>
              </a:rPr>
              <a:t>II)</a:t>
            </a:r>
            <a:endParaRPr lang="es-ES_tradnl" sz="2400" b="1" dirty="0">
              <a:solidFill>
                <a:schemeClr val="accent1">
                  <a:lumMod val="75000"/>
                </a:schemeClr>
              </a:solidFill>
              <a:latin typeface="+mj-lt"/>
            </a:endParaRPr>
          </a:p>
        </p:txBody>
      </p:sp>
      <p:sp>
        <p:nvSpPr>
          <p:cNvPr id="8" name="7 CuadroTexto"/>
          <p:cNvSpPr txBox="1"/>
          <p:nvPr/>
        </p:nvSpPr>
        <p:spPr>
          <a:xfrm>
            <a:off x="205995" y="4654441"/>
            <a:ext cx="8568952" cy="1354217"/>
          </a:xfrm>
          <a:prstGeom prst="rect">
            <a:avLst/>
          </a:prstGeom>
          <a:noFill/>
        </p:spPr>
        <p:txBody>
          <a:bodyPr wrap="square" rtlCol="0">
            <a:spAutoFit/>
          </a:bodyPr>
          <a:lstStyle/>
          <a:p>
            <a:pPr lvl="0" algn="just"/>
            <a:r>
              <a:rPr lang="es-ES" b="1" u="sng" dirty="0">
                <a:solidFill>
                  <a:schemeClr val="accent1">
                    <a:lumMod val="75000"/>
                  </a:schemeClr>
                </a:solidFill>
                <a:latin typeface="+mj-lt"/>
              </a:rPr>
              <a:t>Canarias</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Decreto</a:t>
            </a:r>
            <a:r>
              <a:rPr lang="es-ES" sz="1600" dirty="0">
                <a:solidFill>
                  <a:schemeClr val="accent1">
                    <a:lumMod val="75000"/>
                  </a:schemeClr>
                </a:solidFill>
                <a:latin typeface="+mj-lt"/>
              </a:rPr>
              <a:t> 113/2015, de 22 de </a:t>
            </a:r>
            <a:r>
              <a:rPr lang="es-ES" sz="1600" dirty="0" smtClean="0">
                <a:solidFill>
                  <a:schemeClr val="accent1">
                    <a:lumMod val="75000"/>
                  </a:schemeClr>
                </a:solidFill>
                <a:latin typeface="+mj-lt"/>
              </a:rPr>
              <a:t>mayo:</a:t>
            </a:r>
          </a:p>
          <a:p>
            <a:pPr lvl="0" algn="just"/>
            <a:endParaRPr lang="es-ES_tradnl" sz="1600" dirty="0" smtClean="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a:solidFill>
                  <a:schemeClr val="accent1">
                    <a:lumMod val="75000"/>
                  </a:schemeClr>
                </a:solidFill>
                <a:latin typeface="+mj-lt"/>
              </a:rPr>
              <a:t>Prohibido el alquiler de viviendas privadas en suelo </a:t>
            </a:r>
            <a:r>
              <a:rPr lang="es-ES" sz="1600" dirty="0" smtClean="0">
                <a:solidFill>
                  <a:schemeClr val="accent1">
                    <a:lumMod val="75000"/>
                  </a:schemeClr>
                </a:solidFill>
                <a:latin typeface="+mj-lt"/>
              </a:rPr>
              <a:t>turístico</a:t>
            </a:r>
          </a:p>
          <a:p>
            <a:pPr marL="285750" lvl="0" indent="-285750" algn="just">
              <a:buClr>
                <a:schemeClr val="accent1">
                  <a:lumMod val="75000"/>
                </a:schemeClr>
              </a:buClr>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Se</a:t>
            </a:r>
            <a:r>
              <a:rPr lang="es-ES" sz="1600" dirty="0" smtClean="0">
                <a:solidFill>
                  <a:schemeClr val="accent1">
                    <a:lumMod val="75000"/>
                  </a:schemeClr>
                </a:solidFill>
                <a:latin typeface="+mj-lt"/>
              </a:rPr>
              <a:t> r</a:t>
            </a:r>
            <a:r>
              <a:rPr lang="es-ES" sz="1600" dirty="0" smtClean="0">
                <a:solidFill>
                  <a:schemeClr val="accent1">
                    <a:lumMod val="75000"/>
                  </a:schemeClr>
                </a:solidFill>
                <a:latin typeface="+mj-lt"/>
              </a:rPr>
              <a:t>equerirá </a:t>
            </a:r>
            <a:r>
              <a:rPr lang="es-ES" sz="1600" dirty="0">
                <a:solidFill>
                  <a:schemeClr val="accent1">
                    <a:lumMod val="75000"/>
                  </a:schemeClr>
                </a:solidFill>
                <a:latin typeface="+mj-lt"/>
              </a:rPr>
              <a:t>autorización de la comunidad </a:t>
            </a:r>
            <a:r>
              <a:rPr lang="es-ES" sz="1600" dirty="0" smtClean="0">
                <a:solidFill>
                  <a:schemeClr val="accent1">
                    <a:lumMod val="75000"/>
                  </a:schemeClr>
                </a:solidFill>
                <a:latin typeface="+mj-lt"/>
              </a:rPr>
              <a:t>de propietarios</a:t>
            </a:r>
            <a:endParaRPr lang="es-ES" dirty="0"/>
          </a:p>
        </p:txBody>
      </p:sp>
      <p:pic>
        <p:nvPicPr>
          <p:cNvPr id="10"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89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7"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74677" y="1556792"/>
            <a:ext cx="8640960" cy="1846659"/>
          </a:xfrm>
          <a:prstGeom prst="rect">
            <a:avLst/>
          </a:prstGeom>
          <a:noFill/>
        </p:spPr>
        <p:txBody>
          <a:bodyPr wrap="square" rtlCol="0">
            <a:spAutoFit/>
          </a:bodyPr>
          <a:lstStyle/>
          <a:p>
            <a:pPr lvl="0" algn="just"/>
            <a:r>
              <a:rPr lang="es-ES" b="1" u="sng" dirty="0">
                <a:solidFill>
                  <a:schemeClr val="accent1">
                    <a:lumMod val="75000"/>
                  </a:schemeClr>
                </a:solidFill>
                <a:latin typeface="+mj-lt"/>
              </a:rPr>
              <a:t>Cantabria</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Decreto </a:t>
            </a:r>
            <a:r>
              <a:rPr lang="es-ES" sz="1600" dirty="0">
                <a:solidFill>
                  <a:schemeClr val="accent1">
                    <a:lumMod val="75000"/>
                  </a:schemeClr>
                </a:solidFill>
                <a:latin typeface="+mj-lt"/>
              </a:rPr>
              <a:t>82/2010 de 25 de </a:t>
            </a:r>
            <a:r>
              <a:rPr lang="es-ES" sz="1600" dirty="0" smtClean="0">
                <a:solidFill>
                  <a:schemeClr val="accent1">
                    <a:lumMod val="75000"/>
                  </a:schemeClr>
                </a:solidFill>
                <a:latin typeface="+mj-lt"/>
              </a:rPr>
              <a:t>noviembre:</a:t>
            </a:r>
          </a:p>
          <a:p>
            <a:pPr lvl="0" algn="just"/>
            <a:r>
              <a:rPr lang="es-ES" sz="1600" dirty="0" smtClean="0">
                <a:solidFill>
                  <a:schemeClr val="accent1">
                    <a:lumMod val="75000"/>
                  </a:schemeClr>
                </a:solidFill>
                <a:latin typeface="+mj-lt"/>
              </a:rPr>
              <a:t> </a:t>
            </a: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Alquiler </a:t>
            </a:r>
            <a:r>
              <a:rPr lang="es-ES" sz="1600" dirty="0">
                <a:solidFill>
                  <a:schemeClr val="accent1">
                    <a:lumMod val="75000"/>
                  </a:schemeClr>
                </a:solidFill>
                <a:latin typeface="+mj-lt"/>
              </a:rPr>
              <a:t>solo permitido a los propietarios de las </a:t>
            </a:r>
            <a:r>
              <a:rPr lang="es-ES" sz="1600" dirty="0" smtClean="0">
                <a:solidFill>
                  <a:schemeClr val="accent1">
                    <a:lumMod val="75000"/>
                  </a:schemeClr>
                </a:solidFill>
                <a:latin typeface="+mj-lt"/>
              </a:rPr>
              <a:t>viviendas</a:t>
            </a:r>
          </a:p>
          <a:p>
            <a:pPr marL="285750" lvl="0" indent="-285750" algn="just">
              <a:buClr>
                <a:schemeClr val="accent1">
                  <a:lumMod val="75000"/>
                </a:schemeClr>
              </a:buClr>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Se </a:t>
            </a:r>
            <a:r>
              <a:rPr lang="es-ES" sz="1600" dirty="0">
                <a:solidFill>
                  <a:schemeClr val="accent1">
                    <a:lumMod val="75000"/>
                  </a:schemeClr>
                </a:solidFill>
                <a:latin typeface="+mj-lt"/>
              </a:rPr>
              <a:t>categorizan por </a:t>
            </a:r>
            <a:r>
              <a:rPr lang="es-ES" sz="1600" dirty="0" smtClean="0">
                <a:solidFill>
                  <a:schemeClr val="accent1">
                    <a:lumMod val="75000"/>
                  </a:schemeClr>
                </a:solidFill>
                <a:latin typeface="+mj-lt"/>
              </a:rPr>
              <a:t>llaves</a:t>
            </a:r>
          </a:p>
          <a:p>
            <a:pPr marL="285750" lvl="0" indent="-285750" algn="just">
              <a:buClr>
                <a:schemeClr val="accent1">
                  <a:lumMod val="75000"/>
                </a:schemeClr>
              </a:buClr>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Impone </a:t>
            </a:r>
            <a:r>
              <a:rPr lang="es-ES" sz="1600" dirty="0">
                <a:solidFill>
                  <a:schemeClr val="accent1">
                    <a:lumMod val="75000"/>
                  </a:schemeClr>
                </a:solidFill>
                <a:latin typeface="+mj-lt"/>
              </a:rPr>
              <a:t>inspección del departamento de Turismo</a:t>
            </a:r>
            <a:endParaRPr lang="es-ES" sz="1600" dirty="0">
              <a:solidFill>
                <a:schemeClr val="accent1">
                  <a:lumMod val="75000"/>
                </a:schemeClr>
              </a:solidFill>
              <a:latin typeface="+mj-lt"/>
            </a:endParaRPr>
          </a:p>
        </p:txBody>
      </p:sp>
      <p:pic>
        <p:nvPicPr>
          <p:cNvPr id="10"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641962" y="116632"/>
            <a:ext cx="3906390" cy="461665"/>
          </a:xfrm>
          <a:prstGeom prst="rect">
            <a:avLst/>
          </a:prstGeom>
        </p:spPr>
        <p:txBody>
          <a:bodyPr wrap="none">
            <a:spAutoFit/>
          </a:bodyPr>
          <a:lstStyle/>
          <a:p>
            <a:pPr algn="ctr"/>
            <a:r>
              <a:rPr lang="es-ES_tradnl" sz="2400" b="1" dirty="0">
                <a:solidFill>
                  <a:schemeClr val="accent1">
                    <a:lumMod val="75000"/>
                  </a:schemeClr>
                </a:solidFill>
                <a:latin typeface="+mj-lt"/>
              </a:rPr>
              <a:t>Situación legal en España (</a:t>
            </a:r>
            <a:r>
              <a:rPr lang="es-ES_tradnl" sz="2400" b="1" dirty="0" smtClean="0">
                <a:solidFill>
                  <a:schemeClr val="accent1">
                    <a:lumMod val="75000"/>
                  </a:schemeClr>
                </a:solidFill>
                <a:latin typeface="+mj-lt"/>
              </a:rPr>
              <a:t>III)</a:t>
            </a:r>
            <a:endParaRPr lang="es-ES_tradnl" sz="2400" b="1" dirty="0">
              <a:solidFill>
                <a:schemeClr val="accent1">
                  <a:lumMod val="75000"/>
                </a:schemeClr>
              </a:solidFill>
              <a:latin typeface="+mj-lt"/>
            </a:endParaRPr>
          </a:p>
        </p:txBody>
      </p:sp>
      <p:sp>
        <p:nvSpPr>
          <p:cNvPr id="12" name="11 CuadroTexto"/>
          <p:cNvSpPr txBox="1"/>
          <p:nvPr/>
        </p:nvSpPr>
        <p:spPr>
          <a:xfrm>
            <a:off x="306793" y="3573016"/>
            <a:ext cx="8653619" cy="2339102"/>
          </a:xfrm>
          <a:prstGeom prst="rect">
            <a:avLst/>
          </a:prstGeom>
          <a:noFill/>
        </p:spPr>
        <p:txBody>
          <a:bodyPr wrap="square" rtlCol="0">
            <a:spAutoFit/>
          </a:bodyPr>
          <a:lstStyle/>
          <a:p>
            <a:pPr lvl="0" algn="just"/>
            <a:r>
              <a:rPr lang="es-ES" b="1" u="sng" dirty="0">
                <a:solidFill>
                  <a:schemeClr val="accent1">
                    <a:lumMod val="75000"/>
                  </a:schemeClr>
                </a:solidFill>
                <a:latin typeface="+mj-lt"/>
              </a:rPr>
              <a:t>Cataluña</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Decreto </a:t>
            </a:r>
            <a:r>
              <a:rPr lang="es-ES" sz="1600" dirty="0" smtClean="0">
                <a:solidFill>
                  <a:schemeClr val="accent1">
                    <a:lumMod val="75000"/>
                  </a:schemeClr>
                </a:solidFill>
                <a:latin typeface="+mj-lt"/>
              </a:rPr>
              <a:t>159/2012 de 20 de noviembre. El titular de la vivienda turística:</a:t>
            </a:r>
          </a:p>
          <a:p>
            <a:pPr lvl="0" algn="just"/>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Además </a:t>
            </a:r>
            <a:r>
              <a:rPr lang="es-ES" sz="1600" dirty="0">
                <a:solidFill>
                  <a:schemeClr val="accent1">
                    <a:lumMod val="75000"/>
                  </a:schemeClr>
                </a:solidFill>
                <a:latin typeface="+mj-lt"/>
              </a:rPr>
              <a:t>de registrar el alojamiento, debe cobrar a sus huéspedes </a:t>
            </a:r>
            <a:r>
              <a:rPr lang="es-ES" sz="1600" dirty="0" smtClean="0">
                <a:solidFill>
                  <a:schemeClr val="accent1">
                    <a:lumMod val="75000"/>
                  </a:schemeClr>
                </a:solidFill>
                <a:latin typeface="+mj-lt"/>
              </a:rPr>
              <a:t>la tasa turística. </a:t>
            </a: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Que su uso </a:t>
            </a:r>
            <a:r>
              <a:rPr lang="es-ES" sz="1600" dirty="0">
                <a:solidFill>
                  <a:schemeClr val="accent1">
                    <a:lumMod val="75000"/>
                  </a:schemeClr>
                </a:solidFill>
                <a:latin typeface="+mj-lt"/>
              </a:rPr>
              <a:t>turístico </a:t>
            </a:r>
            <a:r>
              <a:rPr lang="es-ES" sz="1600" dirty="0" smtClean="0">
                <a:solidFill>
                  <a:schemeClr val="accent1">
                    <a:lumMod val="75000"/>
                  </a:schemeClr>
                </a:solidFill>
                <a:latin typeface="+mj-lt"/>
              </a:rPr>
              <a:t>no </a:t>
            </a:r>
            <a:r>
              <a:rPr lang="es-ES" sz="1600" dirty="0">
                <a:solidFill>
                  <a:schemeClr val="accent1">
                    <a:lumMod val="75000"/>
                  </a:schemeClr>
                </a:solidFill>
                <a:latin typeface="+mj-lt"/>
              </a:rPr>
              <a:t>esté prohibido en los estatutos de la </a:t>
            </a:r>
            <a:r>
              <a:rPr lang="es-ES" sz="1600" dirty="0" smtClean="0">
                <a:solidFill>
                  <a:schemeClr val="accent1">
                    <a:lumMod val="75000"/>
                  </a:schemeClr>
                </a:solidFill>
                <a:latin typeface="+mj-lt"/>
              </a:rPr>
              <a:t>comunidad.</a:t>
            </a: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No </a:t>
            </a:r>
            <a:r>
              <a:rPr lang="es-ES" sz="1600" dirty="0">
                <a:solidFill>
                  <a:schemeClr val="accent1">
                    <a:lumMod val="75000"/>
                  </a:schemeClr>
                </a:solidFill>
                <a:latin typeface="+mj-lt"/>
              </a:rPr>
              <a:t>puede alegar la condición de </a:t>
            </a:r>
            <a:r>
              <a:rPr lang="es-ES" sz="1600" dirty="0" smtClean="0">
                <a:solidFill>
                  <a:schemeClr val="accent1">
                    <a:lumMod val="75000"/>
                  </a:schemeClr>
                </a:solidFill>
                <a:latin typeface="+mj-lt"/>
              </a:rPr>
              <a:t>domicilio.</a:t>
            </a: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El </a:t>
            </a:r>
            <a:r>
              <a:rPr lang="es-ES" sz="1600" dirty="0">
                <a:solidFill>
                  <a:schemeClr val="accent1">
                    <a:lumMod val="75000"/>
                  </a:schemeClr>
                </a:solidFill>
                <a:latin typeface="+mj-lt"/>
              </a:rPr>
              <a:t>Ayuntamiento de Barcelona ha congelado las licencias de apartamentos turísticos en </a:t>
            </a:r>
            <a:r>
              <a:rPr lang="es-ES" sz="1600" dirty="0" smtClean="0">
                <a:solidFill>
                  <a:schemeClr val="accent1">
                    <a:lumMod val="75000"/>
                  </a:schemeClr>
                </a:solidFill>
                <a:latin typeface="+mj-lt"/>
              </a:rPr>
              <a:t>la ciudad.</a:t>
            </a:r>
            <a:endParaRPr lang="es-ES" sz="1600" dirty="0">
              <a:solidFill>
                <a:schemeClr val="accent1">
                  <a:lumMod val="75000"/>
                </a:schemeClr>
              </a:solidFill>
              <a:latin typeface="+mj-lt"/>
            </a:endParaRPr>
          </a:p>
        </p:txBody>
      </p:sp>
      <p:sp>
        <p:nvSpPr>
          <p:cNvPr id="8" name="7 CuadroTexto"/>
          <p:cNvSpPr txBox="1"/>
          <p:nvPr/>
        </p:nvSpPr>
        <p:spPr>
          <a:xfrm>
            <a:off x="274677" y="943644"/>
            <a:ext cx="8496944" cy="646331"/>
          </a:xfrm>
          <a:prstGeom prst="rect">
            <a:avLst/>
          </a:prstGeom>
          <a:noFill/>
        </p:spPr>
        <p:txBody>
          <a:bodyPr wrap="square" rtlCol="0">
            <a:spAutoFit/>
          </a:bodyPr>
          <a:lstStyle/>
          <a:p>
            <a:pPr lvl="0" algn="just"/>
            <a:r>
              <a:rPr lang="es-ES" b="1" u="sng" dirty="0">
                <a:solidFill>
                  <a:schemeClr val="accent1">
                    <a:lumMod val="75000"/>
                  </a:schemeClr>
                </a:solidFill>
                <a:latin typeface="+mj-lt"/>
              </a:rPr>
              <a:t>Castilla-La Mancha</a:t>
            </a:r>
            <a:r>
              <a:rPr lang="es-ES" sz="1600" dirty="0">
                <a:solidFill>
                  <a:schemeClr val="accent1">
                    <a:lumMod val="75000"/>
                  </a:schemeClr>
                </a:solidFill>
                <a:latin typeface="+mj-lt"/>
              </a:rPr>
              <a:t>: carece de normativa sobre viviendas turísticas. </a:t>
            </a:r>
          </a:p>
          <a:p>
            <a:endParaRPr lang="es-ES" dirty="0">
              <a:latin typeface="+mj-lt"/>
            </a:endParaRPr>
          </a:p>
        </p:txBody>
      </p:sp>
    </p:spTree>
    <p:extLst>
      <p:ext uri="{BB962C8B-B14F-4D97-AF65-F5344CB8AC3E}">
        <p14:creationId xmlns:p14="http://schemas.microsoft.com/office/powerpoint/2010/main" val="1656272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6"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76404" y="3722261"/>
            <a:ext cx="8602622" cy="2123658"/>
          </a:xfrm>
          <a:prstGeom prst="rect">
            <a:avLst/>
          </a:prstGeom>
          <a:noFill/>
        </p:spPr>
        <p:txBody>
          <a:bodyPr wrap="square" rtlCol="0">
            <a:spAutoFit/>
          </a:bodyPr>
          <a:lstStyle/>
          <a:p>
            <a:pPr lvl="0" algn="just"/>
            <a:r>
              <a:rPr lang="es-ES" b="1" u="sng" dirty="0">
                <a:solidFill>
                  <a:schemeClr val="accent1">
                    <a:lumMod val="75000"/>
                  </a:schemeClr>
                </a:solidFill>
                <a:latin typeface="+mj-lt"/>
              </a:rPr>
              <a:t>Galicia</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Decreto </a:t>
            </a:r>
            <a:r>
              <a:rPr lang="es-ES" sz="1600" dirty="0">
                <a:solidFill>
                  <a:schemeClr val="accent1">
                    <a:lumMod val="75000"/>
                  </a:schemeClr>
                </a:solidFill>
                <a:latin typeface="+mj-lt"/>
              </a:rPr>
              <a:t>52/2011, de 24 de </a:t>
            </a:r>
            <a:r>
              <a:rPr lang="es-ES" sz="1600" dirty="0" smtClean="0">
                <a:solidFill>
                  <a:schemeClr val="accent1">
                    <a:lumMod val="75000"/>
                  </a:schemeClr>
                </a:solidFill>
                <a:latin typeface="+mj-lt"/>
              </a:rPr>
              <a:t>marzo</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Las viviendas turísticas deben:</a:t>
            </a:r>
          </a:p>
          <a:p>
            <a:pPr lvl="0" algn="just"/>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Ser </a:t>
            </a:r>
            <a:r>
              <a:rPr lang="es-ES" sz="1600" dirty="0">
                <a:solidFill>
                  <a:schemeClr val="accent1">
                    <a:lumMod val="75000"/>
                  </a:schemeClr>
                </a:solidFill>
                <a:latin typeface="+mj-lt"/>
              </a:rPr>
              <a:t>establecimientos unifamiliares </a:t>
            </a:r>
            <a:r>
              <a:rPr lang="es-ES" sz="1600" dirty="0" smtClean="0">
                <a:solidFill>
                  <a:schemeClr val="accent1">
                    <a:lumMod val="75000"/>
                  </a:schemeClr>
                </a:solidFill>
                <a:latin typeface="+mj-lt"/>
              </a:rPr>
              <a:t>aislados que no ofrezcan </a:t>
            </a:r>
            <a:r>
              <a:rPr lang="es-ES" sz="1600" dirty="0">
                <a:solidFill>
                  <a:schemeClr val="accent1">
                    <a:lumMod val="75000"/>
                  </a:schemeClr>
                </a:solidFill>
                <a:latin typeface="+mj-lt"/>
              </a:rPr>
              <a:t>más de 10 plazas </a:t>
            </a: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Las </a:t>
            </a:r>
            <a:r>
              <a:rPr lang="es-ES" sz="1600" dirty="0">
                <a:solidFill>
                  <a:schemeClr val="accent1">
                    <a:lumMod val="75000"/>
                  </a:schemeClr>
                </a:solidFill>
                <a:latin typeface="+mj-lt"/>
              </a:rPr>
              <a:t>casas de vacaciones particulares se registrarán bajo la categoría de ‘Viviendas turísticas</a:t>
            </a:r>
            <a:r>
              <a:rPr lang="es-ES" sz="1600" dirty="0" smtClean="0">
                <a:solidFill>
                  <a:schemeClr val="accent1">
                    <a:lumMod val="75000"/>
                  </a:schemeClr>
                </a:solidFill>
                <a:latin typeface="+mj-lt"/>
              </a:rPr>
              <a:t>’</a:t>
            </a:r>
          </a:p>
          <a:p>
            <a:pPr lvl="0" algn="just"/>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Placa-distintivo </a:t>
            </a:r>
            <a:r>
              <a:rPr lang="es-ES" sz="1600" dirty="0">
                <a:solidFill>
                  <a:schemeClr val="accent1">
                    <a:lumMod val="75000"/>
                  </a:schemeClr>
                </a:solidFill>
                <a:latin typeface="+mj-lt"/>
              </a:rPr>
              <a:t>en la que figure la categoría del alojamiento.</a:t>
            </a:r>
          </a:p>
          <a:p>
            <a:endParaRPr lang="es-ES" dirty="0">
              <a:latin typeface="+mj-lt"/>
            </a:endParaRPr>
          </a:p>
        </p:txBody>
      </p:sp>
      <p:pic>
        <p:nvPicPr>
          <p:cNvPr id="8"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2" name="2 Marcador de contenido"/>
          <p:cNvSpPr txBox="1">
            <a:spLocks/>
          </p:cNvSpPr>
          <p:nvPr/>
        </p:nvSpPr>
        <p:spPr>
          <a:xfrm>
            <a:off x="339222" y="1124744"/>
            <a:ext cx="8638626" cy="5760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800" b="1" u="sng" dirty="0">
                <a:solidFill>
                  <a:schemeClr val="accent1">
                    <a:lumMod val="75000"/>
                  </a:schemeClr>
                </a:solidFill>
                <a:latin typeface="+mj-lt"/>
              </a:rPr>
              <a:t>Castilla y León</a:t>
            </a:r>
            <a:r>
              <a:rPr lang="es-ES" sz="1600" b="1" dirty="0">
                <a:solidFill>
                  <a:schemeClr val="accent1">
                    <a:lumMod val="75000"/>
                  </a:schemeClr>
                </a:solidFill>
                <a:latin typeface="+mj-lt"/>
              </a:rPr>
              <a:t>: </a:t>
            </a:r>
            <a:r>
              <a:rPr lang="es-ES" sz="1600" dirty="0">
                <a:solidFill>
                  <a:schemeClr val="accent1">
                    <a:lumMod val="75000"/>
                  </a:schemeClr>
                </a:solidFill>
              </a:rPr>
              <a:t> </a:t>
            </a:r>
            <a:r>
              <a:rPr lang="es-ES" sz="1600" dirty="0">
                <a:solidFill>
                  <a:schemeClr val="accent1">
                    <a:lumMod val="75000"/>
                  </a:schemeClr>
                </a:solidFill>
                <a:latin typeface="+mj-lt"/>
              </a:rPr>
              <a:t>carece de normativa sobre viviendas turísticas</a:t>
            </a:r>
            <a:endParaRPr lang="es-ES" sz="1600" dirty="0">
              <a:solidFill>
                <a:schemeClr val="accent1">
                  <a:lumMod val="75000"/>
                </a:schemeClr>
              </a:solidFill>
              <a:latin typeface="+mj-lt"/>
            </a:endParaRPr>
          </a:p>
        </p:txBody>
      </p:sp>
      <p:sp>
        <p:nvSpPr>
          <p:cNvPr id="13" name="12 Rectángulo"/>
          <p:cNvSpPr/>
          <p:nvPr/>
        </p:nvSpPr>
        <p:spPr>
          <a:xfrm>
            <a:off x="2483768" y="116632"/>
            <a:ext cx="3925626" cy="461665"/>
          </a:xfrm>
          <a:prstGeom prst="rect">
            <a:avLst/>
          </a:prstGeom>
        </p:spPr>
        <p:txBody>
          <a:bodyPr wrap="none">
            <a:spAutoFit/>
          </a:bodyPr>
          <a:lstStyle/>
          <a:p>
            <a:pPr algn="ctr"/>
            <a:r>
              <a:rPr lang="es-ES_tradnl" sz="2400" b="1" dirty="0">
                <a:solidFill>
                  <a:schemeClr val="accent1">
                    <a:lumMod val="75000"/>
                  </a:schemeClr>
                </a:solidFill>
                <a:latin typeface="+mj-lt"/>
              </a:rPr>
              <a:t>Situación legal en España </a:t>
            </a:r>
            <a:r>
              <a:rPr lang="es-ES_tradnl" sz="2400" b="1" dirty="0" smtClean="0">
                <a:solidFill>
                  <a:schemeClr val="accent1">
                    <a:lumMod val="75000"/>
                  </a:schemeClr>
                </a:solidFill>
                <a:latin typeface="+mj-lt"/>
              </a:rPr>
              <a:t>(IV)</a:t>
            </a:r>
            <a:endParaRPr lang="es-ES_tradnl" sz="2400" b="1" dirty="0">
              <a:solidFill>
                <a:schemeClr val="accent1">
                  <a:lumMod val="75000"/>
                </a:schemeClr>
              </a:solidFill>
              <a:latin typeface="+mj-lt"/>
            </a:endParaRPr>
          </a:p>
        </p:txBody>
      </p:sp>
      <p:sp>
        <p:nvSpPr>
          <p:cNvPr id="15" name="14 CuadroTexto"/>
          <p:cNvSpPr txBox="1"/>
          <p:nvPr/>
        </p:nvSpPr>
        <p:spPr>
          <a:xfrm>
            <a:off x="339222" y="1844824"/>
            <a:ext cx="8280920" cy="1877437"/>
          </a:xfrm>
          <a:prstGeom prst="rect">
            <a:avLst/>
          </a:prstGeom>
          <a:noFill/>
        </p:spPr>
        <p:txBody>
          <a:bodyPr wrap="square" rtlCol="0">
            <a:spAutoFit/>
          </a:bodyPr>
          <a:lstStyle/>
          <a:p>
            <a:pPr lvl="0" algn="just"/>
            <a:r>
              <a:rPr lang="es-ES" b="1" u="sng" dirty="0">
                <a:solidFill>
                  <a:schemeClr val="accent1">
                    <a:lumMod val="75000"/>
                  </a:schemeClr>
                </a:solidFill>
                <a:latin typeface="+mj-lt"/>
              </a:rPr>
              <a:t>Comunidad Valenciana</a:t>
            </a:r>
            <a:r>
              <a:rPr lang="es-ES" sz="1600" dirty="0">
                <a:solidFill>
                  <a:schemeClr val="accent1">
                    <a:lumMod val="75000"/>
                  </a:schemeClr>
                </a:solidFill>
                <a:latin typeface="+mj-lt"/>
              </a:rPr>
              <a:t>: </a:t>
            </a:r>
            <a:r>
              <a:rPr lang="es-ES" sz="1600" dirty="0">
                <a:solidFill>
                  <a:schemeClr val="accent1">
                    <a:lumMod val="75000"/>
                  </a:schemeClr>
                </a:solidFill>
                <a:latin typeface="+mj-lt"/>
              </a:rPr>
              <a:t>D</a:t>
            </a:r>
            <a:r>
              <a:rPr lang="es-ES" sz="1600" dirty="0" smtClean="0">
                <a:solidFill>
                  <a:schemeClr val="accent1">
                    <a:lumMod val="75000"/>
                  </a:schemeClr>
                </a:solidFill>
                <a:latin typeface="+mj-lt"/>
              </a:rPr>
              <a:t>ecreto </a:t>
            </a:r>
            <a:r>
              <a:rPr lang="es-ES" sz="1600" dirty="0">
                <a:solidFill>
                  <a:schemeClr val="accent1">
                    <a:lumMod val="75000"/>
                  </a:schemeClr>
                </a:solidFill>
                <a:latin typeface="+mj-lt"/>
              </a:rPr>
              <a:t>92/2009 de 3 de </a:t>
            </a:r>
            <a:r>
              <a:rPr lang="es-ES" sz="1600" dirty="0" smtClean="0">
                <a:solidFill>
                  <a:schemeClr val="accent1">
                    <a:lumMod val="75000"/>
                  </a:schemeClr>
                </a:solidFill>
                <a:latin typeface="+mj-lt"/>
              </a:rPr>
              <a:t>julio</a:t>
            </a:r>
            <a:r>
              <a:rPr lang="es-ES" sz="1600" dirty="0" smtClean="0">
                <a:solidFill>
                  <a:schemeClr val="accent1">
                    <a:lumMod val="75000"/>
                  </a:schemeClr>
                </a:solidFill>
                <a:latin typeface="+mj-lt"/>
              </a:rPr>
              <a:t>:</a:t>
            </a:r>
          </a:p>
          <a:p>
            <a:pPr lvl="0" algn="just"/>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Obligatoria inscripción </a:t>
            </a:r>
            <a:r>
              <a:rPr lang="es-ES" sz="1600" dirty="0">
                <a:solidFill>
                  <a:schemeClr val="accent1">
                    <a:lumMod val="75000"/>
                  </a:schemeClr>
                </a:solidFill>
                <a:latin typeface="+mj-lt"/>
              </a:rPr>
              <a:t>en el </a:t>
            </a:r>
            <a:r>
              <a:rPr lang="es-ES" sz="1600" dirty="0" smtClean="0">
                <a:solidFill>
                  <a:schemeClr val="accent1">
                    <a:lumMod val="75000"/>
                  </a:schemeClr>
                </a:solidFill>
                <a:latin typeface="+mj-lt"/>
              </a:rPr>
              <a:t>Registro </a:t>
            </a:r>
            <a:r>
              <a:rPr lang="es-ES" sz="1600" dirty="0">
                <a:solidFill>
                  <a:schemeClr val="accent1">
                    <a:lumMod val="75000"/>
                  </a:schemeClr>
                </a:solidFill>
                <a:latin typeface="+mj-lt"/>
              </a:rPr>
              <a:t>de Empresas, Establecimientos y Profesiones Turísticas. </a:t>
            </a: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En Valencia capital, las viviendas turísticas </a:t>
            </a:r>
            <a:r>
              <a:rPr lang="es-ES" sz="1600" dirty="0">
                <a:solidFill>
                  <a:schemeClr val="accent1">
                    <a:lumMod val="75000"/>
                  </a:schemeClr>
                </a:solidFill>
                <a:latin typeface="+mj-lt"/>
              </a:rPr>
              <a:t>no podrán ubicarse en la misma planta o por encima de viviendas particulares (uso residencial).</a:t>
            </a:r>
          </a:p>
          <a:p>
            <a:endParaRPr lang="es-ES" dirty="0">
              <a:latin typeface="+mj-lt"/>
            </a:endParaRPr>
          </a:p>
        </p:txBody>
      </p:sp>
    </p:spTree>
    <p:extLst>
      <p:ext uri="{BB962C8B-B14F-4D97-AF65-F5344CB8AC3E}">
        <p14:creationId xmlns:p14="http://schemas.microsoft.com/office/powerpoint/2010/main" val="2655111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pic>
        <p:nvPicPr>
          <p:cNvPr id="5"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650514" y="116632"/>
            <a:ext cx="3843874" cy="461665"/>
          </a:xfrm>
          <a:prstGeom prst="rect">
            <a:avLst/>
          </a:prstGeom>
        </p:spPr>
        <p:txBody>
          <a:bodyPr wrap="none">
            <a:spAutoFit/>
          </a:bodyPr>
          <a:lstStyle/>
          <a:p>
            <a:pPr algn="ctr"/>
            <a:r>
              <a:rPr lang="es-ES_tradnl" sz="2400" b="1" dirty="0">
                <a:solidFill>
                  <a:schemeClr val="accent1">
                    <a:lumMod val="75000"/>
                  </a:schemeClr>
                </a:solidFill>
                <a:latin typeface="+mj-lt"/>
              </a:rPr>
              <a:t>Situación legal en España </a:t>
            </a:r>
            <a:r>
              <a:rPr lang="es-ES_tradnl" sz="2400" b="1" dirty="0" smtClean="0">
                <a:solidFill>
                  <a:schemeClr val="accent1">
                    <a:lumMod val="75000"/>
                  </a:schemeClr>
                </a:solidFill>
                <a:latin typeface="+mj-lt"/>
              </a:rPr>
              <a:t>(V)</a:t>
            </a:r>
            <a:endParaRPr lang="es-ES_tradnl" sz="2400" b="1" dirty="0">
              <a:solidFill>
                <a:schemeClr val="accent1">
                  <a:lumMod val="75000"/>
                </a:schemeClr>
              </a:solidFill>
              <a:latin typeface="+mj-lt"/>
            </a:endParaRPr>
          </a:p>
        </p:txBody>
      </p:sp>
      <p:sp>
        <p:nvSpPr>
          <p:cNvPr id="15" name="14 CuadroTexto"/>
          <p:cNvSpPr txBox="1"/>
          <p:nvPr/>
        </p:nvSpPr>
        <p:spPr>
          <a:xfrm>
            <a:off x="305643" y="5133481"/>
            <a:ext cx="8762433" cy="369332"/>
          </a:xfrm>
          <a:prstGeom prst="rect">
            <a:avLst/>
          </a:prstGeom>
          <a:noFill/>
        </p:spPr>
        <p:txBody>
          <a:bodyPr wrap="square" rtlCol="0">
            <a:spAutoFit/>
          </a:bodyPr>
          <a:lstStyle/>
          <a:p>
            <a:pPr lvl="0" algn="just"/>
            <a:r>
              <a:rPr lang="es-ES" b="1" u="sng" dirty="0">
                <a:solidFill>
                  <a:schemeClr val="accent1">
                    <a:lumMod val="75000"/>
                  </a:schemeClr>
                </a:solidFill>
                <a:latin typeface="+mj-lt"/>
              </a:rPr>
              <a:t>Murcia</a:t>
            </a:r>
            <a:r>
              <a:rPr lang="es-ES" sz="1600" dirty="0" smtClean="0">
                <a:solidFill>
                  <a:schemeClr val="accent1">
                    <a:lumMod val="75000"/>
                  </a:schemeClr>
                </a:solidFill>
                <a:latin typeface="+mj-lt"/>
              </a:rPr>
              <a:t>: </a:t>
            </a:r>
            <a:r>
              <a:rPr lang="es-ES" sz="1600" dirty="0">
                <a:solidFill>
                  <a:schemeClr val="accent1">
                    <a:lumMod val="75000"/>
                  </a:schemeClr>
                </a:solidFill>
                <a:latin typeface="+mj-lt"/>
              </a:rPr>
              <a:t>carece de normativa sobre viviendas turísticas.</a:t>
            </a:r>
          </a:p>
        </p:txBody>
      </p:sp>
      <p:sp>
        <p:nvSpPr>
          <p:cNvPr id="16" name="15 CuadroTexto"/>
          <p:cNvSpPr txBox="1"/>
          <p:nvPr/>
        </p:nvSpPr>
        <p:spPr>
          <a:xfrm>
            <a:off x="317721" y="2708920"/>
            <a:ext cx="8665208" cy="2339102"/>
          </a:xfrm>
          <a:prstGeom prst="rect">
            <a:avLst/>
          </a:prstGeom>
          <a:noFill/>
        </p:spPr>
        <p:txBody>
          <a:bodyPr wrap="square" rtlCol="0">
            <a:spAutoFit/>
          </a:bodyPr>
          <a:lstStyle/>
          <a:p>
            <a:pPr lvl="0" algn="just"/>
            <a:r>
              <a:rPr lang="es-ES" b="1" u="sng" dirty="0" smtClean="0">
                <a:solidFill>
                  <a:schemeClr val="accent1">
                    <a:lumMod val="75000"/>
                  </a:schemeClr>
                </a:solidFill>
                <a:latin typeface="+mj-lt"/>
              </a:rPr>
              <a:t>Madrid</a:t>
            </a:r>
            <a:r>
              <a:rPr lang="es-ES" sz="1600" dirty="0">
                <a:solidFill>
                  <a:schemeClr val="accent1">
                    <a:lumMod val="75000"/>
                  </a:schemeClr>
                </a:solidFill>
                <a:latin typeface="+mj-lt"/>
              </a:rPr>
              <a:t>: </a:t>
            </a:r>
            <a:r>
              <a:rPr lang="es-ES" sz="1600" dirty="0">
                <a:solidFill>
                  <a:schemeClr val="accent1">
                    <a:lumMod val="75000"/>
                  </a:schemeClr>
                </a:solidFill>
                <a:latin typeface="+mj-lt"/>
              </a:rPr>
              <a:t>D</a:t>
            </a:r>
            <a:r>
              <a:rPr lang="es-ES" sz="1600" dirty="0" smtClean="0">
                <a:solidFill>
                  <a:schemeClr val="accent1">
                    <a:lumMod val="75000"/>
                  </a:schemeClr>
                </a:solidFill>
                <a:latin typeface="+mj-lt"/>
              </a:rPr>
              <a:t>ecreto </a:t>
            </a:r>
            <a:r>
              <a:rPr lang="es-ES" sz="1600" dirty="0">
                <a:solidFill>
                  <a:schemeClr val="accent1">
                    <a:lumMod val="75000"/>
                  </a:schemeClr>
                </a:solidFill>
                <a:latin typeface="+mj-lt"/>
              </a:rPr>
              <a:t>79/2014, de 10 de </a:t>
            </a:r>
            <a:r>
              <a:rPr lang="es-ES" sz="1600" dirty="0" smtClean="0">
                <a:solidFill>
                  <a:schemeClr val="accent1">
                    <a:lumMod val="75000"/>
                  </a:schemeClr>
                </a:solidFill>
                <a:latin typeface="+mj-lt"/>
              </a:rPr>
              <a:t>julio:</a:t>
            </a:r>
          </a:p>
          <a:p>
            <a:pPr lvl="0" algn="just"/>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No </a:t>
            </a:r>
            <a:r>
              <a:rPr lang="es-ES" sz="1600" dirty="0">
                <a:solidFill>
                  <a:schemeClr val="accent1">
                    <a:lumMod val="75000"/>
                  </a:schemeClr>
                </a:solidFill>
                <a:latin typeface="+mj-lt"/>
              </a:rPr>
              <a:t>podrán utilizarse como residencia </a:t>
            </a:r>
            <a:r>
              <a:rPr lang="es-ES" sz="1600" dirty="0" smtClean="0">
                <a:solidFill>
                  <a:schemeClr val="accent1">
                    <a:lumMod val="75000"/>
                  </a:schemeClr>
                </a:solidFill>
                <a:latin typeface="+mj-lt"/>
              </a:rPr>
              <a:t>permanente.</a:t>
            </a: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Prohíbe </a:t>
            </a:r>
            <a:r>
              <a:rPr lang="es-ES" sz="1600" dirty="0">
                <a:solidFill>
                  <a:schemeClr val="accent1">
                    <a:lumMod val="75000"/>
                  </a:schemeClr>
                </a:solidFill>
                <a:latin typeface="+mj-lt"/>
              </a:rPr>
              <a:t>el alquiler por </a:t>
            </a:r>
            <a:r>
              <a:rPr lang="es-ES" sz="1600" dirty="0" smtClean="0">
                <a:solidFill>
                  <a:schemeClr val="accent1">
                    <a:lumMod val="75000"/>
                  </a:schemeClr>
                </a:solidFill>
                <a:latin typeface="+mj-lt"/>
              </a:rPr>
              <a:t>habitaciones; se debe ceder la vivienda completa y por período mínimo de 5 días.</a:t>
            </a: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_tradnl" sz="1600" dirty="0" smtClean="0">
                <a:solidFill>
                  <a:schemeClr val="accent1">
                    <a:lumMod val="75000"/>
                  </a:schemeClr>
                </a:solidFill>
                <a:latin typeface="+mj-lt"/>
              </a:rPr>
              <a:t>Se exhibirá placa distintiva en un lugar visible.</a:t>
            </a: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endParaRPr lang="es-ES" sz="1600" dirty="0">
              <a:solidFill>
                <a:schemeClr val="accent1">
                  <a:lumMod val="75000"/>
                </a:schemeClr>
              </a:solidFill>
              <a:latin typeface="+mj-lt"/>
            </a:endParaRPr>
          </a:p>
        </p:txBody>
      </p:sp>
      <p:sp>
        <p:nvSpPr>
          <p:cNvPr id="17" name="16 CuadroTexto"/>
          <p:cNvSpPr txBox="1"/>
          <p:nvPr/>
        </p:nvSpPr>
        <p:spPr>
          <a:xfrm>
            <a:off x="312640" y="1700808"/>
            <a:ext cx="8280920" cy="615553"/>
          </a:xfrm>
          <a:prstGeom prst="rect">
            <a:avLst/>
          </a:prstGeom>
          <a:noFill/>
        </p:spPr>
        <p:txBody>
          <a:bodyPr wrap="square" rtlCol="0">
            <a:spAutoFit/>
          </a:bodyPr>
          <a:lstStyle/>
          <a:p>
            <a:pPr lvl="0" algn="just"/>
            <a:r>
              <a:rPr lang="es-ES" b="1" u="sng" dirty="0" smtClean="0">
                <a:solidFill>
                  <a:schemeClr val="accent1">
                    <a:lumMod val="75000"/>
                  </a:schemeClr>
                </a:solidFill>
                <a:latin typeface="+mj-lt"/>
              </a:rPr>
              <a:t>La </a:t>
            </a:r>
            <a:r>
              <a:rPr lang="es-ES" b="1" u="sng" dirty="0">
                <a:solidFill>
                  <a:schemeClr val="accent1">
                    <a:lumMod val="75000"/>
                  </a:schemeClr>
                </a:solidFill>
                <a:latin typeface="+mj-lt"/>
              </a:rPr>
              <a:t>Rioja</a:t>
            </a:r>
            <a:r>
              <a:rPr lang="es-ES" sz="1600" dirty="0">
                <a:solidFill>
                  <a:schemeClr val="accent1">
                    <a:lumMod val="75000"/>
                  </a:schemeClr>
                </a:solidFill>
                <a:latin typeface="+mj-lt"/>
              </a:rPr>
              <a:t>: se está trabajando en un borrador para regular las viviendas turísticas. Se espera su aprobación para finales de año. Pendiente de legislar. Buenas </a:t>
            </a:r>
            <a:r>
              <a:rPr lang="es-ES" sz="1600" dirty="0" smtClean="0">
                <a:solidFill>
                  <a:schemeClr val="accent1">
                    <a:lumMod val="75000"/>
                  </a:schemeClr>
                </a:solidFill>
                <a:latin typeface="+mj-lt"/>
              </a:rPr>
              <a:t>expectativas.</a:t>
            </a:r>
            <a:endParaRPr lang="es-ES" sz="1600" dirty="0">
              <a:solidFill>
                <a:schemeClr val="accent1">
                  <a:lumMod val="75000"/>
                </a:schemeClr>
              </a:solidFill>
              <a:latin typeface="+mj-lt"/>
            </a:endParaRPr>
          </a:p>
        </p:txBody>
      </p:sp>
      <p:sp>
        <p:nvSpPr>
          <p:cNvPr id="18" name="2 Marcador de contenido"/>
          <p:cNvSpPr>
            <a:spLocks noGrp="1"/>
          </p:cNvSpPr>
          <p:nvPr>
            <p:ph idx="1"/>
          </p:nvPr>
        </p:nvSpPr>
        <p:spPr>
          <a:xfrm>
            <a:off x="344404" y="980728"/>
            <a:ext cx="8879545" cy="360040"/>
          </a:xfrm>
        </p:spPr>
        <p:txBody>
          <a:bodyPr>
            <a:normAutofit lnSpcReduction="10000"/>
          </a:bodyPr>
          <a:lstStyle/>
          <a:p>
            <a:pPr marL="0" lvl="0" indent="0" algn="just">
              <a:buNone/>
            </a:pPr>
            <a:r>
              <a:rPr lang="es-ES" sz="1800" b="1" u="sng" dirty="0">
                <a:solidFill>
                  <a:schemeClr val="accent1">
                    <a:lumMod val="75000"/>
                  </a:schemeClr>
                </a:solidFill>
                <a:latin typeface="+mj-lt"/>
              </a:rPr>
              <a:t>Extremadura</a:t>
            </a:r>
            <a:r>
              <a:rPr lang="es-ES" sz="1600" dirty="0">
                <a:solidFill>
                  <a:schemeClr val="accent1">
                    <a:lumMod val="75000"/>
                  </a:schemeClr>
                </a:solidFill>
                <a:latin typeface="+mj-lt"/>
              </a:rPr>
              <a:t>: carece de normativa sobre viviendas turísticas. </a:t>
            </a:r>
            <a:endParaRPr lang="es-ES" sz="3600" dirty="0">
              <a:latin typeface="+mj-lt"/>
            </a:endParaRPr>
          </a:p>
        </p:txBody>
      </p:sp>
    </p:spTree>
    <p:extLst>
      <p:ext uri="{BB962C8B-B14F-4D97-AF65-F5344CB8AC3E}">
        <p14:creationId xmlns:p14="http://schemas.microsoft.com/office/powerpoint/2010/main" val="3849937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26"/>
          <p:cNvSpPr>
            <a:spLocks noGrp="1" noChangeArrowheads="1"/>
          </p:cNvSpPr>
          <p:nvPr>
            <p:ph type="title"/>
          </p:nvPr>
        </p:nvSpPr>
        <p:spPr>
          <a:xfrm>
            <a:off x="3707904" y="764704"/>
            <a:ext cx="1985979" cy="360040"/>
          </a:xfrm>
        </p:spPr>
        <p:txBody>
          <a:bodyPr>
            <a:noAutofit/>
          </a:bodyPr>
          <a:lstStyle/>
          <a:p>
            <a:pPr eaLnBrk="1" hangingPunct="1">
              <a:defRPr/>
            </a:pPr>
            <a:r>
              <a:rPr lang="es-ES" sz="2800" b="1" dirty="0" smtClean="0">
                <a:solidFill>
                  <a:schemeClr val="accent1">
                    <a:lumMod val="75000"/>
                  </a:schemeClr>
                </a:solidFill>
              </a:rPr>
              <a:t>¿CAMBIO?</a:t>
            </a:r>
          </a:p>
        </p:txBody>
      </p:sp>
      <p:sp>
        <p:nvSpPr>
          <p:cNvPr id="37890" name="3 Marcador de pie de página"/>
          <p:cNvSpPr>
            <a:spLocks noGrp="1"/>
          </p:cNvSpPr>
          <p:nvPr>
            <p:ph type="ftr" sz="quarter" idx="11"/>
          </p:nvPr>
        </p:nvSpPr>
        <p:spPr>
          <a:noFill/>
        </p:spPr>
        <p:txBody>
          <a:bodyPr/>
          <a:lstStyle/>
          <a:p>
            <a:pPr algn="ctr"/>
            <a:r>
              <a:rPr lang="es-ES" dirty="0"/>
              <a:t>Jesús </a:t>
            </a:r>
            <a:r>
              <a:rPr lang="es-ES" dirty="0" err="1"/>
              <a:t>Gatell</a:t>
            </a:r>
            <a:r>
              <a:rPr lang="es-ES" dirty="0"/>
              <a:t> </a:t>
            </a:r>
            <a:r>
              <a:rPr lang="es-ES" dirty="0" err="1"/>
              <a:t>Pàmies</a:t>
            </a:r>
            <a:endParaRPr lang="es-ES" dirty="0"/>
          </a:p>
        </p:txBody>
      </p:sp>
      <p:sp>
        <p:nvSpPr>
          <p:cNvPr id="37892" name="Text Box 1027"/>
          <p:cNvSpPr txBox="1">
            <a:spLocks noChangeArrowheads="1"/>
          </p:cNvSpPr>
          <p:nvPr/>
        </p:nvSpPr>
        <p:spPr bwMode="auto">
          <a:xfrm>
            <a:off x="251520" y="1268760"/>
            <a:ext cx="8521823" cy="5501506"/>
          </a:xfrm>
          <a:prstGeom prst="rect">
            <a:avLst/>
          </a:prstGeom>
          <a:noFill/>
          <a:ln w="9525">
            <a:noFill/>
            <a:miter lim="800000"/>
            <a:headEnd/>
            <a:tailEnd/>
          </a:ln>
        </p:spPr>
        <p:txBody>
          <a:bodyPr wrap="square">
            <a:spAutoFit/>
          </a:bodyPr>
          <a:lstStyle/>
          <a:p>
            <a:pPr algn="just">
              <a:spcBef>
                <a:spcPct val="50000"/>
              </a:spcBef>
            </a:pPr>
            <a:r>
              <a:rPr lang="es-ES" sz="1700" b="1" dirty="0">
                <a:solidFill>
                  <a:srgbClr val="0B5395"/>
                </a:solidFill>
                <a:latin typeface="Calibri" pitchFamily="34" charset="0"/>
              </a:rPr>
              <a:t>“Toda organización ha de prepararse para abandonar todo lo que hace”</a:t>
            </a:r>
          </a:p>
          <a:p>
            <a:pPr algn="just">
              <a:spcBef>
                <a:spcPct val="50000"/>
              </a:spcBef>
            </a:pPr>
            <a:r>
              <a:rPr lang="es-ES" sz="1700" i="1" dirty="0">
                <a:solidFill>
                  <a:srgbClr val="0B5395"/>
                </a:solidFill>
                <a:latin typeface="Calibri" pitchFamily="34" charset="0"/>
              </a:rPr>
              <a:t>Peter </a:t>
            </a:r>
            <a:r>
              <a:rPr lang="es-ES" sz="1700" i="1" dirty="0" err="1" smtClean="0">
                <a:solidFill>
                  <a:srgbClr val="0B5395"/>
                </a:solidFill>
                <a:latin typeface="Calibri" pitchFamily="34" charset="0"/>
              </a:rPr>
              <a:t>Drücker</a:t>
            </a:r>
            <a:endParaRPr lang="es-ES" sz="1700" i="1" dirty="0">
              <a:solidFill>
                <a:srgbClr val="0B5395"/>
              </a:solidFill>
              <a:latin typeface="Calibri" pitchFamily="34" charset="0"/>
            </a:endParaRPr>
          </a:p>
          <a:p>
            <a:pPr algn="just">
              <a:spcBef>
                <a:spcPct val="50000"/>
              </a:spcBef>
            </a:pPr>
            <a:r>
              <a:rPr lang="es-ES" sz="1700" b="1" dirty="0">
                <a:solidFill>
                  <a:srgbClr val="0B5395"/>
                </a:solidFill>
                <a:latin typeface="Calibri" pitchFamily="34" charset="0"/>
              </a:rPr>
              <a:t>“Cambio. Cambio. Cambio. Debemos aprender a afrontarlo, a prosperar con él. Este es el estribillo que suena ahora sin cesar. Pero está equivocado. Sorprendentemente debemos situarnos más allá del cambio y abrazar nada menos que el abandono literal de las convenciones que nos trajeron a este punto</a:t>
            </a:r>
            <a:r>
              <a:rPr lang="es-ES" sz="1700" b="1" dirty="0" smtClean="0">
                <a:solidFill>
                  <a:srgbClr val="0B5395"/>
                </a:solidFill>
                <a:latin typeface="Calibri" pitchFamily="34" charset="0"/>
              </a:rPr>
              <a:t>.”</a:t>
            </a:r>
            <a:endParaRPr lang="es-ES" sz="1700" b="1" dirty="0">
              <a:solidFill>
                <a:srgbClr val="0B5395"/>
              </a:solidFill>
              <a:latin typeface="Calibri" pitchFamily="34" charset="0"/>
            </a:endParaRPr>
          </a:p>
          <a:p>
            <a:pPr algn="just">
              <a:spcBef>
                <a:spcPct val="50000"/>
              </a:spcBef>
            </a:pPr>
            <a:r>
              <a:rPr lang="es-ES" sz="1700" b="1" dirty="0">
                <a:solidFill>
                  <a:srgbClr val="0B5395"/>
                </a:solidFill>
                <a:latin typeface="Calibri" pitchFamily="34" charset="0"/>
              </a:rPr>
              <a:t>Erradique la palabra “cambio” de su vocabulario, sustitúyala por abandono o revolución”</a:t>
            </a:r>
          </a:p>
          <a:p>
            <a:pPr algn="just">
              <a:spcBef>
                <a:spcPct val="50000"/>
              </a:spcBef>
            </a:pPr>
            <a:r>
              <a:rPr lang="es-ES" sz="1700" i="1" dirty="0">
                <a:solidFill>
                  <a:srgbClr val="0B5395"/>
                </a:solidFill>
                <a:latin typeface="Calibri" pitchFamily="34" charset="0"/>
              </a:rPr>
              <a:t>Tom </a:t>
            </a:r>
            <a:r>
              <a:rPr lang="es-ES" sz="1700" i="1" dirty="0" err="1">
                <a:solidFill>
                  <a:srgbClr val="0B5395"/>
                </a:solidFill>
                <a:latin typeface="Calibri" pitchFamily="34" charset="0"/>
              </a:rPr>
              <a:t>Peters</a:t>
            </a:r>
            <a:endParaRPr lang="es-ES" sz="1700" i="1" dirty="0">
              <a:solidFill>
                <a:srgbClr val="0B5395"/>
              </a:solidFill>
              <a:latin typeface="Calibri" pitchFamily="34" charset="0"/>
            </a:endParaRPr>
          </a:p>
          <a:p>
            <a:pPr algn="just">
              <a:spcBef>
                <a:spcPct val="50000"/>
              </a:spcBef>
            </a:pPr>
            <a:r>
              <a:rPr lang="es-ES" sz="1700" b="1" dirty="0">
                <a:solidFill>
                  <a:srgbClr val="0B5395"/>
                </a:solidFill>
                <a:latin typeface="Calibri" pitchFamily="34" charset="0"/>
              </a:rPr>
              <a:t>“Lo que creemos es lo que creamos”</a:t>
            </a:r>
          </a:p>
          <a:p>
            <a:pPr algn="just">
              <a:spcBef>
                <a:spcPct val="50000"/>
              </a:spcBef>
            </a:pPr>
            <a:r>
              <a:rPr lang="es-ES" sz="1700" i="1" dirty="0">
                <a:solidFill>
                  <a:srgbClr val="0B5395"/>
                </a:solidFill>
                <a:latin typeface="Calibri" pitchFamily="34" charset="0"/>
              </a:rPr>
              <a:t>Alex Rovira</a:t>
            </a:r>
          </a:p>
          <a:p>
            <a:pPr algn="just">
              <a:spcBef>
                <a:spcPct val="50000"/>
              </a:spcBef>
            </a:pPr>
            <a:r>
              <a:rPr lang="es-ES" sz="1700" b="1" dirty="0">
                <a:solidFill>
                  <a:srgbClr val="0B5395"/>
                </a:solidFill>
                <a:latin typeface="Calibri" pitchFamily="34" charset="0"/>
              </a:rPr>
              <a:t>“Siempre es mas fácil dejar de hacer que hacer”</a:t>
            </a:r>
          </a:p>
          <a:p>
            <a:pPr algn="just">
              <a:spcBef>
                <a:spcPct val="50000"/>
              </a:spcBef>
            </a:pPr>
            <a:r>
              <a:rPr lang="es-ES" sz="1700" b="1" dirty="0">
                <a:solidFill>
                  <a:srgbClr val="0B5395"/>
                </a:solidFill>
                <a:latin typeface="Calibri" pitchFamily="34" charset="0"/>
              </a:rPr>
              <a:t>“Hay que hacer las cosas ordinarias con un amor extraordinario”</a:t>
            </a:r>
          </a:p>
          <a:p>
            <a:pPr algn="just">
              <a:spcBef>
                <a:spcPct val="50000"/>
              </a:spcBef>
            </a:pPr>
            <a:r>
              <a:rPr lang="es-ES" sz="1700" i="1" dirty="0">
                <a:solidFill>
                  <a:srgbClr val="0B5395"/>
                </a:solidFill>
                <a:latin typeface="Calibri" pitchFamily="34" charset="0"/>
              </a:rPr>
              <a:t>Madre Teresa de Calcuta</a:t>
            </a:r>
          </a:p>
          <a:p>
            <a:pPr>
              <a:spcBef>
                <a:spcPct val="50000"/>
              </a:spcBef>
            </a:pPr>
            <a:endParaRPr lang="es-ES" dirty="0" smtClean="0"/>
          </a:p>
          <a:p>
            <a:pPr>
              <a:spcBef>
                <a:spcPct val="50000"/>
              </a:spcBef>
            </a:pPr>
            <a:endParaRPr lang="es-ES" sz="1800" dirty="0" smtClean="0"/>
          </a:p>
        </p:txBody>
      </p:sp>
      <p:pic>
        <p:nvPicPr>
          <p:cNvPr id="6" name="5 Imagen" descr="cambio.gif"/>
          <p:cNvPicPr>
            <a:picLocks noChangeAspect="1"/>
          </p:cNvPicPr>
          <p:nvPr/>
        </p:nvPicPr>
        <p:blipFill>
          <a:blip r:embed="rId2" cstate="print"/>
          <a:stretch>
            <a:fillRect/>
          </a:stretch>
        </p:blipFill>
        <p:spPr>
          <a:xfrm>
            <a:off x="6599490" y="3645024"/>
            <a:ext cx="2304256" cy="2090936"/>
          </a:xfrm>
          <a:prstGeom prst="rect">
            <a:avLst/>
          </a:prstGeom>
        </p:spPr>
      </p:pic>
      <p:pic>
        <p:nvPicPr>
          <p:cNvPr id="7"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122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sp>
        <p:nvSpPr>
          <p:cNvPr id="7" name="6 CuadroTexto"/>
          <p:cNvSpPr txBox="1"/>
          <p:nvPr/>
        </p:nvSpPr>
        <p:spPr>
          <a:xfrm>
            <a:off x="314440" y="3789040"/>
            <a:ext cx="8438494" cy="2123658"/>
          </a:xfrm>
          <a:prstGeom prst="rect">
            <a:avLst/>
          </a:prstGeom>
          <a:noFill/>
        </p:spPr>
        <p:txBody>
          <a:bodyPr wrap="square" rtlCol="0">
            <a:spAutoFit/>
          </a:bodyPr>
          <a:lstStyle/>
          <a:p>
            <a:pPr lvl="0" algn="just"/>
            <a:r>
              <a:rPr lang="es-ES" b="1" u="sng" dirty="0">
                <a:solidFill>
                  <a:schemeClr val="accent1">
                    <a:lumMod val="75000"/>
                  </a:schemeClr>
                </a:solidFill>
                <a:latin typeface="+mj-lt"/>
              </a:rPr>
              <a:t>País Vasco</a:t>
            </a:r>
            <a:r>
              <a:rPr lang="es-ES" sz="1600" dirty="0">
                <a:solidFill>
                  <a:schemeClr val="accent1">
                    <a:lumMod val="75000"/>
                  </a:schemeClr>
                </a:solidFill>
                <a:latin typeface="+mj-lt"/>
              </a:rPr>
              <a:t>: </a:t>
            </a:r>
            <a:r>
              <a:rPr lang="es-ES" sz="1600" dirty="0" smtClean="0">
                <a:solidFill>
                  <a:schemeClr val="accent1">
                    <a:lumMod val="75000"/>
                  </a:schemeClr>
                </a:solidFill>
                <a:latin typeface="+mj-lt"/>
              </a:rPr>
              <a:t> </a:t>
            </a:r>
            <a:r>
              <a:rPr lang="es-ES" sz="1600" dirty="0" smtClean="0">
                <a:solidFill>
                  <a:schemeClr val="accent1">
                    <a:lumMod val="75000"/>
                  </a:schemeClr>
                </a:solidFill>
                <a:latin typeface="+mj-lt"/>
              </a:rPr>
              <a:t>en </a:t>
            </a:r>
            <a:r>
              <a:rPr lang="es-ES" sz="1600" dirty="0">
                <a:solidFill>
                  <a:schemeClr val="accent1">
                    <a:lumMod val="75000"/>
                  </a:schemeClr>
                </a:solidFill>
                <a:latin typeface="+mj-lt"/>
              </a:rPr>
              <a:t>trámite parlamentario la aprobación de la nueva Ley de </a:t>
            </a:r>
            <a:r>
              <a:rPr lang="es-ES" sz="1600" dirty="0" smtClean="0">
                <a:solidFill>
                  <a:schemeClr val="accent1">
                    <a:lumMod val="75000"/>
                  </a:schemeClr>
                </a:solidFill>
                <a:latin typeface="+mj-lt"/>
              </a:rPr>
              <a:t>Turismo:</a:t>
            </a:r>
          </a:p>
          <a:p>
            <a:pPr lvl="0" algn="just"/>
            <a:endParaRPr lang="es-ES" sz="1600" dirty="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Excluye </a:t>
            </a:r>
            <a:r>
              <a:rPr lang="es-ES" sz="1600" dirty="0">
                <a:solidFill>
                  <a:schemeClr val="accent1">
                    <a:lumMod val="75000"/>
                  </a:schemeClr>
                </a:solidFill>
                <a:latin typeface="+mj-lt"/>
              </a:rPr>
              <a:t>el alquiler de una única vivienda turística, requiriéndose la explotación de dos o más viviendas para poder destinarse al tráfico turístico. </a:t>
            </a: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endParaRPr lang="es-ES" sz="1600" dirty="0" smtClean="0">
              <a:solidFill>
                <a:schemeClr val="accent1">
                  <a:lumMod val="75000"/>
                </a:schemeClr>
              </a:solidFill>
              <a:latin typeface="+mj-lt"/>
            </a:endParaRPr>
          </a:p>
          <a:p>
            <a:pPr marL="285750" lvl="0" indent="-285750" algn="just">
              <a:buFont typeface="Calibri" panose="020F0502020204030204" pitchFamily="34" charset="0"/>
              <a:buChar char="–"/>
            </a:pPr>
            <a:r>
              <a:rPr lang="es-ES" sz="1600" dirty="0" smtClean="0">
                <a:solidFill>
                  <a:schemeClr val="accent1">
                    <a:lumMod val="75000"/>
                  </a:schemeClr>
                </a:solidFill>
                <a:latin typeface="+mj-lt"/>
              </a:rPr>
              <a:t>Exige </a:t>
            </a:r>
            <a:r>
              <a:rPr lang="es-ES" sz="1600" dirty="0">
                <a:solidFill>
                  <a:schemeClr val="accent1">
                    <a:lumMod val="75000"/>
                  </a:schemeClr>
                </a:solidFill>
                <a:latin typeface="+mj-lt"/>
              </a:rPr>
              <a:t>la obligación de hacer constar el Registro </a:t>
            </a:r>
            <a:r>
              <a:rPr lang="es-ES" sz="1600" dirty="0" smtClean="0">
                <a:solidFill>
                  <a:schemeClr val="accent1">
                    <a:lumMod val="75000"/>
                  </a:schemeClr>
                </a:solidFill>
                <a:latin typeface="+mj-lt"/>
              </a:rPr>
              <a:t>Turístico, </a:t>
            </a:r>
            <a:r>
              <a:rPr lang="es-ES" sz="1600" dirty="0">
                <a:solidFill>
                  <a:schemeClr val="accent1">
                    <a:lumMod val="75000"/>
                  </a:schemeClr>
                </a:solidFill>
                <a:latin typeface="+mj-lt"/>
              </a:rPr>
              <a:t>en todos los establecimientos que </a:t>
            </a:r>
            <a:r>
              <a:rPr lang="es-ES" sz="1600" dirty="0" smtClean="0">
                <a:solidFill>
                  <a:schemeClr val="accent1">
                    <a:lumMod val="75000"/>
                  </a:schemeClr>
                </a:solidFill>
                <a:latin typeface="+mj-lt"/>
              </a:rPr>
              <a:t>comercialicen.</a:t>
            </a:r>
            <a:endParaRPr lang="es-ES" sz="1600" dirty="0">
              <a:solidFill>
                <a:schemeClr val="accent1">
                  <a:lumMod val="75000"/>
                </a:schemeClr>
              </a:solidFill>
              <a:latin typeface="+mj-lt"/>
            </a:endParaRPr>
          </a:p>
          <a:p>
            <a:endParaRPr lang="es-ES" dirty="0">
              <a:latin typeface="+mj-lt"/>
            </a:endParaRPr>
          </a:p>
        </p:txBody>
      </p:sp>
      <p:sp>
        <p:nvSpPr>
          <p:cNvPr id="8" name="7 Rectángulo"/>
          <p:cNvSpPr/>
          <p:nvPr/>
        </p:nvSpPr>
        <p:spPr>
          <a:xfrm>
            <a:off x="2609638" y="116632"/>
            <a:ext cx="3925626" cy="461665"/>
          </a:xfrm>
          <a:prstGeom prst="rect">
            <a:avLst/>
          </a:prstGeom>
        </p:spPr>
        <p:txBody>
          <a:bodyPr wrap="none">
            <a:spAutoFit/>
          </a:bodyPr>
          <a:lstStyle/>
          <a:p>
            <a:pPr algn="ctr"/>
            <a:r>
              <a:rPr lang="es-ES_tradnl" sz="2400" b="1" dirty="0">
                <a:solidFill>
                  <a:schemeClr val="accent1">
                    <a:lumMod val="75000"/>
                  </a:schemeClr>
                </a:solidFill>
                <a:latin typeface="+mj-lt"/>
              </a:rPr>
              <a:t>Situación legal en España </a:t>
            </a:r>
            <a:r>
              <a:rPr lang="es-ES_tradnl" sz="2400" b="1" dirty="0" smtClean="0">
                <a:solidFill>
                  <a:schemeClr val="accent1">
                    <a:lumMod val="75000"/>
                  </a:schemeClr>
                </a:solidFill>
                <a:latin typeface="+mj-lt"/>
              </a:rPr>
              <a:t>(</a:t>
            </a:r>
            <a:r>
              <a:rPr lang="es-ES_tradnl" sz="2400" b="1" dirty="0" smtClean="0">
                <a:solidFill>
                  <a:schemeClr val="accent1">
                    <a:lumMod val="75000"/>
                  </a:schemeClr>
                </a:solidFill>
                <a:latin typeface="+mj-lt"/>
              </a:rPr>
              <a:t>VI)</a:t>
            </a:r>
            <a:endParaRPr lang="es-ES_tradnl" sz="2400" b="1" dirty="0">
              <a:solidFill>
                <a:schemeClr val="accent1">
                  <a:lumMod val="75000"/>
                </a:schemeClr>
              </a:solidFill>
              <a:latin typeface="+mj-lt"/>
            </a:endParaRPr>
          </a:p>
        </p:txBody>
      </p:sp>
      <p:pic>
        <p:nvPicPr>
          <p:cNvPr id="9"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287311" y="980728"/>
            <a:ext cx="8492752" cy="2664296"/>
          </a:xfrm>
        </p:spPr>
        <p:txBody>
          <a:bodyPr>
            <a:normAutofit/>
          </a:bodyPr>
          <a:lstStyle/>
          <a:p>
            <a:pPr marL="0" lvl="0" indent="0" algn="just">
              <a:buNone/>
            </a:pPr>
            <a:r>
              <a:rPr lang="es-ES" sz="1800" b="1" u="sng" dirty="0">
                <a:solidFill>
                  <a:schemeClr val="accent1">
                    <a:lumMod val="75000"/>
                  </a:schemeClr>
                </a:solidFill>
                <a:latin typeface="+mj-lt"/>
              </a:rPr>
              <a:t>Navarra</a:t>
            </a:r>
            <a:r>
              <a:rPr lang="es-ES" sz="1800" dirty="0">
                <a:solidFill>
                  <a:schemeClr val="accent1">
                    <a:lumMod val="75000"/>
                  </a:schemeClr>
                </a:solidFill>
                <a:latin typeface="+mj-lt"/>
              </a:rPr>
              <a:t>: </a:t>
            </a:r>
            <a:r>
              <a:rPr lang="es-ES" sz="1600" dirty="0" smtClean="0">
                <a:solidFill>
                  <a:schemeClr val="accent1">
                    <a:lumMod val="75000"/>
                  </a:schemeClr>
                </a:solidFill>
                <a:latin typeface="+mj-lt"/>
              </a:rPr>
              <a:t>Orden </a:t>
            </a:r>
            <a:r>
              <a:rPr lang="es-ES" sz="1600" dirty="0">
                <a:solidFill>
                  <a:schemeClr val="accent1">
                    <a:lumMod val="75000"/>
                  </a:schemeClr>
                </a:solidFill>
                <a:latin typeface="+mj-lt"/>
              </a:rPr>
              <a:t>foral 80/2014, de 25 de </a:t>
            </a:r>
            <a:r>
              <a:rPr lang="es-ES" sz="1600" dirty="0" smtClean="0">
                <a:solidFill>
                  <a:schemeClr val="accent1">
                    <a:lumMod val="75000"/>
                  </a:schemeClr>
                </a:solidFill>
                <a:latin typeface="+mj-lt"/>
              </a:rPr>
              <a:t>septiembre:</a:t>
            </a:r>
          </a:p>
          <a:p>
            <a:pPr marL="0" lvl="0" indent="0" algn="just">
              <a:buNone/>
            </a:pPr>
            <a:endParaRPr lang="es-ES" sz="1600" dirty="0" smtClean="0">
              <a:solidFill>
                <a:schemeClr val="accent1">
                  <a:lumMod val="75000"/>
                </a:schemeClr>
              </a:solidFill>
              <a:latin typeface="+mj-lt"/>
            </a:endParaRPr>
          </a:p>
          <a:p>
            <a:pPr lvl="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Podrán adscribirse </a:t>
            </a:r>
            <a:r>
              <a:rPr lang="es-ES" sz="1600" dirty="0">
                <a:solidFill>
                  <a:schemeClr val="accent1">
                    <a:lumMod val="75000"/>
                  </a:schemeClr>
                </a:solidFill>
                <a:latin typeface="+mj-lt"/>
              </a:rPr>
              <a:t>en la modalidad de ‘Vivienda turística’ los apartamentos turísticos tipo casa, villa, chalet, cueva, construcciones prefabricadas o similares de carácter </a:t>
            </a:r>
            <a:r>
              <a:rPr lang="es-ES" sz="1600" dirty="0" smtClean="0">
                <a:solidFill>
                  <a:schemeClr val="accent1">
                    <a:lumMod val="75000"/>
                  </a:schemeClr>
                </a:solidFill>
                <a:latin typeface="+mj-lt"/>
              </a:rPr>
              <a:t>fijo.</a:t>
            </a:r>
            <a:r>
              <a:rPr lang="es-ES" sz="1600" dirty="0"/>
              <a:t> </a:t>
            </a:r>
            <a:endParaRPr lang="es-ES" sz="1600" dirty="0" smtClean="0"/>
          </a:p>
          <a:p>
            <a:pPr lvl="0" algn="just">
              <a:buClr>
                <a:schemeClr val="accent1">
                  <a:lumMod val="75000"/>
                </a:schemeClr>
              </a:buClr>
              <a:buFont typeface="Calibri" panose="020F0502020204030204" pitchFamily="34" charset="0"/>
              <a:buChar char="–"/>
            </a:pPr>
            <a:endParaRPr lang="es-ES" sz="1600" dirty="0" smtClean="0"/>
          </a:p>
          <a:p>
            <a:pPr lvl="0" algn="just">
              <a:buClr>
                <a:schemeClr val="accent1">
                  <a:lumMod val="75000"/>
                </a:schemeClr>
              </a:buClr>
              <a:buFont typeface="Calibri" panose="020F0502020204030204" pitchFamily="34" charset="0"/>
              <a:buChar char="–"/>
            </a:pPr>
            <a:r>
              <a:rPr lang="es-ES" sz="1600" dirty="0">
                <a:solidFill>
                  <a:schemeClr val="accent1">
                    <a:lumMod val="75000"/>
                  </a:schemeClr>
                </a:solidFill>
                <a:latin typeface="+mj-lt"/>
              </a:rPr>
              <a:t>Inscripción </a:t>
            </a:r>
            <a:r>
              <a:rPr lang="es-ES" sz="1600" dirty="0">
                <a:solidFill>
                  <a:schemeClr val="accent1">
                    <a:lumMod val="75000"/>
                  </a:schemeClr>
                </a:solidFill>
                <a:latin typeface="+mj-lt"/>
              </a:rPr>
              <a:t>en el Registro de Turismo de Navarra</a:t>
            </a:r>
            <a:r>
              <a:rPr lang="es-ES" sz="1600" dirty="0" smtClean="0">
                <a:solidFill>
                  <a:schemeClr val="accent1">
                    <a:lumMod val="75000"/>
                  </a:schemeClr>
                </a:solidFill>
                <a:latin typeface="+mj-lt"/>
              </a:rPr>
              <a:t>.</a:t>
            </a:r>
          </a:p>
          <a:p>
            <a:pPr lvl="0" algn="just">
              <a:buClr>
                <a:schemeClr val="accent1">
                  <a:lumMod val="75000"/>
                </a:schemeClr>
              </a:buClr>
              <a:buFont typeface="Calibri" panose="020F0502020204030204" pitchFamily="34" charset="0"/>
              <a:buChar char="–"/>
            </a:pPr>
            <a:endParaRPr lang="es-ES" sz="1600" dirty="0">
              <a:solidFill>
                <a:schemeClr val="accent1">
                  <a:lumMod val="75000"/>
                </a:schemeClr>
              </a:solidFill>
              <a:latin typeface="+mj-lt"/>
            </a:endParaRPr>
          </a:p>
          <a:p>
            <a:pPr lvl="0" algn="just">
              <a:buClr>
                <a:schemeClr val="accent1">
                  <a:lumMod val="75000"/>
                </a:schemeClr>
              </a:buClr>
              <a:buFont typeface="Calibri" panose="020F0502020204030204" pitchFamily="34" charset="0"/>
              <a:buChar char="–"/>
            </a:pPr>
            <a:r>
              <a:rPr lang="es-ES" sz="1600" dirty="0" smtClean="0">
                <a:solidFill>
                  <a:schemeClr val="accent1">
                    <a:lumMod val="75000"/>
                  </a:schemeClr>
                </a:solidFill>
                <a:latin typeface="+mj-lt"/>
              </a:rPr>
              <a:t>O</a:t>
            </a:r>
            <a:r>
              <a:rPr lang="es-ES" sz="1600" dirty="0" smtClean="0">
                <a:solidFill>
                  <a:schemeClr val="accent1">
                    <a:lumMod val="75000"/>
                  </a:schemeClr>
                </a:solidFill>
                <a:latin typeface="+mj-lt"/>
              </a:rPr>
              <a:t>bligación </a:t>
            </a:r>
            <a:r>
              <a:rPr lang="es-ES" sz="1600" dirty="0">
                <a:solidFill>
                  <a:schemeClr val="accent1">
                    <a:lumMod val="75000"/>
                  </a:schemeClr>
                </a:solidFill>
                <a:latin typeface="+mj-lt"/>
              </a:rPr>
              <a:t>de incluir el número de registro en la publicidad de los alojamientos.</a:t>
            </a:r>
          </a:p>
          <a:p>
            <a:pPr marL="0" indent="0">
              <a:buNone/>
            </a:pPr>
            <a:endParaRPr lang="es-ES" dirty="0">
              <a:latin typeface="+mj-lt"/>
            </a:endParaRPr>
          </a:p>
        </p:txBody>
      </p:sp>
    </p:spTree>
    <p:extLst>
      <p:ext uri="{BB962C8B-B14F-4D97-AF65-F5344CB8AC3E}">
        <p14:creationId xmlns:p14="http://schemas.microsoft.com/office/powerpoint/2010/main" val="740150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lgn="ctr"/>
            <a:r>
              <a:rPr lang="es-ES" dirty="0" smtClean="0"/>
              <a:t>Jesús Gatell </a:t>
            </a:r>
            <a:r>
              <a:rPr lang="es-ES" dirty="0" err="1" smtClean="0"/>
              <a:t>Pàmies</a:t>
            </a:r>
            <a:endParaRPr lang="es-ES" dirty="0"/>
          </a:p>
        </p:txBody>
      </p:sp>
      <p:sp>
        <p:nvSpPr>
          <p:cNvPr id="5" name="1 Título"/>
          <p:cNvSpPr>
            <a:spLocks noGrp="1"/>
          </p:cNvSpPr>
          <p:nvPr>
            <p:ph type="title" idx="4294967295"/>
          </p:nvPr>
        </p:nvSpPr>
        <p:spPr>
          <a:xfrm>
            <a:off x="537678" y="548680"/>
            <a:ext cx="7772400" cy="1080839"/>
          </a:xfrm>
        </p:spPr>
        <p:txBody>
          <a:bodyPr/>
          <a:lstStyle/>
          <a:p>
            <a:pPr algn="ctr"/>
            <a:r>
              <a:rPr lang="es-ES" altLang="es-ES" sz="3200" b="1" dirty="0" smtClean="0">
                <a:solidFill>
                  <a:schemeClr val="accent1">
                    <a:lumMod val="75000"/>
                  </a:schemeClr>
                </a:solidFill>
              </a:rPr>
              <a:t>Nueva economía</a:t>
            </a:r>
            <a:br>
              <a:rPr lang="es-ES" altLang="es-ES" sz="3200" b="1" dirty="0" smtClean="0">
                <a:solidFill>
                  <a:schemeClr val="accent1">
                    <a:lumMod val="75000"/>
                  </a:schemeClr>
                </a:solidFill>
              </a:rPr>
            </a:br>
            <a:r>
              <a:rPr lang="es-ES" altLang="es-ES" sz="3200" b="1" dirty="0" smtClean="0">
                <a:solidFill>
                  <a:schemeClr val="accent1">
                    <a:lumMod val="75000"/>
                  </a:schemeClr>
                </a:solidFill>
              </a:rPr>
              <a:t>Sociedad de la información </a:t>
            </a:r>
          </a:p>
        </p:txBody>
      </p:sp>
      <p:sp>
        <p:nvSpPr>
          <p:cNvPr id="6" name="2 Marcador de texto"/>
          <p:cNvSpPr txBox="1">
            <a:spLocks/>
          </p:cNvSpPr>
          <p:nvPr/>
        </p:nvSpPr>
        <p:spPr>
          <a:xfrm>
            <a:off x="395536" y="1700808"/>
            <a:ext cx="8056685" cy="515719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80000"/>
              </a:lnSpc>
              <a:spcBef>
                <a:spcPct val="50000"/>
              </a:spcBef>
              <a:buFont typeface="Wingdings 2"/>
              <a:buNone/>
            </a:pPr>
            <a:r>
              <a:rPr lang="es-ES" altLang="es-ES" sz="1900" dirty="0" smtClean="0">
                <a:solidFill>
                  <a:schemeClr val="accent1">
                    <a:lumMod val="75000"/>
                  </a:schemeClr>
                </a:solidFill>
                <a:latin typeface="+mj-lt"/>
              </a:rPr>
              <a:t>“La nueva economía no se funda sobre las máquinas, sino sobre las personas y su capacidad productiva. Y no es posible desarrollar  Internet y la capacidad productiva de las sociedades si existe un subdesarrollo cultural y educativo”</a:t>
            </a:r>
          </a:p>
          <a:p>
            <a:pPr marL="0" indent="0" algn="r">
              <a:lnSpc>
                <a:spcPct val="80000"/>
              </a:lnSpc>
              <a:spcBef>
                <a:spcPct val="50000"/>
              </a:spcBef>
              <a:buFont typeface="Wingdings 2"/>
              <a:buNone/>
            </a:pPr>
            <a:r>
              <a:rPr lang="es-ES" altLang="es-ES" sz="1400" b="1" dirty="0" smtClean="0">
                <a:solidFill>
                  <a:schemeClr val="accent1">
                    <a:lumMod val="75000"/>
                  </a:schemeClr>
                </a:solidFill>
                <a:latin typeface="+mj-lt"/>
              </a:rPr>
              <a:t>                                                                                                               </a:t>
            </a:r>
            <a:r>
              <a:rPr lang="es-ES" altLang="es-ES" sz="1600" b="1" i="1" dirty="0" smtClean="0">
                <a:solidFill>
                  <a:schemeClr val="accent1">
                    <a:lumMod val="75000"/>
                  </a:schemeClr>
                </a:solidFill>
                <a:latin typeface="+mj-lt"/>
              </a:rPr>
              <a:t>Manuel </a:t>
            </a:r>
            <a:r>
              <a:rPr lang="es-ES" altLang="es-ES" sz="1600" b="1" i="1" dirty="0" err="1" smtClean="0">
                <a:solidFill>
                  <a:schemeClr val="accent1">
                    <a:lumMod val="75000"/>
                  </a:schemeClr>
                </a:solidFill>
                <a:latin typeface="+mj-lt"/>
              </a:rPr>
              <a:t>Castells</a:t>
            </a:r>
            <a:endParaRPr lang="es-ES" altLang="es-ES" sz="1900" dirty="0" smtClean="0">
              <a:solidFill>
                <a:schemeClr val="accent1">
                  <a:lumMod val="75000"/>
                </a:schemeClr>
              </a:solidFill>
              <a:latin typeface="+mj-lt"/>
            </a:endParaRPr>
          </a:p>
          <a:p>
            <a:pPr marL="0" indent="0">
              <a:lnSpc>
                <a:spcPct val="80000"/>
              </a:lnSpc>
              <a:spcBef>
                <a:spcPct val="50000"/>
              </a:spcBef>
              <a:buFont typeface="Wingdings 2"/>
              <a:buNone/>
            </a:pPr>
            <a:r>
              <a:rPr lang="es-ES" altLang="es-ES" sz="1900" dirty="0" smtClean="0">
                <a:solidFill>
                  <a:schemeClr val="accent1">
                    <a:lumMod val="75000"/>
                  </a:schemeClr>
                </a:solidFill>
                <a:latin typeface="+mj-lt"/>
              </a:rPr>
              <a:t>Hoy gracias a las TIC’S y REDES SOCIALES podemos disfrutar de:</a:t>
            </a:r>
          </a:p>
          <a:p>
            <a:pPr marL="0" indent="0">
              <a:lnSpc>
                <a:spcPct val="80000"/>
              </a:lnSpc>
              <a:spcBef>
                <a:spcPct val="50000"/>
              </a:spcBef>
              <a:buFont typeface="Wingdings 2"/>
              <a:buNone/>
            </a:pPr>
            <a:r>
              <a:rPr lang="es-ES" altLang="es-ES" sz="1900" dirty="0" smtClean="0">
                <a:solidFill>
                  <a:schemeClr val="accent1">
                    <a:lumMod val="75000"/>
                  </a:schemeClr>
                </a:solidFill>
                <a:latin typeface="+mj-lt"/>
              </a:rPr>
              <a:t>      ·  INMEDIATEZ</a:t>
            </a:r>
          </a:p>
          <a:p>
            <a:pPr marL="0" indent="0">
              <a:lnSpc>
                <a:spcPct val="80000"/>
              </a:lnSpc>
              <a:spcBef>
                <a:spcPct val="50000"/>
              </a:spcBef>
              <a:buFont typeface="Wingdings 2"/>
              <a:buNone/>
            </a:pPr>
            <a:r>
              <a:rPr lang="es-ES" altLang="es-ES" sz="1900" dirty="0" smtClean="0">
                <a:solidFill>
                  <a:schemeClr val="accent1">
                    <a:lumMod val="75000"/>
                  </a:schemeClr>
                </a:solidFill>
                <a:latin typeface="+mj-lt"/>
              </a:rPr>
              <a:t>      ·  UBICUIDAD</a:t>
            </a:r>
          </a:p>
          <a:p>
            <a:pPr marL="0" indent="0">
              <a:lnSpc>
                <a:spcPct val="80000"/>
              </a:lnSpc>
              <a:spcBef>
                <a:spcPct val="50000"/>
              </a:spcBef>
              <a:buFont typeface="Wingdings 2"/>
              <a:buNone/>
            </a:pPr>
            <a:r>
              <a:rPr lang="es-ES" altLang="es-ES" sz="1900" dirty="0" smtClean="0">
                <a:solidFill>
                  <a:schemeClr val="accent1">
                    <a:lumMod val="75000"/>
                  </a:schemeClr>
                </a:solidFill>
                <a:latin typeface="+mj-lt"/>
              </a:rPr>
              <a:t>      ·  VIRTUALIDAD</a:t>
            </a:r>
          </a:p>
          <a:p>
            <a:pPr marL="0" indent="0">
              <a:lnSpc>
                <a:spcPct val="80000"/>
              </a:lnSpc>
              <a:spcBef>
                <a:spcPct val="50000"/>
              </a:spcBef>
              <a:buFont typeface="Wingdings 2"/>
              <a:buNone/>
            </a:pPr>
            <a:r>
              <a:rPr lang="es-ES" altLang="es-ES" sz="1900" dirty="0" smtClean="0">
                <a:solidFill>
                  <a:schemeClr val="accent1">
                    <a:lumMod val="75000"/>
                  </a:schemeClr>
                </a:solidFill>
                <a:latin typeface="+mj-lt"/>
              </a:rPr>
              <a:t>      ·  GLOBALIZACIÓN</a:t>
            </a:r>
          </a:p>
          <a:p>
            <a:pPr marL="0" indent="0">
              <a:lnSpc>
                <a:spcPct val="80000"/>
              </a:lnSpc>
              <a:spcBef>
                <a:spcPct val="50000"/>
              </a:spcBef>
              <a:buFont typeface="Wingdings 2"/>
              <a:buNone/>
            </a:pPr>
            <a:r>
              <a:rPr lang="es-ES" altLang="es-ES" sz="1900" dirty="0" smtClean="0">
                <a:solidFill>
                  <a:schemeClr val="accent1">
                    <a:lumMod val="75000"/>
                  </a:schemeClr>
                </a:solidFill>
                <a:latin typeface="+mj-lt"/>
              </a:rPr>
              <a:t>      ·  REPUTACIÓN</a:t>
            </a:r>
          </a:p>
          <a:p>
            <a:pPr marL="0" indent="0">
              <a:lnSpc>
                <a:spcPct val="80000"/>
              </a:lnSpc>
              <a:spcBef>
                <a:spcPct val="50000"/>
              </a:spcBef>
              <a:buFont typeface="Wingdings 2"/>
              <a:buNone/>
            </a:pPr>
            <a:r>
              <a:rPr lang="es-ES" altLang="es-ES" sz="1900" dirty="0" smtClean="0">
                <a:solidFill>
                  <a:schemeClr val="accent1">
                    <a:lumMod val="75000"/>
                  </a:schemeClr>
                </a:solidFill>
                <a:latin typeface="+mj-lt"/>
              </a:rPr>
              <a:t>      ·  REPOSICIONAMIENTO</a:t>
            </a:r>
          </a:p>
          <a:p>
            <a:pPr marL="50800" indent="-323850" algn="just">
              <a:lnSpc>
                <a:spcPct val="80000"/>
              </a:lnSpc>
              <a:buFont typeface="Wingdings 2" pitchFamily="18" charset="2"/>
              <a:buNone/>
            </a:pPr>
            <a:r>
              <a:rPr lang="es-ES" altLang="es-ES" sz="1600" b="1" dirty="0" smtClean="0">
                <a:latin typeface="Arial Black" pitchFamily="34" charset="0"/>
              </a:rPr>
              <a:t>                                        </a:t>
            </a:r>
          </a:p>
          <a:p>
            <a:pPr algn="ctr">
              <a:lnSpc>
                <a:spcPct val="90000"/>
              </a:lnSpc>
              <a:buFont typeface="Wingdings 2" pitchFamily="18" charset="2"/>
              <a:buNone/>
            </a:pPr>
            <a:r>
              <a:rPr lang="es-ES_tradnl" altLang="es-ES" sz="1400" b="1" i="1" dirty="0" smtClean="0">
                <a:solidFill>
                  <a:schemeClr val="accent1"/>
                </a:solidFill>
                <a:latin typeface="+mj-lt"/>
              </a:rPr>
              <a:t> </a:t>
            </a:r>
            <a:r>
              <a:rPr lang="es-ES_tradnl" altLang="es-ES" sz="1600" b="1" i="1" dirty="0" smtClean="0">
                <a:latin typeface="+mj-lt"/>
              </a:rPr>
              <a:t>“Es mas fácil escribir diez volúmenes de principios filosóficos, </a:t>
            </a:r>
          </a:p>
          <a:p>
            <a:pPr algn="ctr">
              <a:lnSpc>
                <a:spcPct val="90000"/>
              </a:lnSpc>
              <a:buFont typeface="Wingdings 2" pitchFamily="18" charset="2"/>
              <a:buNone/>
            </a:pPr>
            <a:r>
              <a:rPr lang="es-ES_tradnl" altLang="es-ES" sz="1600" b="1" i="1" dirty="0" smtClean="0">
                <a:latin typeface="+mj-lt"/>
              </a:rPr>
              <a:t>que aplicar uno solo de ellos”      </a:t>
            </a:r>
          </a:p>
          <a:p>
            <a:pPr algn="ctr">
              <a:lnSpc>
                <a:spcPct val="90000"/>
              </a:lnSpc>
              <a:buFont typeface="Wingdings 2" pitchFamily="18" charset="2"/>
              <a:buNone/>
            </a:pPr>
            <a:r>
              <a:rPr lang="es-ES_tradnl" altLang="es-ES" sz="1600" b="1" i="1" dirty="0" smtClean="0">
                <a:latin typeface="+mj-lt"/>
              </a:rPr>
              <a:t>León Tolstoi</a:t>
            </a:r>
            <a:endParaRPr lang="es-ES" altLang="es-ES" sz="1600" b="1" i="1" dirty="0" smtClean="0">
              <a:latin typeface="+mj-lt"/>
            </a:endParaRPr>
          </a:p>
          <a:p>
            <a:pPr marL="0" indent="0" algn="just">
              <a:lnSpc>
                <a:spcPct val="80000"/>
              </a:lnSpc>
              <a:buFont typeface="Wingdings 2"/>
              <a:buNone/>
            </a:pPr>
            <a:r>
              <a:rPr lang="es-ES" altLang="es-ES" sz="1000" i="1" dirty="0" smtClean="0"/>
              <a:t>                                                                             </a:t>
            </a:r>
          </a:p>
        </p:txBody>
      </p:sp>
      <p:pic>
        <p:nvPicPr>
          <p:cNvPr id="7" name="Picture 6" descr="http://www.saltoconred.com/wp-content/uploads/2014/09/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212976"/>
            <a:ext cx="2808312" cy="2109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92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1 Título"/>
          <p:cNvSpPr>
            <a:spLocks noGrp="1"/>
          </p:cNvSpPr>
          <p:nvPr>
            <p:ph type="title"/>
          </p:nvPr>
        </p:nvSpPr>
        <p:spPr>
          <a:xfrm>
            <a:off x="17911" y="836712"/>
            <a:ext cx="9505056" cy="758952"/>
          </a:xfrm>
        </p:spPr>
        <p:txBody>
          <a:bodyPr anchor="ctr">
            <a:noAutofit/>
          </a:bodyPr>
          <a:lstStyle/>
          <a:p>
            <a:pPr algn="ctr"/>
            <a:r>
              <a:rPr lang="es-ES" sz="2400" b="1" dirty="0" smtClean="0">
                <a:solidFill>
                  <a:schemeClr val="accent1">
                    <a:lumMod val="75000"/>
                  </a:schemeClr>
                </a:solidFill>
              </a:rPr>
              <a:t>POSICIÓN DE CEHAT EN RELACIÓN A LA ECONOMÍA SUMERGIDA EN ESPAÑA (I)</a:t>
            </a:r>
            <a:endParaRPr lang="es-ES" sz="2400" b="1" dirty="0">
              <a:solidFill>
                <a:schemeClr val="accent1">
                  <a:lumMod val="75000"/>
                </a:schemeClr>
              </a:solidFill>
            </a:endParaRPr>
          </a:p>
        </p:txBody>
      </p:sp>
      <p:sp>
        <p:nvSpPr>
          <p:cNvPr id="5" name="4 Marcador de contenido"/>
          <p:cNvSpPr>
            <a:spLocks noGrp="1"/>
          </p:cNvSpPr>
          <p:nvPr>
            <p:ph idx="1"/>
          </p:nvPr>
        </p:nvSpPr>
        <p:spPr>
          <a:xfrm>
            <a:off x="323528" y="1844892"/>
            <a:ext cx="8503920" cy="4302229"/>
          </a:xfrm>
          <a:solidFill>
            <a:schemeClr val="bg1"/>
          </a:solidFill>
        </p:spPr>
        <p:txBody>
          <a:bodyPr numCol="2">
            <a:noAutofit/>
          </a:bodyPr>
          <a:lstStyle/>
          <a:p>
            <a:pPr marL="0" indent="0">
              <a:lnSpc>
                <a:spcPct val="120000"/>
              </a:lnSpc>
              <a:buNone/>
              <a:tabLst>
                <a:tab pos="3767138" algn="l"/>
              </a:tabLst>
            </a:pPr>
            <a:r>
              <a:rPr lang="es-ES" sz="2000" dirty="0" smtClean="0">
                <a:solidFill>
                  <a:schemeClr val="accent1">
                    <a:lumMod val="75000"/>
                  </a:schemeClr>
                </a:solidFill>
                <a:latin typeface="+mj-lt"/>
              </a:rPr>
              <a:t>Con el objetivo de equilibrar las condiciones de competencia y de asegurar un mínimo de protección para los consumidores, sin importar el tipo de alojamiento que escojan, CEHAT considera que todos los actores deben cumplir las siguientes condiciones:</a:t>
            </a:r>
          </a:p>
          <a:p>
            <a:pPr marL="0" indent="0">
              <a:buNone/>
            </a:pPr>
            <a:endParaRPr lang="es-ES" sz="2000" dirty="0" smtClean="0">
              <a:solidFill>
                <a:schemeClr val="accent1">
                  <a:lumMod val="75000"/>
                </a:schemeClr>
              </a:solidFill>
              <a:latin typeface="+mj-lt"/>
            </a:endParaRPr>
          </a:p>
          <a:p>
            <a:pPr marL="0" indent="0">
              <a:buNone/>
            </a:pPr>
            <a:endParaRPr lang="es-ES" sz="2000" dirty="0" smtClean="0">
              <a:solidFill>
                <a:schemeClr val="accent1">
                  <a:lumMod val="75000"/>
                </a:schemeClr>
              </a:solidFill>
              <a:latin typeface="+mj-lt"/>
            </a:endParaRPr>
          </a:p>
          <a:p>
            <a:pPr marL="0" indent="0">
              <a:buNone/>
            </a:pPr>
            <a:endParaRPr lang="es-ES" sz="2000" dirty="0" smtClean="0">
              <a:solidFill>
                <a:schemeClr val="accent1">
                  <a:lumMod val="75000"/>
                </a:schemeClr>
              </a:solidFill>
              <a:latin typeface="+mj-lt"/>
            </a:endParaRPr>
          </a:p>
          <a:p>
            <a:pPr marL="0" indent="0">
              <a:buNone/>
            </a:pPr>
            <a:endParaRPr lang="es-ES" sz="2000" dirty="0" smtClean="0">
              <a:solidFill>
                <a:schemeClr val="accent1">
                  <a:lumMod val="75000"/>
                </a:schemeClr>
              </a:solidFill>
              <a:latin typeface="+mj-lt"/>
            </a:endParaRP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Registro de actividad empresarial</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Estadísticas fiables</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Áreas residenciales-uso</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Derechos de los vecinos</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Limpieza y salubridad</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Seguridad y salud</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Alimentación &amp; bebidas</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Responsabilidad de los portales online</a:t>
            </a:r>
          </a:p>
          <a:p>
            <a:pPr marL="457200" indent="-457200">
              <a:buClr>
                <a:schemeClr val="accent1">
                  <a:lumMod val="75000"/>
                </a:schemeClr>
              </a:buClr>
              <a:buFont typeface="+mj-lt"/>
              <a:buAutoNum type="arabicPeriod"/>
            </a:pPr>
            <a:r>
              <a:rPr lang="es-ES" sz="2000" dirty="0" smtClean="0">
                <a:solidFill>
                  <a:schemeClr val="accent1">
                    <a:lumMod val="75000"/>
                  </a:schemeClr>
                </a:solidFill>
                <a:latin typeface="+mj-lt"/>
              </a:rPr>
              <a:t>Obligaciones fiscales</a:t>
            </a:r>
          </a:p>
          <a:p>
            <a:pPr marL="0" indent="0">
              <a:buNone/>
            </a:pPr>
            <a:endParaRPr lang="es-ES" sz="2000" dirty="0">
              <a:latin typeface="+mj-lt"/>
            </a:endParaRPr>
          </a:p>
        </p:txBody>
      </p:sp>
      <p:pic>
        <p:nvPicPr>
          <p:cNvPr id="6" name="Picture 2" descr="Resultado de imagen de normati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853359"/>
            <a:ext cx="3122391" cy="1164696"/>
          </a:xfrm>
          <a:prstGeom prst="rect">
            <a:avLst/>
          </a:prstGeom>
          <a:noFill/>
        </p:spPr>
      </p:pic>
      <p:pic>
        <p:nvPicPr>
          <p:cNvPr id="8"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3" name="2 Marcador de pie de página"/>
          <p:cNvSpPr txBox="1">
            <a:spLocks/>
          </p:cNvSpPr>
          <p:nvPr/>
        </p:nvSpPr>
        <p:spPr>
          <a:xfrm>
            <a:off x="2987824" y="6395198"/>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spTree>
    <p:extLst>
      <p:ext uri="{BB962C8B-B14F-4D97-AF65-F5344CB8AC3E}">
        <p14:creationId xmlns:p14="http://schemas.microsoft.com/office/powerpoint/2010/main" val="825991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251520" y="1745432"/>
            <a:ext cx="7488832" cy="5112568"/>
          </a:xfrm>
          <a:noFill/>
        </p:spPr>
        <p:txBody>
          <a:bodyPr numCol="2">
            <a:normAutofit/>
          </a:bodyPr>
          <a:lstStyle/>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Provisión de datos</a:t>
            </a:r>
          </a:p>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Medio ambiente</a:t>
            </a:r>
          </a:p>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Protección de los derechos del consumidor</a:t>
            </a:r>
          </a:p>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Accesibilidad</a:t>
            </a:r>
          </a:p>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Convenios colectivos</a:t>
            </a:r>
          </a:p>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Registro de viajeros</a:t>
            </a:r>
          </a:p>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Derechos de propiedad intelectual</a:t>
            </a:r>
          </a:p>
          <a:p>
            <a:pPr marL="457200" indent="-457200">
              <a:buClr>
                <a:schemeClr val="accent1">
                  <a:lumMod val="75000"/>
                </a:schemeClr>
              </a:buClr>
              <a:buFont typeface="+mj-lt"/>
              <a:buAutoNum type="arabicPeriod" startAt="10"/>
            </a:pPr>
            <a:r>
              <a:rPr lang="es-ES" sz="2200" dirty="0" smtClean="0">
                <a:solidFill>
                  <a:schemeClr val="accent1">
                    <a:lumMod val="75000"/>
                  </a:schemeClr>
                </a:solidFill>
                <a:latin typeface="+mj-lt"/>
              </a:rPr>
              <a:t>Controles oficiales</a:t>
            </a:r>
            <a:endParaRPr lang="es-ES" sz="2200" dirty="0">
              <a:solidFill>
                <a:schemeClr val="accent1">
                  <a:lumMod val="75000"/>
                </a:schemeClr>
              </a:solidFill>
              <a:latin typeface="+mj-lt"/>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673"/>
          <a:stretch/>
        </p:blipFill>
        <p:spPr bwMode="auto">
          <a:xfrm>
            <a:off x="3995936" y="1844824"/>
            <a:ext cx="5009628" cy="3792422"/>
          </a:xfrm>
          <a:prstGeom prst="rect">
            <a:avLst/>
          </a:prstGeom>
          <a:noFill/>
          <a:ln w="9525">
            <a:noFill/>
            <a:miter lim="800000"/>
            <a:headEnd/>
            <a:tailEnd/>
          </a:ln>
        </p:spPr>
      </p:pic>
      <p:sp>
        <p:nvSpPr>
          <p:cNvPr id="8" name="1 Título"/>
          <p:cNvSpPr txBox="1">
            <a:spLocks/>
          </p:cNvSpPr>
          <p:nvPr/>
        </p:nvSpPr>
        <p:spPr>
          <a:xfrm>
            <a:off x="-180528" y="836712"/>
            <a:ext cx="9505056" cy="758952"/>
          </a:xfrm>
          <a:prstGeom prst="rect">
            <a:avLst/>
          </a:prstGeom>
        </p:spPr>
        <p:txBody>
          <a:bodyPr vert="horz" anchor="ctr">
            <a:noAutofit/>
          </a:bodyPr>
          <a:lstStyle/>
          <a:p>
            <a:pPr algn="ctr">
              <a:spcBef>
                <a:spcPct val="0"/>
              </a:spcBef>
              <a:defRPr/>
            </a:pPr>
            <a:r>
              <a:rPr lang="es-ES" sz="2400" b="1" dirty="0" smtClean="0">
                <a:solidFill>
                  <a:srgbClr val="39639D"/>
                </a:solidFill>
                <a:latin typeface="+mj-lt"/>
              </a:rPr>
              <a:t>POSICIÓN DE CEHAT EN RELACIÓN A LA ECONOMÍA SUMERGIDA EN ESPAÑA (II)</a:t>
            </a:r>
            <a:endParaRPr lang="es-ES" sz="2400" b="1" dirty="0">
              <a:solidFill>
                <a:srgbClr val="39639D"/>
              </a:solidFill>
              <a:latin typeface="+mj-lt"/>
            </a:endParaRPr>
          </a:p>
        </p:txBody>
      </p:sp>
      <p:pic>
        <p:nvPicPr>
          <p:cNvPr id="7"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pie de página"/>
          <p:cNvSpPr txBox="1">
            <a:spLocks/>
          </p:cNvSpPr>
          <p:nvPr/>
        </p:nvSpPr>
        <p:spPr>
          <a:xfrm>
            <a:off x="2987824" y="6395198"/>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spTree>
    <p:extLst>
      <p:ext uri="{BB962C8B-B14F-4D97-AF65-F5344CB8AC3E}">
        <p14:creationId xmlns:p14="http://schemas.microsoft.com/office/powerpoint/2010/main" val="1713883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C345E41-C299-4DF2-9569-312F8E0C7E70}" type="slidenum">
              <a:rPr lang="es-ES" smtClean="0">
                <a:solidFill>
                  <a:prstClr val="black">
                    <a:lumMod val="65000"/>
                    <a:lumOff val="35000"/>
                  </a:prstClr>
                </a:solidFill>
              </a:rPr>
              <a:pPr/>
              <a:t>44</a:t>
            </a:fld>
            <a:endParaRPr lang="es-ES" dirty="0">
              <a:solidFill>
                <a:prstClr val="black">
                  <a:lumMod val="65000"/>
                  <a:lumOff val="35000"/>
                </a:prstClr>
              </a:solidFill>
            </a:endParaRPr>
          </a:p>
        </p:txBody>
      </p:sp>
      <p:pic>
        <p:nvPicPr>
          <p:cNvPr id="7"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66672"/>
            <a:ext cx="1813560" cy="54254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23528" y="980728"/>
            <a:ext cx="8136904" cy="5262979"/>
          </a:xfrm>
          <a:prstGeom prst="rect">
            <a:avLst/>
          </a:prstGeom>
          <a:noFill/>
        </p:spPr>
        <p:txBody>
          <a:bodyPr wrap="square" rtlCol="0">
            <a:spAutoFit/>
          </a:bodyPr>
          <a:lstStyle/>
          <a:p>
            <a:endParaRPr lang="es-ES_tradnl" sz="1600" b="1"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Integrar el alquiler de alojamientos privados para estancias cortas en la legislación como alojamiento turístico</a:t>
            </a:r>
            <a:r>
              <a:rPr lang="es-ES_tradnl" sz="1600" dirty="0" smtClean="0">
                <a:solidFill>
                  <a:schemeClr val="accent1">
                    <a:lumMod val="75000"/>
                  </a:schemeClr>
                </a:solidFill>
                <a:latin typeface="+mj-lt"/>
              </a:rPr>
              <a:t>.</a:t>
            </a:r>
          </a:p>
          <a:p>
            <a:pPr marL="342900" indent="-342900" algn="just">
              <a:buFont typeface="+mj-l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Establecer los procesos para registrarse y obtener permisos</a:t>
            </a:r>
            <a:r>
              <a:rPr lang="es-ES_tradnl" sz="1600" dirty="0" smtClean="0">
                <a:solidFill>
                  <a:schemeClr val="accent1">
                    <a:lumMod val="75000"/>
                  </a:schemeClr>
                </a:solidFill>
                <a:latin typeface="+mj-lt"/>
              </a:rPr>
              <a:t>.</a:t>
            </a:r>
          </a:p>
          <a:p>
            <a:pPr marL="342900" indent="-342900" algn="just">
              <a:buFont typeface="+mj-l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Incluir este tipo de alojamiento en las estadísticas turísticas</a:t>
            </a:r>
            <a:r>
              <a:rPr lang="es-ES_tradnl" sz="1600" dirty="0" smtClean="0">
                <a:solidFill>
                  <a:schemeClr val="accent1">
                    <a:lumMod val="75000"/>
                  </a:schemeClr>
                </a:solidFill>
                <a:latin typeface="+mj-lt"/>
              </a:rPr>
              <a:t>.</a:t>
            </a:r>
          </a:p>
          <a:p>
            <a:pPr marL="342900" indent="-342900" algn="just">
              <a:buFont typeface="+mj-l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Hacer cumplir los requisitos y realizar inspecciones de seguridad y vigilancia</a:t>
            </a:r>
            <a:r>
              <a:rPr lang="es-ES_tradnl" sz="1600" dirty="0" smtClean="0">
                <a:solidFill>
                  <a:schemeClr val="accent1">
                    <a:lumMod val="75000"/>
                  </a:schemeClr>
                </a:solidFill>
                <a:latin typeface="+mj-lt"/>
              </a:rPr>
              <a:t>.</a:t>
            </a:r>
          </a:p>
          <a:p>
            <a:pPr marL="342900" indent="-342900" algn="just">
              <a:buFont typeface="+mj-l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Cumplir con las obligaciones fiscales</a:t>
            </a:r>
            <a:r>
              <a:rPr lang="es-ES_tradnl" sz="1600" dirty="0" smtClean="0">
                <a:solidFill>
                  <a:schemeClr val="accent1">
                    <a:lumMod val="75000"/>
                  </a:schemeClr>
                </a:solidFill>
                <a:latin typeface="+mj-lt"/>
              </a:rPr>
              <a:t>.</a:t>
            </a:r>
          </a:p>
          <a:p>
            <a:pPr marL="342900" indent="-342900" algn="just">
              <a:buFont typeface="+mj-l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Verificar la identidad del cliente atendiendo a los requisitos del acuerdo </a:t>
            </a:r>
            <a:r>
              <a:rPr lang="es-ES_tradnl" sz="1600" dirty="0" err="1">
                <a:solidFill>
                  <a:schemeClr val="accent1">
                    <a:lumMod val="75000"/>
                  </a:schemeClr>
                </a:solidFill>
                <a:latin typeface="+mj-lt"/>
              </a:rPr>
              <a:t>Schengen</a:t>
            </a:r>
            <a:r>
              <a:rPr lang="es-ES_tradnl" sz="1600" dirty="0" smtClean="0">
                <a:solidFill>
                  <a:schemeClr val="accent1">
                    <a:lumMod val="75000"/>
                  </a:schemeClr>
                </a:solidFill>
                <a:latin typeface="+mj-lt"/>
              </a:rPr>
              <a:t>.</a:t>
            </a:r>
          </a:p>
          <a:p>
            <a:pPr marL="342900" indent="-342900" algn="just">
              <a:buFont typeface="+mj-l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Proteger los derechos y beneficios de los </a:t>
            </a:r>
            <a:r>
              <a:rPr lang="es-ES_tradnl" sz="1600" dirty="0" smtClean="0">
                <a:solidFill>
                  <a:schemeClr val="accent1">
                    <a:lumMod val="75000"/>
                  </a:schemeClr>
                </a:solidFill>
                <a:latin typeface="+mj-lt"/>
              </a:rPr>
              <a:t>empleados.</a:t>
            </a:r>
          </a:p>
          <a:p>
            <a:pPr marL="342900" indent="-342900" algn="jus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Proteger la calidad de </a:t>
            </a:r>
            <a:r>
              <a:rPr lang="es-ES_tradnl" sz="1600" dirty="0" smtClean="0">
                <a:solidFill>
                  <a:schemeClr val="accent1">
                    <a:lumMod val="75000"/>
                  </a:schemeClr>
                </a:solidFill>
                <a:latin typeface="+mj-lt"/>
              </a:rPr>
              <a:t>vida de los </a:t>
            </a:r>
            <a:r>
              <a:rPr lang="es-ES_tradnl" sz="1600" dirty="0">
                <a:solidFill>
                  <a:schemeClr val="accent1">
                    <a:lumMod val="75000"/>
                  </a:schemeClr>
                </a:solidFill>
                <a:latin typeface="+mj-lt"/>
              </a:rPr>
              <a:t>vecindarios</a:t>
            </a:r>
            <a:r>
              <a:rPr lang="es-ES_tradnl" sz="1600" dirty="0" smtClean="0">
                <a:solidFill>
                  <a:schemeClr val="accent1">
                    <a:lumMod val="75000"/>
                  </a:schemeClr>
                </a:solidFill>
                <a:latin typeface="+mj-lt"/>
              </a:rPr>
              <a:t>.</a:t>
            </a:r>
          </a:p>
          <a:p>
            <a:pPr marL="342900" indent="-342900" algn="jus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Aclarar y garantizar la adecuada distinción entre propiedad residencial y comercial</a:t>
            </a:r>
            <a:r>
              <a:rPr lang="es-ES_tradnl" sz="1600" dirty="0" smtClean="0">
                <a:solidFill>
                  <a:schemeClr val="accent1">
                    <a:lumMod val="75000"/>
                  </a:schemeClr>
                </a:solidFill>
                <a:latin typeface="+mj-lt"/>
              </a:rPr>
              <a:t>.</a:t>
            </a:r>
          </a:p>
          <a:p>
            <a:pPr marL="342900" indent="-342900" algn="just">
              <a:buFont typeface="+mj-lt"/>
              <a:buAutoNum type="arabicPeriod"/>
            </a:pPr>
            <a:endParaRPr lang="es-ES_tradnl" sz="1600" dirty="0">
              <a:solidFill>
                <a:schemeClr val="accent1">
                  <a:lumMod val="75000"/>
                </a:schemeClr>
              </a:solidFill>
              <a:latin typeface="+mj-lt"/>
            </a:endParaRPr>
          </a:p>
          <a:p>
            <a:pPr marL="342900" indent="-342900" algn="just">
              <a:buAutoNum type="arabicPeriod"/>
            </a:pPr>
            <a:r>
              <a:rPr lang="es-ES_tradnl" sz="1600" dirty="0">
                <a:solidFill>
                  <a:schemeClr val="accent1">
                    <a:lumMod val="75000"/>
                  </a:schemeClr>
                </a:solidFill>
                <a:latin typeface="+mj-lt"/>
              </a:rPr>
              <a:t>Controlar la dispersión de los pisos de uso turístico.</a:t>
            </a:r>
            <a:endParaRPr lang="es-ES" sz="1600" dirty="0">
              <a:solidFill>
                <a:schemeClr val="accent1">
                  <a:lumMod val="75000"/>
                </a:schemeClr>
              </a:solidFill>
              <a:latin typeface="+mj-lt"/>
            </a:endParaRPr>
          </a:p>
        </p:txBody>
      </p:sp>
      <p:sp>
        <p:nvSpPr>
          <p:cNvPr id="9" name="8 CuadroTexto"/>
          <p:cNvSpPr txBox="1"/>
          <p:nvPr/>
        </p:nvSpPr>
        <p:spPr>
          <a:xfrm>
            <a:off x="300560" y="188640"/>
            <a:ext cx="8677287" cy="1384995"/>
          </a:xfrm>
          <a:prstGeom prst="rect">
            <a:avLst/>
          </a:prstGeom>
          <a:noFill/>
        </p:spPr>
        <p:txBody>
          <a:bodyPr wrap="square" rtlCol="0">
            <a:spAutoFit/>
          </a:bodyPr>
          <a:lstStyle/>
          <a:p>
            <a:r>
              <a:rPr lang="es-ES_tradnl" sz="2400" b="1" dirty="0" smtClean="0">
                <a:solidFill>
                  <a:schemeClr val="accent1">
                    <a:lumMod val="75000"/>
                  </a:schemeClr>
                </a:solidFill>
                <a:latin typeface="+mj-lt"/>
              </a:rPr>
              <a:t>Decálogo de </a:t>
            </a:r>
            <a:r>
              <a:rPr lang="es-ES_tradnl" sz="2400" b="1" dirty="0">
                <a:solidFill>
                  <a:schemeClr val="accent1">
                    <a:lumMod val="75000"/>
                  </a:schemeClr>
                </a:solidFill>
                <a:latin typeface="+mj-lt"/>
              </a:rPr>
              <a:t>HOTREC hacia una economía colaborativa sostenible y responsable en el alojamiento turístico.</a:t>
            </a:r>
          </a:p>
          <a:p>
            <a:endParaRPr lang="es-ES" sz="3600" dirty="0">
              <a:latin typeface="+mj-lt"/>
            </a:endParaRPr>
          </a:p>
        </p:txBody>
      </p:sp>
      <p:pic>
        <p:nvPicPr>
          <p:cNvPr id="1026" name="Picture 2" descr="C:\Users\usuario8\Desktop\Hotrec-logo-final-RVB-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400" y="188640"/>
            <a:ext cx="1032807" cy="503523"/>
          </a:xfrm>
          <a:prstGeom prst="rect">
            <a:avLst/>
          </a:prstGeom>
          <a:noFill/>
          <a:extLst>
            <a:ext uri="{909E8E84-426E-40DD-AFC4-6F175D3DCCD1}">
              <a14:hiddenFill xmlns:a14="http://schemas.microsoft.com/office/drawing/2010/main">
                <a:solidFill>
                  <a:srgbClr val="FFFFFF"/>
                </a:solidFill>
              </a14:hiddenFill>
            </a:ext>
          </a:extLst>
        </p:spPr>
      </p:pic>
      <p:sp>
        <p:nvSpPr>
          <p:cNvPr id="12" name="2 Marcador de pie de página"/>
          <p:cNvSpPr txBox="1">
            <a:spLocks/>
          </p:cNvSpPr>
          <p:nvPr/>
        </p:nvSpPr>
        <p:spPr>
          <a:xfrm>
            <a:off x="2987824" y="6395198"/>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pic>
        <p:nvPicPr>
          <p:cNvPr id="13"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213342"/>
            <a:ext cx="848490" cy="54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73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2844312" y="1041400"/>
            <a:ext cx="5999285" cy="3816350"/>
          </a:xfrm>
        </p:spPr>
        <p:txBody>
          <a:bodyPr>
            <a:normAutofit fontScale="90000"/>
          </a:bodyPr>
          <a:lstStyle/>
          <a:p>
            <a:pPr fontAlgn="auto">
              <a:spcAft>
                <a:spcPts val="0"/>
              </a:spcAft>
              <a:defRPr/>
            </a:pPr>
            <a:r>
              <a:rPr lang="es-ES_tradnl" sz="2800" b="1" dirty="0" smtClean="0">
                <a:solidFill>
                  <a:schemeClr val="accent1">
                    <a:lumMod val="75000"/>
                  </a:schemeClr>
                </a:solidFill>
              </a:rPr>
              <a:t>Hay dos maneras de alcanzar</a:t>
            </a:r>
            <a:r>
              <a:rPr lang="es-ES_tradnl" sz="2800" b="1" dirty="0">
                <a:solidFill>
                  <a:schemeClr val="accent1">
                    <a:lumMod val="75000"/>
                  </a:schemeClr>
                </a:solidFill>
              </a:rPr>
              <a:t/>
            </a:r>
            <a:br>
              <a:rPr lang="es-ES_tradnl" sz="2800" b="1" dirty="0">
                <a:solidFill>
                  <a:schemeClr val="accent1">
                    <a:lumMod val="75000"/>
                  </a:schemeClr>
                </a:solidFill>
              </a:rPr>
            </a:br>
            <a:r>
              <a:rPr lang="es-ES_tradnl" sz="2800" b="1" dirty="0" smtClean="0">
                <a:solidFill>
                  <a:schemeClr val="accent1">
                    <a:lumMod val="75000"/>
                  </a:schemeClr>
                </a:solidFill>
              </a:rPr>
              <a:t>la cima de un roble.</a:t>
            </a:r>
            <a:br>
              <a:rPr lang="es-ES_tradnl" sz="2800" b="1" dirty="0" smtClean="0">
                <a:solidFill>
                  <a:schemeClr val="accent1">
                    <a:lumMod val="75000"/>
                  </a:schemeClr>
                </a:solidFill>
              </a:rPr>
            </a:br>
            <a:r>
              <a:rPr lang="es-ES_tradnl" sz="2800" b="1" dirty="0" smtClean="0">
                <a:solidFill>
                  <a:schemeClr val="accent1">
                    <a:lumMod val="75000"/>
                  </a:schemeClr>
                </a:solidFill>
              </a:rPr>
              <a:t>Una manera es sentarse sobre una bellota y esperar;</a:t>
            </a:r>
            <a:br>
              <a:rPr lang="es-ES_tradnl" sz="2800" b="1" dirty="0" smtClean="0">
                <a:solidFill>
                  <a:schemeClr val="accent1">
                    <a:lumMod val="75000"/>
                  </a:schemeClr>
                </a:solidFill>
              </a:rPr>
            </a:br>
            <a:r>
              <a:rPr lang="es-ES_tradnl" sz="2800" b="1" dirty="0" smtClean="0">
                <a:solidFill>
                  <a:schemeClr val="accent1">
                    <a:lumMod val="75000"/>
                  </a:schemeClr>
                </a:solidFill>
              </a:rPr>
              <a:t>La otra es escalarlo.</a:t>
            </a:r>
            <a:br>
              <a:rPr lang="es-ES_tradnl" sz="2800" b="1" dirty="0" smtClean="0">
                <a:solidFill>
                  <a:schemeClr val="accent1">
                    <a:lumMod val="75000"/>
                  </a:schemeClr>
                </a:solidFill>
              </a:rPr>
            </a:br>
            <a:r>
              <a:rPr lang="es-ES_tradnl" sz="2800" b="1" dirty="0" smtClean="0">
                <a:solidFill>
                  <a:schemeClr val="accent1">
                    <a:lumMod val="75000"/>
                  </a:schemeClr>
                </a:solidFill>
              </a:rPr>
              <a:t>Una persona ha de arriesgarse para conseguir algo.</a:t>
            </a:r>
            <a:r>
              <a:rPr lang="es-ES_tradnl" sz="2800" dirty="0" smtClean="0"/>
              <a:t/>
            </a:r>
            <a:br>
              <a:rPr lang="es-ES_tradnl" sz="2800" dirty="0" smtClean="0"/>
            </a:br>
            <a:r>
              <a:rPr lang="es-ES_tradnl" sz="2800" dirty="0" smtClean="0"/>
              <a:t/>
            </a:r>
            <a:br>
              <a:rPr lang="es-ES_tradnl" sz="2800" dirty="0" smtClean="0"/>
            </a:br>
            <a:r>
              <a:rPr lang="es-ES_tradnl" sz="2800" i="1" dirty="0" smtClean="0">
                <a:solidFill>
                  <a:schemeClr val="accent1">
                    <a:lumMod val="75000"/>
                  </a:schemeClr>
                </a:solidFill>
              </a:rPr>
              <a:t>                                                            </a:t>
            </a:r>
            <a:r>
              <a:rPr lang="es-ES_tradnl" sz="2000" i="1" dirty="0" err="1" smtClean="0">
                <a:solidFill>
                  <a:schemeClr val="accent1">
                    <a:lumMod val="75000"/>
                  </a:schemeClr>
                </a:solidFill>
              </a:rPr>
              <a:t>Kemmons</a:t>
            </a:r>
            <a:r>
              <a:rPr lang="es-ES_tradnl" sz="2000" i="1" dirty="0" smtClean="0">
                <a:solidFill>
                  <a:schemeClr val="accent1">
                    <a:lumMod val="75000"/>
                  </a:schemeClr>
                </a:solidFill>
              </a:rPr>
              <a:t> Wilson</a:t>
            </a:r>
            <a:br>
              <a:rPr lang="es-ES_tradnl" sz="2000" i="1" dirty="0" smtClean="0">
                <a:solidFill>
                  <a:schemeClr val="accent1">
                    <a:lumMod val="75000"/>
                  </a:schemeClr>
                </a:solidFill>
              </a:rPr>
            </a:br>
            <a:r>
              <a:rPr lang="es-ES_tradnl" sz="2000" i="1" dirty="0" smtClean="0">
                <a:solidFill>
                  <a:schemeClr val="accent1">
                    <a:lumMod val="75000"/>
                  </a:schemeClr>
                </a:solidFill>
              </a:rPr>
              <a:t>                                                                     Fundador de </a:t>
            </a:r>
            <a:r>
              <a:rPr lang="es-ES_tradnl" sz="2000" i="1" dirty="0" err="1" smtClean="0">
                <a:solidFill>
                  <a:schemeClr val="accent1">
                    <a:lumMod val="75000"/>
                  </a:schemeClr>
                </a:solidFill>
              </a:rPr>
              <a:t>Holiday-Inn</a:t>
            </a:r>
            <a:endParaRPr lang="es-ES_tradnl" sz="2000" i="1" dirty="0" smtClean="0">
              <a:solidFill>
                <a:schemeClr val="accent1">
                  <a:lumMod val="75000"/>
                </a:schemeClr>
              </a:solidFill>
            </a:endParaRPr>
          </a:p>
        </p:txBody>
      </p:sp>
      <p:sp>
        <p:nvSpPr>
          <p:cNvPr id="64514" name="4 Marcador de pie de página"/>
          <p:cNvSpPr>
            <a:spLocks noGrp="1"/>
          </p:cNvSpPr>
          <p:nvPr>
            <p:ph type="ftr" sz="quarter" idx="4294967295"/>
          </p:nvPr>
        </p:nvSpPr>
        <p:spPr>
          <a:xfrm>
            <a:off x="2667000" y="6356351"/>
            <a:ext cx="3352800" cy="365125"/>
          </a:xfrm>
          <a:prstGeom prst="rect">
            <a:avLst/>
          </a:prstGeom>
        </p:spPr>
        <p:txBody>
          <a:bodyPr lIns="0" tIns="0" rIns="0" bIns="0" anchor="b"/>
          <a:lstStyle/>
          <a:p>
            <a:pPr algn="ctr" fontAlgn="auto">
              <a:spcBef>
                <a:spcPts val="0"/>
              </a:spcBef>
              <a:spcAft>
                <a:spcPts val="0"/>
              </a:spcAft>
              <a:defRPr/>
            </a:pPr>
            <a:r>
              <a:rPr lang="es-ES" sz="1200" u="none" dirty="0">
                <a:solidFill>
                  <a:schemeClr val="tx2">
                    <a:shade val="90000"/>
                  </a:schemeClr>
                </a:solidFill>
                <a:latin typeface="+mn-lt"/>
              </a:rPr>
              <a:t>Jesús Gatell </a:t>
            </a:r>
            <a:r>
              <a:rPr lang="es-ES" sz="1200" u="none" dirty="0" err="1">
                <a:solidFill>
                  <a:schemeClr val="tx2">
                    <a:shade val="90000"/>
                  </a:schemeClr>
                </a:solidFill>
                <a:latin typeface="+mn-lt"/>
              </a:rPr>
              <a:t>Pàmies</a:t>
            </a:r>
            <a:endParaRPr lang="es-ES" sz="1200" u="none" dirty="0">
              <a:solidFill>
                <a:schemeClr val="tx2">
                  <a:shade val="90000"/>
                </a:schemeClr>
              </a:solidFill>
              <a:latin typeface="+mn-lt"/>
            </a:endParaRPr>
          </a:p>
        </p:txBody>
      </p:sp>
      <p:grpSp>
        <p:nvGrpSpPr>
          <p:cNvPr id="92163" name="Group 5"/>
          <p:cNvGrpSpPr>
            <a:grpSpLocks/>
          </p:cNvGrpSpPr>
          <p:nvPr/>
        </p:nvGrpSpPr>
        <p:grpSpPr bwMode="auto">
          <a:xfrm>
            <a:off x="381001" y="1066801"/>
            <a:ext cx="3638550" cy="5381625"/>
            <a:chOff x="240" y="672"/>
            <a:chExt cx="2292" cy="3390"/>
          </a:xfrm>
        </p:grpSpPr>
        <p:pic>
          <p:nvPicPr>
            <p:cNvPr id="92165" name="Picture 3" descr="C:\Documents and Settings\czimmermann\Mis documentos\Mis imágenes\roble_antuario_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672"/>
              <a:ext cx="1440"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4" descr="C:\Documents and Settings\czimmermann\Mis documentos\Mis imágenes\bello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2832"/>
              <a:ext cx="1188"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C:\Users\usuario8\Desktop\Logo_CEH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6018055"/>
            <a:ext cx="1813560" cy="6911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thotelero.com/wp-content/uploads/2013/07/logo_I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016190"/>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57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92514"/>
                                        </p:tgtEl>
                                        <p:attrNameLst>
                                          <p:attrName>style.visibility</p:attrName>
                                        </p:attrNameLst>
                                      </p:cBhvr>
                                      <p:to>
                                        <p:strVal val="visible"/>
                                      </p:to>
                                    </p:set>
                                    <p:anim calcmode="lin" valueType="num">
                                      <p:cBhvr>
                                        <p:cTn id="7" dur="500" fill="hold"/>
                                        <p:tgtEl>
                                          <p:spTgt spid="192514"/>
                                        </p:tgtEl>
                                        <p:attrNameLst>
                                          <p:attrName>ppt_w</p:attrName>
                                        </p:attrNameLst>
                                      </p:cBhvr>
                                      <p:tavLst>
                                        <p:tav tm="0">
                                          <p:val>
                                            <p:fltVal val="0"/>
                                          </p:val>
                                        </p:tav>
                                        <p:tav tm="100000">
                                          <p:val>
                                            <p:strVal val="#ppt_w"/>
                                          </p:val>
                                        </p:tav>
                                      </p:tavLst>
                                    </p:anim>
                                    <p:anim calcmode="lin" valueType="num">
                                      <p:cBhvr>
                                        <p:cTn id="8" dur="500" fill="hold"/>
                                        <p:tgtEl>
                                          <p:spTgt spid="192514"/>
                                        </p:tgtEl>
                                        <p:attrNameLst>
                                          <p:attrName>ppt_h</p:attrName>
                                        </p:attrNameLst>
                                      </p:cBhvr>
                                      <p:tavLst>
                                        <p:tav tm="0">
                                          <p:val>
                                            <p:fltVal val="0"/>
                                          </p:val>
                                        </p:tav>
                                        <p:tav tm="100000">
                                          <p:val>
                                            <p:strVal val="#ppt_h"/>
                                          </p:val>
                                        </p:tav>
                                      </p:tavLst>
                                    </p:anim>
                                    <p:anim calcmode="lin" valueType="num">
                                      <p:cBhvr>
                                        <p:cTn id="9" dur="500" fill="hold"/>
                                        <p:tgtEl>
                                          <p:spTgt spid="192514"/>
                                        </p:tgtEl>
                                        <p:attrNameLst>
                                          <p:attrName>ppt_x</p:attrName>
                                        </p:attrNameLst>
                                      </p:cBhvr>
                                      <p:tavLst>
                                        <p:tav tm="0">
                                          <p:val>
                                            <p:fltVal val="0.5"/>
                                          </p:val>
                                        </p:tav>
                                        <p:tav tm="100000">
                                          <p:val>
                                            <p:strVal val="#ppt_x"/>
                                          </p:val>
                                        </p:tav>
                                      </p:tavLst>
                                    </p:anim>
                                    <p:anim calcmode="lin" valueType="num">
                                      <p:cBhvr>
                                        <p:cTn id="10" dur="500" fill="hold"/>
                                        <p:tgtEl>
                                          <p:spTgt spid="1925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385" y="6039763"/>
            <a:ext cx="1813560" cy="615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93296"/>
            <a:ext cx="1080120" cy="617785"/>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pie de página"/>
          <p:cNvSpPr txBox="1">
            <a:spLocks/>
          </p:cNvSpPr>
          <p:nvPr/>
        </p:nvSpPr>
        <p:spPr>
          <a:xfrm>
            <a:off x="2987824" y="6287178"/>
            <a:ext cx="2895600" cy="47314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2">
                    <a:lumMod val="25000"/>
                  </a:schemeClr>
                </a:solidFill>
              </a:rPr>
              <a:t>Jesús Gatell </a:t>
            </a:r>
            <a:r>
              <a:rPr lang="es-ES" dirty="0" err="1" smtClean="0">
                <a:solidFill>
                  <a:schemeClr val="bg2">
                    <a:lumMod val="25000"/>
                  </a:schemeClr>
                </a:solidFill>
              </a:rPr>
              <a:t>Pàmies</a:t>
            </a:r>
            <a:endParaRPr lang="es-ES" dirty="0">
              <a:solidFill>
                <a:schemeClr val="bg2">
                  <a:lumMod val="25000"/>
                </a:schemeClr>
              </a:solidFill>
            </a:endParaRPr>
          </a:p>
        </p:txBody>
      </p:sp>
      <p:sp>
        <p:nvSpPr>
          <p:cNvPr id="5" name="4 CuadroTexto"/>
          <p:cNvSpPr txBox="1"/>
          <p:nvPr/>
        </p:nvSpPr>
        <p:spPr>
          <a:xfrm>
            <a:off x="899592" y="1700808"/>
            <a:ext cx="7740860" cy="3416320"/>
          </a:xfrm>
          <a:prstGeom prst="rect">
            <a:avLst/>
          </a:prstGeom>
          <a:noFill/>
        </p:spPr>
        <p:txBody>
          <a:bodyPr wrap="square" rtlCol="0">
            <a:spAutoFit/>
          </a:bodyPr>
          <a:lstStyle/>
          <a:p>
            <a:pPr algn="ctr"/>
            <a:r>
              <a:rPr lang="es-ES_tradnl" sz="5400" b="1"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¡MUCHAS </a:t>
            </a:r>
            <a:r>
              <a:rPr lang="es-ES_tradnl" sz="5400" b="1" dirty="0">
                <a:solidFill>
                  <a:schemeClr val="accent1">
                    <a:lumMod val="75000"/>
                  </a:schemeClr>
                </a:solidFill>
                <a:effectLst>
                  <a:outerShdw blurRad="38100" dist="38100" dir="2700000" algn="tl">
                    <a:srgbClr val="000000">
                      <a:alpha val="43137"/>
                    </a:srgbClr>
                  </a:outerShdw>
                </a:effectLst>
                <a:latin typeface="+mj-lt"/>
                <a:ea typeface="+mj-ea"/>
                <a:cs typeface="+mj-cs"/>
              </a:rPr>
              <a:t>GRACIAS </a:t>
            </a:r>
            <a:r>
              <a:rPr lang="es-ES_tradnl" sz="5400" b="1"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Y…</a:t>
            </a:r>
          </a:p>
          <a:p>
            <a:pPr algn="ctr"/>
            <a:endParaRPr lang="es-ES_tradnl" sz="5400" b="1" dirty="0" smtClean="0">
              <a:solidFill>
                <a:schemeClr val="accent1">
                  <a:lumMod val="75000"/>
                </a:schemeClr>
              </a:solidFill>
              <a:effectLst>
                <a:outerShdw blurRad="38100" dist="38100" dir="2700000" algn="tl">
                  <a:srgbClr val="000000">
                    <a:alpha val="43137"/>
                  </a:srgbClr>
                </a:outerShdw>
              </a:effectLst>
              <a:latin typeface="+mj-lt"/>
              <a:ea typeface="+mj-ea"/>
              <a:cs typeface="+mj-cs"/>
            </a:endParaRPr>
          </a:p>
          <a:p>
            <a:pPr algn="ctr"/>
            <a:r>
              <a:rPr lang="es-ES_tradnl" sz="5400" b="1"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NO </a:t>
            </a:r>
            <a:r>
              <a:rPr lang="es-ES_tradnl" sz="5400" b="1" dirty="0">
                <a:solidFill>
                  <a:schemeClr val="accent1">
                    <a:lumMod val="75000"/>
                  </a:schemeClr>
                </a:solidFill>
                <a:effectLst>
                  <a:outerShdw blurRad="38100" dist="38100" dir="2700000" algn="tl">
                    <a:srgbClr val="000000">
                      <a:alpha val="43137"/>
                    </a:srgbClr>
                  </a:outerShdw>
                </a:effectLst>
                <a:latin typeface="+mj-lt"/>
                <a:ea typeface="+mj-ea"/>
                <a:cs typeface="+mj-cs"/>
              </a:rPr>
              <a:t>TE OLVIDES SER </a:t>
            </a:r>
            <a:r>
              <a:rPr lang="es-ES_tradnl" sz="5400" b="1"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FELIZ!</a:t>
            </a:r>
            <a:endParaRPr lang="es-ES_tradnl" sz="5400" b="1" dirty="0">
              <a:solidFill>
                <a:schemeClr val="accent1">
                  <a:lumMod val="75000"/>
                </a:schemeClr>
              </a:solidFill>
              <a:effectLst>
                <a:outerShdw blurRad="38100" dist="38100" dir="2700000" algn="tl">
                  <a:srgbClr val="000000">
                    <a:alpha val="43137"/>
                  </a:srgbClr>
                </a:outerShdw>
              </a:effectLst>
              <a:latin typeface="+mj-lt"/>
              <a:ea typeface="+mj-ea"/>
              <a:cs typeface="+mj-cs"/>
            </a:endParaRPr>
          </a:p>
          <a:p>
            <a:pPr algn="ctr"/>
            <a:r>
              <a:rPr lang="es-ES_tradnl" sz="5400" b="1" dirty="0" smtClean="0">
                <a:solidFill>
                  <a:schemeClr val="accent1">
                    <a:lumMod val="75000"/>
                  </a:schemeClr>
                </a:solidFill>
                <a:effectLst>
                  <a:outerShdw blurRad="38100" dist="38100" dir="2700000" algn="tl">
                    <a:srgbClr val="000000">
                      <a:alpha val="43137"/>
                    </a:srgbClr>
                  </a:outerShdw>
                </a:effectLst>
                <a:latin typeface="+mj-lt"/>
              </a:rPr>
              <a:t> </a:t>
            </a:r>
            <a:endParaRPr lang="es-ES" sz="5400" b="1" dirty="0">
              <a:solidFill>
                <a:schemeClr val="accent1">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52106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4 Marcador de pie de página"/>
          <p:cNvSpPr>
            <a:spLocks noGrp="1"/>
          </p:cNvSpPr>
          <p:nvPr>
            <p:ph type="ftr" sz="quarter" idx="4294967295"/>
          </p:nvPr>
        </p:nvSpPr>
        <p:spPr>
          <a:xfrm>
            <a:off x="2771800" y="6293999"/>
            <a:ext cx="3352800" cy="365125"/>
          </a:xfrm>
          <a:noFill/>
        </p:spPr>
        <p:txBody>
          <a:bodyPr/>
          <a:lstStyle/>
          <a:p>
            <a:pPr algn="ctr"/>
            <a:r>
              <a:rPr lang="es-ES" dirty="0"/>
              <a:t>Jesús </a:t>
            </a:r>
            <a:r>
              <a:rPr lang="es-ES" dirty="0" err="1"/>
              <a:t>Gatell</a:t>
            </a:r>
            <a:r>
              <a:rPr lang="es-ES" dirty="0"/>
              <a:t> </a:t>
            </a:r>
            <a:r>
              <a:rPr lang="es-ES" dirty="0" err="1"/>
              <a:t>Pàmies</a:t>
            </a:r>
            <a:endParaRPr lang="es-ES" dirty="0"/>
          </a:p>
        </p:txBody>
      </p:sp>
      <p:pic>
        <p:nvPicPr>
          <p:cNvPr id="10"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51521" y="854939"/>
            <a:ext cx="8582311" cy="5238357"/>
          </a:xfrm>
          <a:prstGeom prst="rect">
            <a:avLst/>
          </a:prstGeom>
          <a:noFill/>
        </p:spPr>
        <p:txBody>
          <a:bodyPr wrap="square" rtlCol="0">
            <a:spAutoFit/>
          </a:bodyPr>
          <a:lstStyle/>
          <a:p>
            <a:pPr marL="495300" indent="-495300" algn="just" fontAlgn="b">
              <a:buFont typeface="Wingdings 2" pitchFamily="18" charset="2"/>
              <a:buNone/>
            </a:pPr>
            <a:r>
              <a:rPr lang="es-ES" altLang="es-ES" sz="2200" b="1" i="1" dirty="0" smtClean="0">
                <a:solidFill>
                  <a:schemeClr val="tx2"/>
                </a:solidFill>
                <a:latin typeface="+mj-lt"/>
              </a:rPr>
              <a:t>“</a:t>
            </a:r>
            <a:r>
              <a:rPr lang="es-ES" altLang="es-ES" sz="2200" b="1" dirty="0" smtClean="0">
                <a:solidFill>
                  <a:schemeClr val="accent1">
                    <a:lumMod val="75000"/>
                  </a:schemeClr>
                </a:solidFill>
                <a:latin typeface="+mj-lt"/>
              </a:rPr>
              <a:t>Se </a:t>
            </a:r>
            <a:r>
              <a:rPr lang="es-ES" altLang="es-ES" sz="2200" b="1" dirty="0">
                <a:solidFill>
                  <a:schemeClr val="accent1">
                    <a:lumMod val="75000"/>
                  </a:schemeClr>
                </a:solidFill>
                <a:latin typeface="+mj-lt"/>
              </a:rPr>
              <a:t>tú el cambio que quieres ver en el </a:t>
            </a:r>
            <a:r>
              <a:rPr lang="es-ES" altLang="es-ES" sz="2200" b="1" dirty="0" smtClean="0">
                <a:solidFill>
                  <a:schemeClr val="accent1">
                    <a:lumMod val="75000"/>
                  </a:schemeClr>
                </a:solidFill>
                <a:latin typeface="+mj-lt"/>
              </a:rPr>
              <a:t>mundo”</a:t>
            </a:r>
            <a:endParaRPr lang="es-ES" altLang="es-ES" sz="2200" b="1" dirty="0">
              <a:solidFill>
                <a:schemeClr val="accent1">
                  <a:lumMod val="75000"/>
                </a:schemeClr>
              </a:solidFill>
              <a:latin typeface="+mj-lt"/>
            </a:endParaRPr>
          </a:p>
          <a:p>
            <a:pPr marL="495300" indent="-495300" algn="just" fontAlgn="b">
              <a:buFont typeface="Wingdings 2" pitchFamily="18" charset="2"/>
              <a:buNone/>
            </a:pPr>
            <a:r>
              <a:rPr lang="es-ES" altLang="es-ES" sz="2200" i="1" dirty="0">
                <a:solidFill>
                  <a:schemeClr val="accent1">
                    <a:lumMod val="75000"/>
                  </a:schemeClr>
                </a:solidFill>
                <a:latin typeface="+mj-lt"/>
              </a:rPr>
              <a:t>  </a:t>
            </a:r>
            <a:r>
              <a:rPr lang="es-ES" altLang="es-ES" sz="2000" i="1" dirty="0" smtClean="0">
                <a:solidFill>
                  <a:schemeClr val="accent1">
                    <a:lumMod val="75000"/>
                  </a:schemeClr>
                </a:solidFill>
                <a:latin typeface="+mj-lt"/>
              </a:rPr>
              <a:t>Mahatma </a:t>
            </a:r>
            <a:r>
              <a:rPr lang="es-ES" altLang="es-ES" sz="2000" i="1" dirty="0">
                <a:solidFill>
                  <a:schemeClr val="accent1">
                    <a:lumMod val="75000"/>
                  </a:schemeClr>
                </a:solidFill>
                <a:latin typeface="+mj-lt"/>
              </a:rPr>
              <a:t>Gandhi</a:t>
            </a:r>
          </a:p>
          <a:p>
            <a:pPr marL="495300" indent="-495300" algn="just" fontAlgn="b">
              <a:buFont typeface="Wingdings 2" pitchFamily="18" charset="2"/>
              <a:buNone/>
            </a:pPr>
            <a:endParaRPr lang="es-ES" altLang="es-ES" sz="2200" b="1" i="1" dirty="0" smtClean="0">
              <a:solidFill>
                <a:schemeClr val="tx2"/>
              </a:solidFill>
              <a:latin typeface="+mj-lt"/>
            </a:endParaRPr>
          </a:p>
          <a:p>
            <a:pPr marL="495300" indent="-495300" algn="just" fontAlgn="b">
              <a:buFont typeface="Wingdings 2" pitchFamily="18" charset="2"/>
              <a:buNone/>
            </a:pPr>
            <a:r>
              <a:rPr lang="es-ES" altLang="es-ES" sz="2200" b="1" dirty="0" smtClean="0">
                <a:solidFill>
                  <a:schemeClr val="accent1">
                    <a:lumMod val="75000"/>
                  </a:schemeClr>
                </a:solidFill>
                <a:latin typeface="+mj-lt"/>
              </a:rPr>
              <a:t>“</a:t>
            </a:r>
            <a:r>
              <a:rPr lang="es-ES" altLang="es-ES" sz="2200" b="1" dirty="0">
                <a:solidFill>
                  <a:schemeClr val="accent1">
                    <a:lumMod val="75000"/>
                  </a:schemeClr>
                </a:solidFill>
                <a:latin typeface="+mj-lt"/>
              </a:rPr>
              <a:t>No importa lo que sabes, importa lo que haces</a:t>
            </a:r>
            <a:r>
              <a:rPr lang="es-ES" altLang="es-ES" sz="2200" b="1" dirty="0" smtClean="0">
                <a:solidFill>
                  <a:schemeClr val="accent1">
                    <a:lumMod val="75000"/>
                  </a:schemeClr>
                </a:solidFill>
                <a:latin typeface="+mj-lt"/>
              </a:rPr>
              <a:t>”</a:t>
            </a:r>
            <a:endParaRPr lang="es-ES" altLang="es-ES" sz="2200" b="1" dirty="0">
              <a:solidFill>
                <a:schemeClr val="accent1">
                  <a:lumMod val="75000"/>
                </a:schemeClr>
              </a:solidFill>
              <a:latin typeface="+mj-lt"/>
            </a:endParaRPr>
          </a:p>
          <a:p>
            <a:pPr marL="495300" indent="-495300" algn="just" fontAlgn="b">
              <a:buFont typeface="Wingdings 2" pitchFamily="18" charset="2"/>
              <a:buNone/>
            </a:pPr>
            <a:r>
              <a:rPr lang="es-ES" altLang="es-ES" sz="2200" b="1" dirty="0" smtClean="0">
                <a:solidFill>
                  <a:schemeClr val="accent1">
                    <a:lumMod val="75000"/>
                  </a:schemeClr>
                </a:solidFill>
                <a:latin typeface="+mj-lt"/>
              </a:rPr>
              <a:t>“</a:t>
            </a:r>
            <a:r>
              <a:rPr lang="es-ES" altLang="es-ES" sz="2200" b="1" dirty="0">
                <a:solidFill>
                  <a:schemeClr val="accent1">
                    <a:lumMod val="75000"/>
                  </a:schemeClr>
                </a:solidFill>
                <a:latin typeface="+mj-lt"/>
              </a:rPr>
              <a:t>El poder no se da, se conquista</a:t>
            </a:r>
            <a:r>
              <a:rPr lang="es-ES" altLang="es-ES" sz="2200" b="1" dirty="0" smtClean="0">
                <a:solidFill>
                  <a:schemeClr val="accent1">
                    <a:lumMod val="75000"/>
                  </a:schemeClr>
                </a:solidFill>
                <a:latin typeface="+mj-lt"/>
              </a:rPr>
              <a:t>”</a:t>
            </a:r>
          </a:p>
          <a:p>
            <a:pPr marL="495300" indent="-495300" algn="just" fontAlgn="b">
              <a:buFont typeface="Wingdings 2" pitchFamily="18" charset="2"/>
              <a:buNone/>
            </a:pPr>
            <a:r>
              <a:rPr lang="es-ES_tradnl" altLang="es-ES" sz="2000" i="1" dirty="0" smtClean="0">
                <a:solidFill>
                  <a:schemeClr val="accent1">
                    <a:lumMod val="75000"/>
                  </a:schemeClr>
                </a:solidFill>
                <a:latin typeface="+mj-lt"/>
              </a:rPr>
              <a:t>   Jesús Gatell </a:t>
            </a:r>
            <a:r>
              <a:rPr lang="es-ES_tradnl" altLang="es-ES" sz="2000" i="1" dirty="0" err="1" smtClean="0">
                <a:solidFill>
                  <a:schemeClr val="accent1">
                    <a:lumMod val="75000"/>
                  </a:schemeClr>
                </a:solidFill>
                <a:latin typeface="+mj-lt"/>
              </a:rPr>
              <a:t>Pàmies</a:t>
            </a:r>
            <a:endParaRPr lang="es-ES_tradnl" altLang="es-ES" sz="2000" i="1" dirty="0" smtClean="0">
              <a:solidFill>
                <a:schemeClr val="accent1">
                  <a:lumMod val="75000"/>
                </a:schemeClr>
              </a:solidFill>
              <a:latin typeface="+mj-lt"/>
            </a:endParaRPr>
          </a:p>
          <a:p>
            <a:pPr marL="495300" indent="-495300" algn="just" fontAlgn="b">
              <a:buFont typeface="Wingdings 2" pitchFamily="18" charset="2"/>
              <a:buNone/>
            </a:pPr>
            <a:endParaRPr lang="es-ES" altLang="es-ES" sz="2200" i="1" dirty="0">
              <a:solidFill>
                <a:schemeClr val="accent1">
                  <a:lumMod val="75000"/>
                </a:schemeClr>
              </a:solidFill>
              <a:latin typeface="+mj-lt"/>
            </a:endParaRPr>
          </a:p>
          <a:p>
            <a:pPr marL="342900" indent="-342900" algn="just">
              <a:lnSpc>
                <a:spcPct val="90000"/>
              </a:lnSpc>
              <a:spcBef>
                <a:spcPct val="20000"/>
              </a:spcBef>
              <a:buClr>
                <a:schemeClr val="tx2"/>
              </a:buClr>
              <a:buSzPct val="75000"/>
            </a:pPr>
            <a:r>
              <a:rPr lang="es-ES_tradnl" sz="2200" b="1" dirty="0">
                <a:solidFill>
                  <a:schemeClr val="accent1">
                    <a:lumMod val="75000"/>
                  </a:schemeClr>
                </a:solidFill>
                <a:latin typeface="+mj-lt"/>
              </a:rPr>
              <a:t>“El deber del hombre no es encontrar, sea como sea, </a:t>
            </a:r>
            <a:r>
              <a:rPr lang="es-ES_tradnl" sz="2200" b="1" dirty="0" smtClean="0">
                <a:solidFill>
                  <a:schemeClr val="accent1">
                    <a:lumMod val="75000"/>
                  </a:schemeClr>
                </a:solidFill>
                <a:latin typeface="+mj-lt"/>
              </a:rPr>
              <a:t>soluciones, sino </a:t>
            </a:r>
            <a:r>
              <a:rPr lang="es-ES_tradnl" sz="2200" b="1" dirty="0">
                <a:solidFill>
                  <a:schemeClr val="accent1">
                    <a:lumMod val="75000"/>
                  </a:schemeClr>
                </a:solidFill>
                <a:latin typeface="+mj-lt"/>
              </a:rPr>
              <a:t>aceptar, sea como sea, los problemas”</a:t>
            </a:r>
          </a:p>
          <a:p>
            <a:pPr marL="342900" indent="-342900" algn="just">
              <a:lnSpc>
                <a:spcPct val="90000"/>
              </a:lnSpc>
              <a:spcBef>
                <a:spcPct val="20000"/>
              </a:spcBef>
              <a:buClr>
                <a:schemeClr val="tx2"/>
              </a:buClr>
              <a:buSzPct val="75000"/>
            </a:pPr>
            <a:r>
              <a:rPr lang="es-ES_tradnl" sz="2200" i="1" dirty="0" smtClean="0">
                <a:solidFill>
                  <a:schemeClr val="accent1">
                    <a:lumMod val="75000"/>
                  </a:schemeClr>
                </a:solidFill>
                <a:latin typeface="+mj-lt"/>
              </a:rPr>
              <a:t>  </a:t>
            </a:r>
            <a:r>
              <a:rPr lang="es-ES_tradnl" sz="2000" i="1" dirty="0" smtClean="0">
                <a:solidFill>
                  <a:schemeClr val="accent1">
                    <a:lumMod val="75000"/>
                  </a:schemeClr>
                </a:solidFill>
                <a:latin typeface="+mj-lt"/>
              </a:rPr>
              <a:t>Ortega </a:t>
            </a:r>
            <a:r>
              <a:rPr lang="es-ES_tradnl" sz="2000" i="1" dirty="0">
                <a:solidFill>
                  <a:schemeClr val="accent1">
                    <a:lumMod val="75000"/>
                  </a:schemeClr>
                </a:solidFill>
                <a:latin typeface="+mj-lt"/>
              </a:rPr>
              <a:t>y Gasset </a:t>
            </a:r>
            <a:endParaRPr lang="es-ES_tradnl" sz="2000" i="1" dirty="0" smtClean="0">
              <a:solidFill>
                <a:schemeClr val="accent1">
                  <a:lumMod val="75000"/>
                </a:schemeClr>
              </a:solidFill>
              <a:latin typeface="+mj-lt"/>
            </a:endParaRPr>
          </a:p>
          <a:p>
            <a:pPr marL="342900" indent="-342900" algn="just">
              <a:lnSpc>
                <a:spcPct val="90000"/>
              </a:lnSpc>
              <a:spcBef>
                <a:spcPct val="20000"/>
              </a:spcBef>
              <a:buClr>
                <a:schemeClr val="tx2"/>
              </a:buClr>
              <a:buSzPct val="75000"/>
            </a:pPr>
            <a:endParaRPr lang="es-ES" sz="2200" b="1" dirty="0" smtClean="0">
              <a:solidFill>
                <a:schemeClr val="accent1">
                  <a:lumMod val="75000"/>
                </a:schemeClr>
              </a:solidFill>
              <a:latin typeface="+mj-lt"/>
            </a:endParaRPr>
          </a:p>
          <a:p>
            <a:pPr marL="342900" indent="-342900" algn="just">
              <a:lnSpc>
                <a:spcPct val="90000"/>
              </a:lnSpc>
              <a:spcBef>
                <a:spcPct val="20000"/>
              </a:spcBef>
              <a:buClr>
                <a:schemeClr val="tx2"/>
              </a:buClr>
              <a:buSzPct val="75000"/>
            </a:pPr>
            <a:r>
              <a:rPr lang="es-ES_tradnl" sz="2200" b="1" dirty="0" smtClean="0">
                <a:solidFill>
                  <a:schemeClr val="accent1">
                    <a:lumMod val="75000"/>
                  </a:schemeClr>
                </a:solidFill>
                <a:latin typeface="+mj-lt"/>
              </a:rPr>
              <a:t>“</a:t>
            </a:r>
            <a:r>
              <a:rPr lang="es-ES_tradnl" sz="2200" b="1" dirty="0">
                <a:solidFill>
                  <a:schemeClr val="accent1">
                    <a:lumMod val="75000"/>
                  </a:schemeClr>
                </a:solidFill>
                <a:latin typeface="+mj-lt"/>
              </a:rPr>
              <a:t>Las organizaciones ya no se construyen sobre la fuerza. Cada </a:t>
            </a:r>
            <a:r>
              <a:rPr lang="es-ES_tradnl" sz="2200" b="1" dirty="0" smtClean="0">
                <a:solidFill>
                  <a:schemeClr val="accent1">
                    <a:lumMod val="75000"/>
                  </a:schemeClr>
                </a:solidFill>
                <a:latin typeface="+mj-lt"/>
              </a:rPr>
              <a:t>vez más </a:t>
            </a:r>
            <a:r>
              <a:rPr lang="es-ES_tradnl" sz="2200" b="1" dirty="0">
                <a:solidFill>
                  <a:schemeClr val="accent1">
                    <a:lumMod val="75000"/>
                  </a:schemeClr>
                </a:solidFill>
                <a:latin typeface="+mj-lt"/>
              </a:rPr>
              <a:t>se levantan sobre la </a:t>
            </a:r>
            <a:r>
              <a:rPr lang="es-ES_tradnl" sz="2200" b="1" dirty="0" smtClean="0">
                <a:solidFill>
                  <a:schemeClr val="accent1">
                    <a:lumMod val="75000"/>
                  </a:schemeClr>
                </a:solidFill>
                <a:latin typeface="+mj-lt"/>
              </a:rPr>
              <a:t>confianza. La </a:t>
            </a:r>
            <a:r>
              <a:rPr lang="es-ES_tradnl" sz="2200" b="1" dirty="0">
                <a:solidFill>
                  <a:schemeClr val="accent1">
                    <a:lumMod val="75000"/>
                  </a:schemeClr>
                </a:solidFill>
                <a:latin typeface="+mj-lt"/>
              </a:rPr>
              <a:t>confianza </a:t>
            </a:r>
            <a:r>
              <a:rPr lang="es-ES_tradnl" sz="2200" b="1" dirty="0" smtClean="0">
                <a:solidFill>
                  <a:schemeClr val="accent1">
                    <a:lumMod val="75000"/>
                  </a:schemeClr>
                </a:solidFill>
                <a:latin typeface="+mj-lt"/>
              </a:rPr>
              <a:t>no </a:t>
            </a:r>
            <a:r>
              <a:rPr lang="es-ES_tradnl" sz="2200" b="1" dirty="0">
                <a:solidFill>
                  <a:schemeClr val="accent1">
                    <a:lumMod val="75000"/>
                  </a:schemeClr>
                </a:solidFill>
                <a:latin typeface="+mj-lt"/>
              </a:rPr>
              <a:t>significa que la gente se caiga bien, significa </a:t>
            </a:r>
            <a:r>
              <a:rPr lang="es-ES_tradnl" sz="2200" b="1" dirty="0" smtClean="0">
                <a:solidFill>
                  <a:schemeClr val="accent1">
                    <a:lumMod val="75000"/>
                  </a:schemeClr>
                </a:solidFill>
                <a:latin typeface="+mj-lt"/>
              </a:rPr>
              <a:t>que uno </a:t>
            </a:r>
            <a:r>
              <a:rPr lang="es-ES_tradnl" sz="2200" b="1" dirty="0">
                <a:solidFill>
                  <a:schemeClr val="accent1">
                    <a:lumMod val="75000"/>
                  </a:schemeClr>
                </a:solidFill>
                <a:latin typeface="+mj-lt"/>
              </a:rPr>
              <a:t>pueda confiar en el otro”</a:t>
            </a:r>
          </a:p>
          <a:p>
            <a:pPr marL="342900" indent="-342900" algn="just">
              <a:lnSpc>
                <a:spcPct val="90000"/>
              </a:lnSpc>
              <a:spcBef>
                <a:spcPct val="20000"/>
              </a:spcBef>
              <a:buClr>
                <a:schemeClr val="tx2"/>
              </a:buClr>
              <a:buSzPct val="75000"/>
            </a:pPr>
            <a:r>
              <a:rPr lang="es-ES_tradnl" sz="2000" b="1" dirty="0">
                <a:solidFill>
                  <a:schemeClr val="accent1">
                    <a:lumMod val="75000"/>
                  </a:schemeClr>
                </a:solidFill>
                <a:latin typeface="+mj-lt"/>
              </a:rPr>
              <a:t> </a:t>
            </a:r>
            <a:r>
              <a:rPr lang="es-ES_tradnl" sz="2000" b="1" dirty="0" smtClean="0">
                <a:solidFill>
                  <a:schemeClr val="accent1">
                    <a:lumMod val="75000"/>
                  </a:schemeClr>
                </a:solidFill>
                <a:latin typeface="+mj-lt"/>
              </a:rPr>
              <a:t> </a:t>
            </a:r>
            <a:r>
              <a:rPr lang="es-ES_tradnl" i="1" dirty="0" smtClean="0">
                <a:solidFill>
                  <a:schemeClr val="accent1">
                    <a:lumMod val="75000"/>
                  </a:schemeClr>
                </a:solidFill>
                <a:latin typeface="+mj-lt"/>
              </a:rPr>
              <a:t>Peter </a:t>
            </a:r>
            <a:r>
              <a:rPr lang="es-ES_tradnl" i="1" dirty="0" err="1">
                <a:solidFill>
                  <a:schemeClr val="accent1">
                    <a:lumMod val="75000"/>
                  </a:schemeClr>
                </a:solidFill>
                <a:latin typeface="+mj-lt"/>
              </a:rPr>
              <a:t>Drücker</a:t>
            </a:r>
            <a:endParaRPr lang="es-ES" i="1" dirty="0">
              <a:solidFill>
                <a:schemeClr val="accent1">
                  <a:lumMod val="75000"/>
                </a:schemeClr>
              </a:solidFill>
              <a:latin typeface="+mj-lt"/>
            </a:endParaRPr>
          </a:p>
        </p:txBody>
      </p:sp>
      <p:pic>
        <p:nvPicPr>
          <p:cNvPr id="1026" name="Picture 2" descr="https://montessoro.files.wordpress.com/2014/05/cima-3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664498"/>
            <a:ext cx="1885568" cy="2564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48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908720"/>
            <a:ext cx="8085584" cy="4929411"/>
          </a:xfrm>
        </p:spPr>
        <p:txBody>
          <a:bodyPr>
            <a:normAutofit/>
          </a:bodyPr>
          <a:lstStyle/>
          <a:p>
            <a:pPr marL="0" indent="0">
              <a:buClr>
                <a:schemeClr val="tx2"/>
              </a:buClr>
              <a:buNone/>
            </a:pPr>
            <a:r>
              <a:rPr lang="es-ES" sz="3200" b="1" dirty="0">
                <a:solidFill>
                  <a:schemeClr val="accent1">
                    <a:lumMod val="75000"/>
                  </a:schemeClr>
                </a:solidFill>
                <a:latin typeface="+mj-lt"/>
              </a:rPr>
              <a:t>Cifras turismo España según </a:t>
            </a:r>
            <a:r>
              <a:rPr lang="es-ES" sz="3200" b="1" dirty="0" smtClean="0">
                <a:solidFill>
                  <a:schemeClr val="accent1">
                    <a:lumMod val="75000"/>
                  </a:schemeClr>
                </a:solidFill>
                <a:latin typeface="+mj-lt"/>
              </a:rPr>
              <a:t>INE en 2015</a:t>
            </a:r>
          </a:p>
          <a:p>
            <a:pPr marL="0" indent="0">
              <a:buClr>
                <a:schemeClr val="tx2"/>
              </a:buClr>
              <a:buNone/>
            </a:pPr>
            <a:endParaRPr lang="es-ES" altLang="es-ES" sz="1400" b="1" dirty="0" smtClean="0">
              <a:solidFill>
                <a:srgbClr val="0B5395"/>
              </a:solidFill>
              <a:latin typeface="+mj-lt"/>
            </a:endParaRPr>
          </a:p>
          <a:p>
            <a:pPr>
              <a:buClr>
                <a:schemeClr val="tx2"/>
              </a:buClr>
              <a:buSzPct val="95000"/>
            </a:pPr>
            <a:r>
              <a:rPr lang="es-ES" altLang="es-ES" sz="2600" b="1" dirty="0" smtClean="0">
                <a:solidFill>
                  <a:srgbClr val="0B5395"/>
                </a:solidFill>
                <a:latin typeface="+mj-lt"/>
              </a:rPr>
              <a:t>1ª </a:t>
            </a:r>
            <a:r>
              <a:rPr lang="es-ES" altLang="es-ES" sz="2600" b="1" dirty="0">
                <a:solidFill>
                  <a:srgbClr val="0B5395"/>
                </a:solidFill>
                <a:latin typeface="+mj-lt"/>
              </a:rPr>
              <a:t>Potencia </a:t>
            </a:r>
            <a:r>
              <a:rPr lang="es-ES" altLang="es-ES" sz="2600" dirty="0">
                <a:solidFill>
                  <a:srgbClr val="0B5395"/>
                </a:solidFill>
                <a:latin typeface="+mj-lt"/>
              </a:rPr>
              <a:t>Mundial en </a:t>
            </a:r>
            <a:r>
              <a:rPr lang="es-ES" altLang="es-ES" sz="2600" b="1" dirty="0">
                <a:solidFill>
                  <a:srgbClr val="0B5395"/>
                </a:solidFill>
                <a:latin typeface="+mj-lt"/>
              </a:rPr>
              <a:t>Turismo </a:t>
            </a:r>
            <a:r>
              <a:rPr lang="es-ES" altLang="es-ES" sz="2600" b="1" dirty="0" smtClean="0">
                <a:solidFill>
                  <a:srgbClr val="0B5395"/>
                </a:solidFill>
                <a:latin typeface="+mj-lt"/>
              </a:rPr>
              <a:t>Residencial</a:t>
            </a:r>
          </a:p>
          <a:p>
            <a:pPr>
              <a:buClr>
                <a:schemeClr val="tx2"/>
              </a:buClr>
              <a:buSzPct val="95000"/>
            </a:pPr>
            <a:r>
              <a:rPr lang="es-ES_tradnl" altLang="es-ES" sz="2600" dirty="0" smtClean="0">
                <a:solidFill>
                  <a:srgbClr val="0B5395"/>
                </a:solidFill>
                <a:latin typeface="+mj-lt"/>
              </a:rPr>
              <a:t>España atrajo al </a:t>
            </a:r>
            <a:r>
              <a:rPr lang="es-ES_tradnl" altLang="es-ES" sz="2600" b="1" dirty="0" smtClean="0">
                <a:solidFill>
                  <a:srgbClr val="0B5395"/>
                </a:solidFill>
                <a:latin typeface="+mj-lt"/>
              </a:rPr>
              <a:t>6% del Turismo Mundial </a:t>
            </a:r>
            <a:r>
              <a:rPr lang="es-ES" altLang="es-ES" sz="2600" b="1" dirty="0" smtClean="0">
                <a:solidFill>
                  <a:srgbClr val="0B5395"/>
                </a:solidFill>
                <a:latin typeface="+mj-lt"/>
              </a:rPr>
              <a:t>2ª </a:t>
            </a:r>
            <a:r>
              <a:rPr lang="es-ES" altLang="es-ES" sz="2600" b="1" dirty="0">
                <a:solidFill>
                  <a:srgbClr val="0B5395"/>
                </a:solidFill>
                <a:latin typeface="+mj-lt"/>
              </a:rPr>
              <a:t>Potencia en Ingresos </a:t>
            </a:r>
            <a:r>
              <a:rPr lang="es-ES" altLang="es-ES" sz="2600" dirty="0">
                <a:solidFill>
                  <a:srgbClr val="0B5395"/>
                </a:solidFill>
                <a:latin typeface="+mj-lt"/>
              </a:rPr>
              <a:t>(160.000 MM de euros aporta el Turismo a la economía española según WTTC en 2014)</a:t>
            </a:r>
          </a:p>
          <a:p>
            <a:pPr>
              <a:buClr>
                <a:schemeClr val="tx2"/>
              </a:buClr>
              <a:buSzPct val="95000"/>
            </a:pPr>
            <a:r>
              <a:rPr lang="es-ES" altLang="es-ES" sz="2600" b="1" dirty="0">
                <a:solidFill>
                  <a:srgbClr val="0B5395"/>
                </a:solidFill>
                <a:latin typeface="+mj-lt"/>
              </a:rPr>
              <a:t>3ª Potencia Mundial </a:t>
            </a:r>
            <a:r>
              <a:rPr lang="es-ES" altLang="es-ES" sz="2600" dirty="0">
                <a:solidFill>
                  <a:srgbClr val="0B5395"/>
                </a:solidFill>
                <a:latin typeface="+mj-lt"/>
              </a:rPr>
              <a:t>en número de </a:t>
            </a:r>
            <a:r>
              <a:rPr lang="es-ES" altLang="es-ES" sz="2600" b="1" dirty="0">
                <a:solidFill>
                  <a:srgbClr val="0B5395"/>
                </a:solidFill>
                <a:latin typeface="+mj-lt"/>
              </a:rPr>
              <a:t>visitantes</a:t>
            </a:r>
            <a:r>
              <a:rPr lang="es-ES" altLang="es-ES" sz="2600" dirty="0">
                <a:solidFill>
                  <a:srgbClr val="0B5395"/>
                </a:solidFill>
                <a:latin typeface="+mj-lt"/>
              </a:rPr>
              <a:t> (68.100.000 de turistas </a:t>
            </a:r>
            <a:r>
              <a:rPr lang="es-ES" altLang="es-ES" sz="2600" dirty="0" smtClean="0">
                <a:solidFill>
                  <a:srgbClr val="0B5395"/>
                </a:solidFill>
                <a:latin typeface="+mj-lt"/>
              </a:rPr>
              <a:t>extranjeros)</a:t>
            </a:r>
            <a:endParaRPr lang="es-ES" altLang="es-ES" sz="2600" dirty="0">
              <a:solidFill>
                <a:srgbClr val="0B5395"/>
              </a:solidFill>
              <a:latin typeface="+mj-lt"/>
            </a:endParaRPr>
          </a:p>
          <a:p>
            <a:pPr>
              <a:buClr>
                <a:schemeClr val="tx2"/>
              </a:buClr>
              <a:buSzPct val="95000"/>
            </a:pPr>
            <a:r>
              <a:rPr lang="es-ES" altLang="es-ES" sz="2600" b="1" dirty="0">
                <a:solidFill>
                  <a:srgbClr val="0B5395"/>
                </a:solidFill>
                <a:latin typeface="+mj-lt"/>
              </a:rPr>
              <a:t>2.000.000 de empleos </a:t>
            </a:r>
            <a:r>
              <a:rPr lang="es-ES" altLang="es-ES" sz="2600" dirty="0">
                <a:solidFill>
                  <a:srgbClr val="0B5395"/>
                </a:solidFill>
                <a:latin typeface="+mj-lt"/>
              </a:rPr>
              <a:t>directos (12% del empleo total)</a:t>
            </a:r>
          </a:p>
          <a:p>
            <a:pPr>
              <a:buClr>
                <a:schemeClr val="tx2"/>
              </a:buClr>
              <a:buSzPct val="95000"/>
            </a:pPr>
            <a:r>
              <a:rPr lang="es-ES" altLang="es-ES" sz="2600" b="1" dirty="0">
                <a:solidFill>
                  <a:srgbClr val="0B5395"/>
                </a:solidFill>
                <a:latin typeface="+mj-lt"/>
              </a:rPr>
              <a:t>13% del PIB </a:t>
            </a:r>
            <a:r>
              <a:rPr lang="es-ES" altLang="es-ES" sz="2600" dirty="0">
                <a:solidFill>
                  <a:srgbClr val="0B5395"/>
                </a:solidFill>
                <a:latin typeface="+mj-lt"/>
              </a:rPr>
              <a:t>español</a:t>
            </a:r>
          </a:p>
          <a:p>
            <a:pPr>
              <a:buClr>
                <a:schemeClr val="tx2"/>
              </a:buClr>
              <a:buSzPct val="95000"/>
            </a:pPr>
            <a:r>
              <a:rPr lang="es-ES" altLang="es-ES" sz="2600" b="1" dirty="0">
                <a:solidFill>
                  <a:srgbClr val="0B5395"/>
                </a:solidFill>
                <a:latin typeface="+mj-lt"/>
              </a:rPr>
              <a:t>15.000 </a:t>
            </a:r>
            <a:r>
              <a:rPr lang="es-ES" altLang="es-ES" sz="2600" b="1" dirty="0" smtClean="0">
                <a:solidFill>
                  <a:srgbClr val="0B5395"/>
                </a:solidFill>
                <a:latin typeface="+mj-lt"/>
              </a:rPr>
              <a:t>hoteles,</a:t>
            </a:r>
            <a:r>
              <a:rPr lang="es-ES" altLang="es-ES" sz="2600" dirty="0" smtClean="0">
                <a:solidFill>
                  <a:srgbClr val="0B5395"/>
                </a:solidFill>
                <a:latin typeface="+mj-lt"/>
              </a:rPr>
              <a:t> equivalente a</a:t>
            </a:r>
            <a:r>
              <a:rPr lang="es-ES" altLang="es-ES" sz="2600" b="1" dirty="0" smtClean="0">
                <a:solidFill>
                  <a:srgbClr val="0B5395"/>
                </a:solidFill>
                <a:latin typeface="+mj-lt"/>
              </a:rPr>
              <a:t> 1.575.000 plazas</a:t>
            </a:r>
            <a:endParaRPr lang="es-ES" altLang="es-ES" sz="2600" b="1" dirty="0">
              <a:solidFill>
                <a:srgbClr val="0B5395"/>
              </a:solidFill>
              <a:latin typeface="+mj-lt"/>
            </a:endParaRPr>
          </a:p>
          <a:p>
            <a:pPr marL="0" indent="0">
              <a:buNone/>
            </a:pPr>
            <a:endParaRPr lang="es-ES" dirty="0"/>
          </a:p>
        </p:txBody>
      </p:sp>
      <p:sp>
        <p:nvSpPr>
          <p:cNvPr id="4" name="3 Marcador de pie de página"/>
          <p:cNvSpPr>
            <a:spLocks noGrp="1"/>
          </p:cNvSpPr>
          <p:nvPr>
            <p:ph type="ftr" sz="quarter" idx="11"/>
          </p:nvPr>
        </p:nvSpPr>
        <p:spPr>
          <a:xfrm>
            <a:off x="3779912" y="6311489"/>
            <a:ext cx="1512168" cy="365125"/>
          </a:xfrm>
        </p:spPr>
        <p:txBody>
          <a:bodyPr/>
          <a:lstStyle/>
          <a:p>
            <a:r>
              <a:rPr lang="es-ES" dirty="0" smtClean="0"/>
              <a:t>Jesús Gatell Pàmies</a:t>
            </a:r>
            <a:endParaRPr lang="es-ES" dirty="0"/>
          </a:p>
        </p:txBody>
      </p:sp>
      <p:pic>
        <p:nvPicPr>
          <p:cNvPr id="5"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99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a:solidFill>
                  <a:schemeClr val="accent1">
                    <a:lumMod val="75000"/>
                  </a:schemeClr>
                </a:solidFill>
              </a:rPr>
              <a:t>Cifras turismo mundial, según la OMT</a:t>
            </a:r>
          </a:p>
        </p:txBody>
      </p:sp>
      <p:sp>
        <p:nvSpPr>
          <p:cNvPr id="3" name="2 Marcador de contenido"/>
          <p:cNvSpPr>
            <a:spLocks noGrp="1"/>
          </p:cNvSpPr>
          <p:nvPr>
            <p:ph idx="1"/>
          </p:nvPr>
        </p:nvSpPr>
        <p:spPr/>
        <p:txBody>
          <a:bodyPr>
            <a:normAutofit/>
          </a:bodyPr>
          <a:lstStyle/>
          <a:p>
            <a:pPr>
              <a:buFont typeface="Wingdings 2" pitchFamily="18" charset="2"/>
              <a:buNone/>
            </a:pPr>
            <a:r>
              <a:rPr lang="es-ES" altLang="es-ES" sz="2800" b="1" dirty="0" smtClean="0">
                <a:solidFill>
                  <a:srgbClr val="0B5395"/>
                </a:solidFill>
                <a:latin typeface="Calibri" pitchFamily="34" charset="0"/>
              </a:rPr>
              <a:t>En 2015:</a:t>
            </a:r>
          </a:p>
          <a:p>
            <a:pPr>
              <a:buFont typeface="Wingdings 2" pitchFamily="18" charset="2"/>
              <a:buNone/>
            </a:pPr>
            <a:endParaRPr lang="es-ES" altLang="es-ES" sz="2400" b="1" dirty="0" smtClean="0">
              <a:solidFill>
                <a:srgbClr val="0B5395"/>
              </a:solidFill>
              <a:latin typeface="Calibri" pitchFamily="34" charset="0"/>
            </a:endParaRPr>
          </a:p>
          <a:p>
            <a:r>
              <a:rPr lang="es-ES" altLang="es-ES" sz="2400" b="1" dirty="0" smtClean="0">
                <a:solidFill>
                  <a:srgbClr val="0B5395"/>
                </a:solidFill>
                <a:latin typeface="Calibri" pitchFamily="34" charset="0"/>
              </a:rPr>
              <a:t>1.184 millones de seres humanos cruzando las fronteras de sus países</a:t>
            </a:r>
          </a:p>
          <a:p>
            <a:r>
              <a:rPr lang="es-ES" altLang="es-ES" sz="2400" b="1" dirty="0" smtClean="0">
                <a:solidFill>
                  <a:srgbClr val="0B5395"/>
                </a:solidFill>
                <a:latin typeface="Calibri" pitchFamily="34" charset="0"/>
              </a:rPr>
              <a:t>280 millones de empleos </a:t>
            </a:r>
          </a:p>
          <a:p>
            <a:r>
              <a:rPr lang="es-ES" altLang="es-ES" sz="2400" b="1" dirty="0" smtClean="0">
                <a:solidFill>
                  <a:srgbClr val="0B5395"/>
                </a:solidFill>
                <a:latin typeface="Calibri" pitchFamily="34" charset="0"/>
              </a:rPr>
              <a:t>803.000 millones de euros </a:t>
            </a:r>
          </a:p>
          <a:p>
            <a:pPr>
              <a:buFont typeface="Wingdings 2" pitchFamily="18" charset="2"/>
              <a:buNone/>
            </a:pPr>
            <a:r>
              <a:rPr lang="es-ES" altLang="es-ES" sz="2400" b="1" dirty="0" smtClean="0">
                <a:solidFill>
                  <a:srgbClr val="0B5395"/>
                </a:solidFill>
                <a:latin typeface="Calibri" pitchFamily="34" charset="0"/>
              </a:rPr>
              <a:t>   en ingresos</a:t>
            </a:r>
          </a:p>
          <a:p>
            <a:r>
              <a:rPr lang="es-ES" altLang="es-ES" sz="2400" b="1" dirty="0" smtClean="0">
                <a:solidFill>
                  <a:srgbClr val="0B5395"/>
                </a:solidFill>
                <a:latin typeface="Calibri" pitchFamily="34" charset="0"/>
              </a:rPr>
              <a:t>Previsión para 2030:</a:t>
            </a:r>
          </a:p>
          <a:p>
            <a:pPr>
              <a:buFont typeface="Wingdings 2" pitchFamily="18" charset="2"/>
              <a:buNone/>
            </a:pPr>
            <a:r>
              <a:rPr lang="es-ES" altLang="es-ES" sz="2400" b="1" dirty="0" smtClean="0">
                <a:solidFill>
                  <a:srgbClr val="0B5395"/>
                </a:solidFill>
                <a:latin typeface="Calibri" pitchFamily="34" charset="0"/>
              </a:rPr>
              <a:t>   1.800 millones de turistas</a:t>
            </a:r>
          </a:p>
          <a:p>
            <a:endParaRPr lang="es-ES" dirty="0"/>
          </a:p>
        </p:txBody>
      </p:sp>
      <p:sp>
        <p:nvSpPr>
          <p:cNvPr id="4" name="3 Marcador de pie de página"/>
          <p:cNvSpPr>
            <a:spLocks noGrp="1"/>
          </p:cNvSpPr>
          <p:nvPr>
            <p:ph type="ftr" sz="quarter" idx="11"/>
          </p:nvPr>
        </p:nvSpPr>
        <p:spPr/>
        <p:txBody>
          <a:bodyPr/>
          <a:lstStyle/>
          <a:p>
            <a:pPr algn="ctr"/>
            <a:r>
              <a:rPr lang="es-ES" dirty="0" smtClean="0"/>
              <a:t>Jesús Gatell Pàmies</a:t>
            </a:r>
            <a:endParaRPr lang="es-ES" dirty="0"/>
          </a:p>
        </p:txBody>
      </p:sp>
      <p:pic>
        <p:nvPicPr>
          <p:cNvPr id="6" name="Picture 2" descr="C:\Users\usuario8\Desktop\Logo_CE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celulosepapel.com.br/wp-content/uploads/2015/07/14-graf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140968"/>
            <a:ext cx="3312368" cy="2536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920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836712"/>
            <a:ext cx="5867229" cy="5289451"/>
          </a:xfrm>
        </p:spPr>
        <p:txBody>
          <a:bodyPr>
            <a:normAutofit fontScale="92500" lnSpcReduction="10000"/>
          </a:bodyPr>
          <a:lstStyle/>
          <a:p>
            <a:pPr>
              <a:spcBef>
                <a:spcPct val="50000"/>
              </a:spcBef>
            </a:pPr>
            <a:r>
              <a:rPr lang="es-ES" altLang="es-ES" sz="2800" dirty="0">
                <a:solidFill>
                  <a:srgbClr val="0B5395"/>
                </a:solidFill>
                <a:latin typeface="Calibri" pitchFamily="34" charset="0"/>
              </a:rPr>
              <a:t>La </a:t>
            </a:r>
            <a:r>
              <a:rPr lang="es-ES" altLang="es-ES" sz="2800" b="1" dirty="0">
                <a:solidFill>
                  <a:srgbClr val="0B5395"/>
                </a:solidFill>
                <a:latin typeface="Calibri" pitchFamily="34" charset="0"/>
              </a:rPr>
              <a:t>innovación disruptiva </a:t>
            </a:r>
            <a:r>
              <a:rPr lang="es-ES" altLang="es-ES" sz="2800" dirty="0">
                <a:solidFill>
                  <a:srgbClr val="0B5395"/>
                </a:solidFill>
                <a:latin typeface="Calibri" pitchFamily="34" charset="0"/>
              </a:rPr>
              <a:t>es la introducción de nuevas tecnologías, productos y servicios, en un esfuerzo por promover el cambio y superar a los competidores. </a:t>
            </a:r>
            <a:endParaRPr lang="es-ES" altLang="es-ES" sz="2800" dirty="0" smtClean="0">
              <a:solidFill>
                <a:srgbClr val="0B5395"/>
              </a:solidFill>
              <a:latin typeface="Calibri" pitchFamily="34" charset="0"/>
            </a:endParaRPr>
          </a:p>
          <a:p>
            <a:pPr marL="0" indent="0">
              <a:spcBef>
                <a:spcPct val="50000"/>
              </a:spcBef>
              <a:buNone/>
            </a:pPr>
            <a:endParaRPr lang="es-ES" altLang="es-ES" sz="2800" dirty="0">
              <a:solidFill>
                <a:srgbClr val="0B5395"/>
              </a:solidFill>
              <a:latin typeface="Calibri" pitchFamily="34" charset="0"/>
            </a:endParaRPr>
          </a:p>
          <a:p>
            <a:pPr>
              <a:spcBef>
                <a:spcPct val="50000"/>
              </a:spcBef>
            </a:pPr>
            <a:r>
              <a:rPr lang="es-ES" altLang="es-ES" sz="2800" dirty="0">
                <a:solidFill>
                  <a:srgbClr val="0B5395"/>
                </a:solidFill>
                <a:latin typeface="Calibri" pitchFamily="34" charset="0"/>
              </a:rPr>
              <a:t>En este contexto, la palabra disruptivo no significa interrumpir ni causar desorden. Más bien, significa reemplazar</a:t>
            </a:r>
            <a:r>
              <a:rPr lang="es-ES" altLang="es-ES" sz="2800" dirty="0" smtClean="0">
                <a:solidFill>
                  <a:srgbClr val="0B5395"/>
                </a:solidFill>
                <a:latin typeface="Calibri" pitchFamily="34" charset="0"/>
              </a:rPr>
              <a:t>.</a:t>
            </a:r>
          </a:p>
          <a:p>
            <a:pPr marL="0" indent="0">
              <a:spcBef>
                <a:spcPct val="50000"/>
              </a:spcBef>
              <a:buNone/>
            </a:pPr>
            <a:endParaRPr lang="es-ES" altLang="es-ES" sz="2800" dirty="0">
              <a:solidFill>
                <a:srgbClr val="0B5395"/>
              </a:solidFill>
              <a:latin typeface="Calibri" pitchFamily="34" charset="0"/>
            </a:endParaRPr>
          </a:p>
          <a:p>
            <a:pPr marL="0" indent="0" algn="ctr">
              <a:spcBef>
                <a:spcPct val="50000"/>
              </a:spcBef>
              <a:buNone/>
            </a:pPr>
            <a:r>
              <a:rPr lang="es-ES" altLang="es-ES" sz="1800" i="1" dirty="0" smtClean="0">
                <a:solidFill>
                  <a:srgbClr val="0B5395"/>
                </a:solidFill>
                <a:latin typeface="Calibri" pitchFamily="34" charset="0"/>
              </a:rPr>
              <a:t>Clayton </a:t>
            </a:r>
            <a:r>
              <a:rPr lang="es-ES" altLang="es-ES" sz="1800" i="1" dirty="0">
                <a:solidFill>
                  <a:srgbClr val="0B5395"/>
                </a:solidFill>
                <a:latin typeface="Calibri" pitchFamily="34" charset="0"/>
              </a:rPr>
              <a:t>Christensen, profesor de Harvard </a:t>
            </a:r>
            <a:r>
              <a:rPr lang="es-ES" altLang="es-ES" sz="1800" i="1" dirty="0" smtClean="0">
                <a:solidFill>
                  <a:srgbClr val="0B5395"/>
                </a:solidFill>
                <a:latin typeface="Calibri" pitchFamily="34" charset="0"/>
              </a:rPr>
              <a:t> Business </a:t>
            </a:r>
            <a:r>
              <a:rPr lang="es-ES" altLang="es-ES" sz="1800" i="1" dirty="0">
                <a:solidFill>
                  <a:srgbClr val="0B5395"/>
                </a:solidFill>
                <a:latin typeface="Calibri" pitchFamily="34" charset="0"/>
              </a:rPr>
              <a:t>School, popularizó el término</a:t>
            </a:r>
            <a:r>
              <a:rPr lang="es-ES" altLang="es-ES" sz="2400" i="1" dirty="0">
                <a:solidFill>
                  <a:srgbClr val="0B5395"/>
                </a:solidFill>
                <a:latin typeface="Calibri" pitchFamily="34" charset="0"/>
              </a:rPr>
              <a:t>.</a:t>
            </a:r>
          </a:p>
          <a:p>
            <a:pPr algn="ctr"/>
            <a:endParaRPr lang="es-ES" dirty="0"/>
          </a:p>
        </p:txBody>
      </p:sp>
      <p:sp>
        <p:nvSpPr>
          <p:cNvPr id="4" name="3 Marcador de pie de página"/>
          <p:cNvSpPr>
            <a:spLocks noGrp="1"/>
          </p:cNvSpPr>
          <p:nvPr>
            <p:ph type="ftr" sz="quarter" idx="11"/>
          </p:nvPr>
        </p:nvSpPr>
        <p:spPr>
          <a:xfrm>
            <a:off x="3631875" y="6338603"/>
            <a:ext cx="3352800" cy="365125"/>
          </a:xfrm>
        </p:spPr>
        <p:txBody>
          <a:bodyPr/>
          <a:lstStyle/>
          <a:p>
            <a:r>
              <a:rPr lang="es-ES" dirty="0" smtClean="0"/>
              <a:t>Jesús Gatell Pàmies</a:t>
            </a:r>
            <a:endParaRPr lang="es-ES" dirty="0"/>
          </a:p>
        </p:txBody>
      </p:sp>
      <p:pic>
        <p:nvPicPr>
          <p:cNvPr id="5" name="Picture 7" descr="innovacion-disrup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848" y="836712"/>
            <a:ext cx="2857500" cy="4536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347864" y="6348229"/>
            <a:ext cx="3352800" cy="365125"/>
          </a:xfrm>
        </p:spPr>
        <p:txBody>
          <a:bodyPr/>
          <a:lstStyle/>
          <a:p>
            <a:r>
              <a:rPr lang="es-ES" smtClean="0"/>
              <a:t>Jesús Gatell Pàmies</a:t>
            </a:r>
            <a:endParaRPr lang="es-ES" dirty="0"/>
          </a:p>
        </p:txBody>
      </p:sp>
      <p:pic>
        <p:nvPicPr>
          <p:cNvPr id="5" name="Picture 2" descr="C:\Users\usuario8\Desktop\Logo_CE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093296"/>
            <a:ext cx="1813560" cy="542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hotelero.com/wp-content/uploads/2013/07/logo_I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6018055"/>
            <a:ext cx="1080120" cy="69302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11560" y="4366713"/>
            <a:ext cx="3168352" cy="854080"/>
          </a:xfrm>
          <a:prstGeom prst="rect">
            <a:avLst/>
          </a:prstGeom>
          <a:noFill/>
        </p:spPr>
        <p:txBody>
          <a:bodyPr wrap="square" rtlCol="0">
            <a:spAutoFit/>
          </a:bodyPr>
          <a:lstStyle/>
          <a:p>
            <a:r>
              <a:rPr lang="es-ES_tradnl" sz="1050" i="1" dirty="0" smtClean="0">
                <a:solidFill>
                  <a:schemeClr val="tx1">
                    <a:lumMod val="75000"/>
                    <a:lumOff val="25000"/>
                  </a:schemeClr>
                </a:solidFill>
              </a:rPr>
              <a:t>Fuente: Estudio sobre los nuevos modelos de prestación de servicios y la economía colaborativa. CNMC. 2016</a:t>
            </a:r>
          </a:p>
          <a:p>
            <a:endParaRPr lang="es-ES" dirty="0">
              <a:solidFill>
                <a:schemeClr val="tx1">
                  <a:lumMod val="75000"/>
                  <a:lumOff val="25000"/>
                </a:schemeClr>
              </a:solidFill>
            </a:endParaRPr>
          </a:p>
        </p:txBody>
      </p:sp>
      <p:sp>
        <p:nvSpPr>
          <p:cNvPr id="3" name="2 CuadroTexto"/>
          <p:cNvSpPr txBox="1"/>
          <p:nvPr/>
        </p:nvSpPr>
        <p:spPr>
          <a:xfrm>
            <a:off x="533643" y="757498"/>
            <a:ext cx="7704856" cy="3816429"/>
          </a:xfrm>
          <a:prstGeom prst="rect">
            <a:avLst/>
          </a:prstGeom>
          <a:noFill/>
        </p:spPr>
        <p:txBody>
          <a:bodyPr wrap="square" rtlCol="0">
            <a:spAutoFit/>
          </a:bodyPr>
          <a:lstStyle/>
          <a:p>
            <a:pPr lvl="0" algn="just"/>
            <a:r>
              <a:rPr lang="es-ES" sz="2800" b="1" dirty="0">
                <a:solidFill>
                  <a:srgbClr val="0B5395"/>
                </a:solidFill>
                <a:latin typeface="Calibri" pitchFamily="34" charset="0"/>
              </a:rPr>
              <a:t>Innovación disruptiva: </a:t>
            </a:r>
            <a:r>
              <a:rPr lang="es-ES" sz="2800" dirty="0">
                <a:solidFill>
                  <a:srgbClr val="0B5395"/>
                </a:solidFill>
                <a:latin typeface="Calibri" pitchFamily="34" charset="0"/>
              </a:rPr>
              <a:t>proceso por el cual un producto o servicio, gracias a una innovación tecnológica o de otro tipo, se instala en una parte del mercado, generalmente marginal, y de forma imparable y a veces imprevisible </a:t>
            </a:r>
            <a:r>
              <a:rPr lang="es-ES" sz="2800" b="1" dirty="0">
                <a:solidFill>
                  <a:srgbClr val="0B5395"/>
                </a:solidFill>
                <a:latin typeface="Calibri" pitchFamily="34" charset="0"/>
              </a:rPr>
              <a:t>se expande a la totalidad </a:t>
            </a:r>
            <a:r>
              <a:rPr lang="es-ES" sz="2800" dirty="0">
                <a:solidFill>
                  <a:srgbClr val="0B5395"/>
                </a:solidFill>
                <a:latin typeface="Calibri" pitchFamily="34" charset="0"/>
              </a:rPr>
              <a:t>del mismo, incluso ampliándolo, desplazando eventualmente a los competidores establecidos o </a:t>
            </a:r>
            <a:r>
              <a:rPr lang="es-ES" sz="2800" dirty="0" err="1">
                <a:solidFill>
                  <a:srgbClr val="0B5395"/>
                </a:solidFill>
                <a:latin typeface="Calibri" pitchFamily="34" charset="0"/>
              </a:rPr>
              <a:t>incumbentes</a:t>
            </a:r>
            <a:r>
              <a:rPr lang="es-ES" sz="2800" dirty="0">
                <a:solidFill>
                  <a:srgbClr val="0B5395"/>
                </a:solidFill>
                <a:latin typeface="Calibri" pitchFamily="34" charset="0"/>
              </a:rPr>
              <a:t>. </a:t>
            </a:r>
            <a:endParaRPr lang="es-ES" sz="2800" dirty="0"/>
          </a:p>
          <a:p>
            <a:endParaRPr lang="es-ES" dirty="0"/>
          </a:p>
        </p:txBody>
      </p:sp>
      <p:sp>
        <p:nvSpPr>
          <p:cNvPr id="8" name="7 Rectángulo redondeado"/>
          <p:cNvSpPr/>
          <p:nvPr/>
        </p:nvSpPr>
        <p:spPr>
          <a:xfrm>
            <a:off x="5724128" y="4149080"/>
            <a:ext cx="2514371" cy="1645682"/>
          </a:xfrm>
          <a:prstGeom prst="roundRect">
            <a:avLst>
              <a:gd name="adj" fmla="val 10000"/>
            </a:avLst>
          </a:prstGeom>
          <a:blipFill rotWithShape="1">
            <a:blip r:embed="rId5" cstate="print">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59398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1972</TotalTime>
  <Words>2658</Words>
  <Application>Microsoft Office PowerPoint</Application>
  <PresentationFormat>Presentación en pantalla (4:3)</PresentationFormat>
  <Paragraphs>460</Paragraphs>
  <Slides>46</Slides>
  <Notes>2</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Flujo</vt:lpstr>
      <vt:lpstr>ECONOMÍA ¿COLABORATIVA? O ¡SUMERGIDA! </vt:lpstr>
      <vt:lpstr>    Si usted no sabe a donde va cualquier calle le conduce allá</vt:lpstr>
      <vt:lpstr>Presentación de PowerPoint</vt:lpstr>
      <vt:lpstr>¿CAMBIO?</vt:lpstr>
      <vt:lpstr>Presentación de PowerPoint</vt:lpstr>
      <vt:lpstr>Presentación de PowerPoint</vt:lpstr>
      <vt:lpstr>Cifras turismo mundial, según la OMT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ESTÁ PASANDO EN NUESTROS BARRIOS?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regulatoria sobre las viviendas privadas de uso turístico (I)</vt:lpstr>
      <vt:lpstr>Propuesta regulatoria sobre las viviendas privadas de uso turístico (II)</vt:lpstr>
      <vt:lpstr>Presentación de PowerPoint</vt:lpstr>
      <vt:lpstr>Presentación de PowerPoint</vt:lpstr>
      <vt:lpstr>ECONOMÍA COLABORATIVA vs SUMERGIDA,  algunas preguntas…</vt:lpstr>
      <vt:lpstr>PORTALES P2P</vt:lpstr>
      <vt:lpstr>ECONOMÍA COLABORATIVA,  ¿hacia dónde va el beneficio económico?</vt:lpstr>
      <vt:lpstr>Presentación de PowerPoint</vt:lpstr>
      <vt:lpstr>Presentación de PowerPoint</vt:lpstr>
      <vt:lpstr>Presentación de PowerPoint</vt:lpstr>
      <vt:lpstr>Presentación de PowerPoint</vt:lpstr>
      <vt:lpstr>Presentación de PowerPoint</vt:lpstr>
      <vt:lpstr>Presentación de PowerPoint</vt:lpstr>
      <vt:lpstr>Nueva economía Sociedad de la información </vt:lpstr>
      <vt:lpstr>POSICIÓN DE CEHAT EN RELACIÓN A LA ECONOMÍA SUMERGIDA EN ESPAÑA (I)</vt:lpstr>
      <vt:lpstr>Presentación de PowerPoint</vt:lpstr>
      <vt:lpstr>Presentación de PowerPoint</vt:lpstr>
      <vt:lpstr>Hay dos maneras de alcanzar la cima de un roble. Una manera es sentarse sobre una bellota y esperar; La otra es escalarlo. Una persona ha de arriesgarse para conseguir algo.                                                              Kemmons Wilson                                                                      Fundador de Holiday-Inn</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ECONOMÍA  ¿COLABORATIVA?  O  ¡SUMERGIDA!</dc:title>
  <dc:creator>usuario8</dc:creator>
  <cp:lastModifiedBy>usuario8</cp:lastModifiedBy>
  <cp:revision>100</cp:revision>
  <cp:lastPrinted>2016-04-01T08:44:51Z</cp:lastPrinted>
  <dcterms:created xsi:type="dcterms:W3CDTF">2016-03-16T09:59:35Z</dcterms:created>
  <dcterms:modified xsi:type="dcterms:W3CDTF">2016-04-01T09:24:34Z</dcterms:modified>
</cp:coreProperties>
</file>